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70"/>
    <a:srgbClr val="007FA3"/>
    <a:srgbClr val="003057"/>
    <a:srgbClr val="E3EBF6"/>
    <a:srgbClr val="7EB1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87980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11136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 xmlns:p14="http://schemas.microsoft.com/office/powerpoint/2010/main" val="2981062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3796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14</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In-Vehicle Transmission/</a:t>
            </a:r>
            <a:br>
              <a:rPr lang="en-US" dirty="0" smtClean="0"/>
            </a:br>
            <a:r>
              <a:rPr lang="en-US" dirty="0" smtClean="0"/>
              <a:t>Transaxle Service</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14–9</a:t>
            </a:r>
            <a:r>
              <a:rPr lang="en-US" dirty="0" smtClean="0"/>
              <a:t> The manual shift lever is in park. The linkage is being tightened to lock the adjustment in after making sure that the transmission is in park.</a:t>
            </a:r>
            <a:endParaRPr lang="en-US" dirty="0"/>
          </a:p>
        </p:txBody>
      </p:sp>
      <p:pic>
        <p:nvPicPr>
          <p:cNvPr id="3" name="Picture 2" descr="6167914009.jpg"/>
          <p:cNvPicPr>
            <a:picLocks noChangeAspect="1"/>
          </p:cNvPicPr>
          <p:nvPr/>
        </p:nvPicPr>
        <p:blipFill>
          <a:blip r:embed="rId2" cstate="print"/>
          <a:stretch>
            <a:fillRect/>
          </a:stretch>
        </p:blipFill>
        <p:spPr>
          <a:xfrm>
            <a:off x="1691641" y="2366467"/>
            <a:ext cx="5760719" cy="303946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14–10</a:t>
            </a:r>
            <a:r>
              <a:rPr lang="en-US" dirty="0" smtClean="0"/>
              <a:t> This shift lock mechanism includes a solenoid that can mechanically hold the shift lock plate. Note the shift lock override button that can be used to release the shift lock.</a:t>
            </a:r>
            <a:endParaRPr lang="en-US" dirty="0"/>
          </a:p>
        </p:txBody>
      </p:sp>
      <p:pic>
        <p:nvPicPr>
          <p:cNvPr id="3" name="Picture 2" descr="6167914010.jpg"/>
          <p:cNvPicPr>
            <a:picLocks noChangeAspect="1"/>
          </p:cNvPicPr>
          <p:nvPr/>
        </p:nvPicPr>
        <p:blipFill>
          <a:blip r:embed="rId2" cstate="print"/>
          <a:stretch>
            <a:fillRect/>
          </a:stretch>
        </p:blipFill>
        <p:spPr>
          <a:xfrm>
            <a:off x="1730045" y="1473081"/>
            <a:ext cx="5394960" cy="48013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14–11</a:t>
            </a:r>
            <a:r>
              <a:rPr lang="en-US" dirty="0" smtClean="0"/>
              <a:t> The enlarged views of the inner CV joints show that the engine and transaxle are misaligned; they should be moved toward the right.</a:t>
            </a:r>
            <a:endParaRPr lang="en-US" dirty="0"/>
          </a:p>
        </p:txBody>
      </p:sp>
      <p:pic>
        <p:nvPicPr>
          <p:cNvPr id="3" name="Picture 2" descr="6167914011.jpg"/>
          <p:cNvPicPr>
            <a:picLocks noChangeAspect="1"/>
          </p:cNvPicPr>
          <p:nvPr/>
        </p:nvPicPr>
        <p:blipFill>
          <a:blip r:embed="rId2" cstate="print"/>
          <a:stretch>
            <a:fillRect/>
          </a:stretch>
        </p:blipFill>
        <p:spPr>
          <a:xfrm>
            <a:off x="1867205" y="1900123"/>
            <a:ext cx="5409590" cy="397215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14–12</a:t>
            </a:r>
            <a:r>
              <a:rPr lang="en-US" dirty="0" smtClean="0"/>
              <a:t> (a) The old front engine mount contained hydraulic fluid. The oil was leaking from the split in the mount. (b) The new original equipment (OE) mount ready to be installed.</a:t>
            </a:r>
            <a:endParaRPr lang="en-US" dirty="0"/>
          </a:p>
        </p:txBody>
      </p:sp>
      <p:pic>
        <p:nvPicPr>
          <p:cNvPr id="3" name="Picture 2" descr="6167914012.jpg"/>
          <p:cNvPicPr>
            <a:picLocks noChangeAspect="1"/>
          </p:cNvPicPr>
          <p:nvPr/>
        </p:nvPicPr>
        <p:blipFill>
          <a:blip r:embed="rId2" cstate="print"/>
          <a:stretch>
            <a:fillRect/>
          </a:stretch>
        </p:blipFill>
        <p:spPr>
          <a:xfrm>
            <a:off x="678540" y="2310994"/>
            <a:ext cx="3474720" cy="2794406"/>
          </a:xfrm>
          <a:prstGeom prst="rect">
            <a:avLst/>
          </a:prstGeom>
        </p:spPr>
      </p:pic>
      <p:pic>
        <p:nvPicPr>
          <p:cNvPr id="4" name="Picture 3" descr="6167914013.jpg"/>
          <p:cNvPicPr>
            <a:picLocks noChangeAspect="1"/>
          </p:cNvPicPr>
          <p:nvPr/>
        </p:nvPicPr>
        <p:blipFill>
          <a:blip r:embed="rId3" cstate="print"/>
          <a:stretch>
            <a:fillRect/>
          </a:stretch>
        </p:blipFill>
        <p:spPr>
          <a:xfrm>
            <a:off x="4831080" y="2267335"/>
            <a:ext cx="3474720" cy="280903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14–13</a:t>
            </a:r>
            <a:r>
              <a:rPr lang="en-US" dirty="0" smtClean="0"/>
              <a:t> Adjusting the intermediate band on a Ford A4LD transmission.</a:t>
            </a:r>
            <a:endParaRPr lang="en-US" dirty="0"/>
          </a:p>
        </p:txBody>
      </p:sp>
      <p:pic>
        <p:nvPicPr>
          <p:cNvPr id="3" name="Picture 2" descr="6167914014.jpg"/>
          <p:cNvPicPr>
            <a:picLocks noChangeAspect="1"/>
          </p:cNvPicPr>
          <p:nvPr/>
        </p:nvPicPr>
        <p:blipFill>
          <a:blip r:embed="rId2" cstate="print"/>
          <a:stretch>
            <a:fillRect/>
          </a:stretch>
        </p:blipFill>
        <p:spPr>
          <a:xfrm>
            <a:off x="2136039" y="2020823"/>
            <a:ext cx="4871923" cy="373075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owner of this Dodge pickup complained that automatic transmission fluid was leaking from the pan gasket.</a:t>
            </a:r>
            <a:endParaRPr lang="en-US" dirty="0"/>
          </a:p>
        </p:txBody>
      </p:sp>
      <p:pic>
        <p:nvPicPr>
          <p:cNvPr id="3" name="Picture 2" descr="6167914015.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transmission fluid leak is found to be from small holes that had rusted through the steel pan.</a:t>
            </a:r>
            <a:endParaRPr lang="en-US" dirty="0"/>
          </a:p>
        </p:txBody>
      </p:sp>
      <p:pic>
        <p:nvPicPr>
          <p:cNvPr id="3" name="Picture 2" descr="6167914016.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retaining bolts being removed from the pan.</a:t>
            </a:r>
            <a:endParaRPr lang="en-US" dirty="0"/>
          </a:p>
        </p:txBody>
      </p:sp>
      <p:pic>
        <p:nvPicPr>
          <p:cNvPr id="3" name="Picture 2" descr="6167914017.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The retaining bolts on one side are kept attached and then loosened to allow fluid to drain from one side of the pan.</a:t>
            </a:r>
            <a:endParaRPr lang="en-US" dirty="0"/>
          </a:p>
        </p:txBody>
      </p:sp>
      <p:pic>
        <p:nvPicPr>
          <p:cNvPr id="3" name="Picture 2" descr="6167914018.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pan is then gently lowered and the ATF is caught dripping from the valve body.</a:t>
            </a:r>
            <a:endParaRPr lang="en-US" dirty="0"/>
          </a:p>
        </p:txBody>
      </p:sp>
      <p:pic>
        <p:nvPicPr>
          <p:cNvPr id="3" name="Picture 2" descr="6167914019.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14–1</a:t>
            </a:r>
            <a:r>
              <a:rPr lang="en-US" dirty="0" smtClean="0"/>
              <a:t> Draining the fluid from an automatic transaxle by allowing the fluid to flow into a container after most of the retaining bolts have been removed.</a:t>
            </a:r>
            <a:endParaRPr lang="en-US" dirty="0"/>
          </a:p>
        </p:txBody>
      </p:sp>
      <p:pic>
        <p:nvPicPr>
          <p:cNvPr id="3" name="Picture 2" descr="6167914001.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pan is then emptied into an oil drain unit.</a:t>
            </a:r>
            <a:endParaRPr lang="en-US" dirty="0"/>
          </a:p>
        </p:txBody>
      </p:sp>
      <p:pic>
        <p:nvPicPr>
          <p:cNvPr id="3" name="Picture 2" descr="6167914020.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The old filter is removed.</a:t>
            </a:r>
            <a:endParaRPr lang="en-US" dirty="0"/>
          </a:p>
        </p:txBody>
      </p:sp>
      <p:pic>
        <p:nvPicPr>
          <p:cNvPr id="3" name="Picture 2" descr="6167914021.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The shop purchased a new original equipment filter and a new, improved transmission pan gasket.</a:t>
            </a:r>
            <a:endParaRPr lang="en-US" dirty="0"/>
          </a:p>
        </p:txBody>
      </p:sp>
      <p:pic>
        <p:nvPicPr>
          <p:cNvPr id="3" name="Picture 2" descr="6167914022.jpg"/>
          <p:cNvPicPr>
            <a:picLocks noChangeAspect="1"/>
          </p:cNvPicPr>
          <p:nvPr/>
        </p:nvPicPr>
        <p:blipFill>
          <a:blip r:embed="rId2" cstate="print"/>
          <a:stretch>
            <a:fillRect/>
          </a:stretch>
        </p:blipFill>
        <p:spPr>
          <a:xfrm>
            <a:off x="1834287" y="1834286"/>
            <a:ext cx="5475427" cy="41038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The new filter is installed.</a:t>
            </a:r>
            <a:endParaRPr lang="en-US" dirty="0"/>
          </a:p>
        </p:txBody>
      </p:sp>
      <p:pic>
        <p:nvPicPr>
          <p:cNvPr id="3" name="Picture 2" descr="6167914023.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The replacement pan is installed and the fasteners tightened to factory specifications. The new pan is galvanized steel compared to painted steel on the original.</a:t>
            </a:r>
            <a:endParaRPr lang="en-US" dirty="0"/>
          </a:p>
        </p:txBody>
      </p:sp>
      <p:pic>
        <p:nvPicPr>
          <p:cNvPr id="3" name="Picture 2" descr="6167914024.jpg"/>
          <p:cNvPicPr>
            <a:picLocks noChangeAspect="1"/>
          </p:cNvPicPr>
          <p:nvPr/>
        </p:nvPicPr>
        <p:blipFill>
          <a:blip r:embed="rId2" cstate="print"/>
          <a:stretch>
            <a:fillRect/>
          </a:stretch>
        </p:blipFill>
        <p:spPr>
          <a:xfrm>
            <a:off x="1976933" y="1944015"/>
            <a:ext cx="5190134" cy="388437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The specified ATF is installed.</a:t>
            </a:r>
            <a:endParaRPr lang="en-US" dirty="0"/>
          </a:p>
        </p:txBody>
      </p:sp>
      <p:pic>
        <p:nvPicPr>
          <p:cNvPr id="3" name="Picture 2" descr="6167914025.jpg"/>
          <p:cNvPicPr>
            <a:picLocks noChangeAspect="1"/>
          </p:cNvPicPr>
          <p:nvPr/>
        </p:nvPicPr>
        <p:blipFill>
          <a:blip r:embed="rId2" cstate="print"/>
          <a:stretch>
            <a:fillRect/>
          </a:stretch>
        </p:blipFill>
        <p:spPr>
          <a:xfrm>
            <a:off x="1834287" y="1834286"/>
            <a:ext cx="5475427" cy="41038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The level is checked with the engine running and the gear selector in neutral as per the instructions on the dipstick.</a:t>
            </a:r>
            <a:endParaRPr lang="en-US" dirty="0"/>
          </a:p>
        </p:txBody>
      </p:sp>
      <p:pic>
        <p:nvPicPr>
          <p:cNvPr id="3" name="Picture 2" descr="6167914026.jpg"/>
          <p:cNvPicPr>
            <a:picLocks noChangeAspect="1"/>
          </p:cNvPicPr>
          <p:nvPr/>
        </p:nvPicPr>
        <p:blipFill>
          <a:blip r:embed="rId2" cstate="print"/>
          <a:stretch>
            <a:fillRect/>
          </a:stretch>
        </p:blipFill>
        <p:spPr>
          <a:xfrm>
            <a:off x="1834287" y="1834286"/>
            <a:ext cx="5475427" cy="41038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14–2</a:t>
            </a:r>
            <a:r>
              <a:rPr lang="en-US" dirty="0" smtClean="0"/>
              <a:t> Always check that the filter is secured by a clip or other fastener to keep it from dropping out of its position.</a:t>
            </a:r>
            <a:endParaRPr lang="en-US" dirty="0"/>
          </a:p>
        </p:txBody>
      </p:sp>
      <p:pic>
        <p:nvPicPr>
          <p:cNvPr id="3" name="Picture 2" descr="6167914002.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14–3</a:t>
            </a:r>
            <a:r>
              <a:rPr lang="en-US" sz="1800" dirty="0" smtClean="0"/>
              <a:t> In this case, the cork-rubber gasket is glued to the pan and is ready to be installed. The retaining bolts need to be tightened in sequence, but be aware that over-tightening will cause a leak. Also, some manufacturers recommend using only an RTV sealer, but never use an RTV sealer and a gasket together.</a:t>
            </a:r>
            <a:endParaRPr lang="en-US" sz="1800" dirty="0"/>
          </a:p>
        </p:txBody>
      </p:sp>
      <p:pic>
        <p:nvPicPr>
          <p:cNvPr id="3" name="Picture 2" descr="6167914003.jpg"/>
          <p:cNvPicPr>
            <a:picLocks noChangeAspect="1"/>
          </p:cNvPicPr>
          <p:nvPr/>
        </p:nvPicPr>
        <p:blipFill>
          <a:blip r:embed="rId2" cstate="print"/>
          <a:stretch>
            <a:fillRect/>
          </a:stretch>
        </p:blipFill>
        <p:spPr>
          <a:xfrm>
            <a:off x="2212849" y="2114093"/>
            <a:ext cx="4718303" cy="354421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14–4</a:t>
            </a:r>
            <a:r>
              <a:rPr lang="en-US" dirty="0" smtClean="0"/>
              <a:t> The lines from the fluid exchange machine can often be connected to the cooling lines from underneath the vehicle as on this front-wheel-drive General Motors vehicle.</a:t>
            </a:r>
            <a:endParaRPr lang="en-US" dirty="0"/>
          </a:p>
        </p:txBody>
      </p:sp>
      <p:pic>
        <p:nvPicPr>
          <p:cNvPr id="3" name="Picture 2" descr="6167914004.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14–5</a:t>
            </a:r>
            <a:r>
              <a:rPr lang="en-US" dirty="0" smtClean="0"/>
              <a:t> This seal is being removed using a seal puller.</a:t>
            </a:r>
            <a:endParaRPr lang="en-US" dirty="0"/>
          </a:p>
        </p:txBody>
      </p:sp>
      <p:pic>
        <p:nvPicPr>
          <p:cNvPr id="3" name="Picture 2" descr="6167914005.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14–6</a:t>
            </a:r>
            <a:r>
              <a:rPr lang="en-US" dirty="0" smtClean="0"/>
              <a:t> The lip of the seal around the garter spring is packed with assembly lube to help keep the spring from falling out when it is driven into the transmission housing.</a:t>
            </a:r>
            <a:endParaRPr lang="en-US" dirty="0"/>
          </a:p>
        </p:txBody>
      </p:sp>
      <p:pic>
        <p:nvPicPr>
          <p:cNvPr id="3" name="Picture 2" descr="6167914006.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14–7</a:t>
            </a:r>
            <a:r>
              <a:rPr lang="en-US" dirty="0" smtClean="0"/>
              <a:t> Using a plug helps prevent fluid loss when the driveshaft is removed.</a:t>
            </a:r>
            <a:endParaRPr lang="en-US" dirty="0"/>
          </a:p>
        </p:txBody>
      </p:sp>
      <p:pic>
        <p:nvPicPr>
          <p:cNvPr id="3" name="Picture 2" descr="6167914007.jpg"/>
          <p:cNvPicPr>
            <a:picLocks noChangeAspect="1"/>
          </p:cNvPicPr>
          <p:nvPr/>
        </p:nvPicPr>
        <p:blipFill>
          <a:blip r:embed="rId2" cstate="print"/>
          <a:stretch>
            <a:fillRect/>
          </a:stretch>
        </p:blipFill>
        <p:spPr>
          <a:xfrm>
            <a:off x="1691641" y="1949500"/>
            <a:ext cx="5760719" cy="387339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14–8</a:t>
            </a:r>
            <a:r>
              <a:rPr lang="en-US" dirty="0" smtClean="0"/>
              <a:t> The position for the pointer (“PRNDL” display) on this Dodge truck is adjustable.</a:t>
            </a:r>
            <a:endParaRPr lang="en-US" dirty="0"/>
          </a:p>
        </p:txBody>
      </p:sp>
      <p:pic>
        <p:nvPicPr>
          <p:cNvPr id="3" name="Picture 2" descr="6167914008.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4253</TotalTime>
  <Words>231</Words>
  <Application>Microsoft Office PowerPoint</Application>
  <PresentationFormat>On-screen Show (4:3)</PresentationFormat>
  <Paragraphs>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508 Lecture</vt:lpstr>
      <vt:lpstr>Automatic Transmissions and Transaxles</vt:lpstr>
      <vt:lpstr>FIGURE 14–1 Draining the fluid from an automatic transaxle by allowing the fluid to flow into a container after most of the retaining bolts have been removed.</vt:lpstr>
      <vt:lpstr>FIGURE 14–2 Always check that the filter is secured by a clip or other fastener to keep it from dropping out of its position.</vt:lpstr>
      <vt:lpstr>FIGURE 14–3 In this case, the cork-rubber gasket is glued to the pan and is ready to be installed. The retaining bolts need to be tightened in sequence, but be aware that over-tightening will cause a leak. Also, some manufacturers recommend using only an RTV sealer, but never use an RTV sealer and a gasket together.</vt:lpstr>
      <vt:lpstr>FIGURE 14–4 The lines from the fluid exchange machine can often be connected to the cooling lines from underneath the vehicle as on this front-wheel-drive General Motors vehicle.</vt:lpstr>
      <vt:lpstr>FIGURE 14–5 This seal is being removed using a seal puller.</vt:lpstr>
      <vt:lpstr>FIGURE 14–6 The lip of the seal around the garter spring is packed with assembly lube to help keep the spring from falling out when it is driven into the transmission housing.</vt:lpstr>
      <vt:lpstr>FIGURE 14–7 Using a plug helps prevent fluid loss when the driveshaft is removed.</vt:lpstr>
      <vt:lpstr>FIGURE 14–8 The position for the pointer (“PRNDL” display) on this Dodge truck is adjustable.</vt:lpstr>
      <vt:lpstr>FIGURE 14–9 The manual shift lever is in park. The linkage is being tightened to lock the adjustment in after making sure that the transmission is in park.</vt:lpstr>
      <vt:lpstr>FIGURE 14–10 This shift lock mechanism includes a solenoid that can mechanically hold the shift lock plate. Note the shift lock override button that can be used to release the shift lock.</vt:lpstr>
      <vt:lpstr>FIGURE 14–11 The enlarged views of the inner CV joints show that the engine and transaxle are misaligned; they should be moved toward the right.</vt:lpstr>
      <vt:lpstr>FIGURE 14–12 (a) The old front engine mount contained hydraulic fluid. The oil was leaking from the split in the mount. (b) The new original equipment (OE) mount ready to be installed.</vt:lpstr>
      <vt:lpstr>FIGURE 14–13 Adjusting the intermediate band on a Ford A4LD transmission.</vt:lpstr>
      <vt:lpstr>1 The owner of this Dodge pickup complained that automatic transmission fluid was leaking from the pan gasket.</vt:lpstr>
      <vt:lpstr>2 The transmission fluid leak is found to be from small holes that had rusted through the steel pan.</vt:lpstr>
      <vt:lpstr>3 The retaining bolts being removed from the pan.</vt:lpstr>
      <vt:lpstr>4 The retaining bolts on one side are kept attached and then loosened to allow fluid to drain from one side of the pan.</vt:lpstr>
      <vt:lpstr>5 The pan is then gently lowered and the ATF is caught dripping from the valve body.</vt:lpstr>
      <vt:lpstr>6 The pan is then emptied into an oil drain unit.</vt:lpstr>
      <vt:lpstr>7 The old filter is removed.</vt:lpstr>
      <vt:lpstr>8 The shop purchased a new original equipment filter and a new, improved transmission pan gasket.</vt:lpstr>
      <vt:lpstr>9 The new filter is installed.</vt:lpstr>
      <vt:lpstr>10 The replacement pan is installed and the fasteners tightened to factory specifications. The new pan is galvanized steel compared to painted steel on the original.</vt:lpstr>
      <vt:lpstr>11 The specified ATF is installed.</vt:lpstr>
      <vt:lpstr>12 The level is checked with the engine running and the gear selector in neutral as per the instructions on the dipstick.</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In-Vehicle Transmission/Transaxle Service</dc:title>
  <dc:subject>Automatic Transmissions and Transaxles</dc:subject>
  <dc:creator>James D. Halderman</dc:creator>
  <cp:keywords>Automotive</cp:keywords>
  <cp:lastModifiedBy>Kavi Raj</cp:lastModifiedBy>
  <cp:revision>213</cp:revision>
  <dcterms:created xsi:type="dcterms:W3CDTF">2014-07-14T20:04:21Z</dcterms:created>
  <dcterms:modified xsi:type="dcterms:W3CDTF">2016-12-22T16:33:38Z</dcterms:modified>
</cp:coreProperties>
</file>