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76" r:id="rId2"/>
    <p:sldId id="377" r:id="rId3"/>
    <p:sldId id="378" r:id="rId4"/>
    <p:sldId id="379" r:id="rId5"/>
    <p:sldId id="380" r:id="rId6"/>
    <p:sldId id="381" r:id="rId7"/>
    <p:sldId id="383" r:id="rId8"/>
    <p:sldId id="384" r:id="rId9"/>
    <p:sldId id="386" r:id="rId10"/>
    <p:sldId id="385" r:id="rId11"/>
    <p:sldId id="387" r:id="rId12"/>
    <p:sldId id="388" r:id="rId13"/>
    <p:sldId id="389" r:id="rId14"/>
    <p:sldId id="390" r:id="rId15"/>
    <p:sldId id="391" r:id="rId16"/>
    <p:sldId id="392" r:id="rId17"/>
    <p:sldId id="393" r:id="rId18"/>
    <p:sldId id="394" r:id="rId19"/>
    <p:sldId id="395" r:id="rId20"/>
    <p:sldId id="396" r:id="rId21"/>
    <p:sldId id="397" r:id="rId22"/>
    <p:sldId id="399" r:id="rId23"/>
    <p:sldId id="400" r:id="rId24"/>
    <p:sldId id="401" r:id="rId25"/>
    <p:sldId id="402" r:id="rId26"/>
    <p:sldId id="40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13</a:t>
            </a:r>
            <a:endParaRPr lang="en-US" dirty="0"/>
          </a:p>
        </p:txBody>
      </p:sp>
      <p:sp>
        <p:nvSpPr>
          <p:cNvPr id="5" name="Text Placeholder 4"/>
          <p:cNvSpPr>
            <a:spLocks noGrp="1"/>
          </p:cNvSpPr>
          <p:nvPr>
            <p:ph type="body" sz="quarter" idx="15"/>
          </p:nvPr>
        </p:nvSpPr>
        <p:spPr/>
        <p:txBody>
          <a:bodyPr/>
          <a:lstStyle/>
          <a:p>
            <a:r>
              <a:rPr lang="en-US" dirty="0" smtClean="0"/>
              <a:t>Transmission Condition Diagnosis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13–9</a:t>
            </a:r>
            <a:r>
              <a:rPr lang="en-US" dirty="0" smtClean="0"/>
              <a:t> OBD-II DTC identification format.</a:t>
            </a:r>
            <a:endParaRPr lang="en-US" dirty="0"/>
          </a:p>
        </p:txBody>
      </p:sp>
      <p:pic>
        <p:nvPicPr>
          <p:cNvPr id="3" name="Picture 2" descr="6167913009.jpg"/>
          <p:cNvPicPr>
            <a:picLocks noChangeAspect="1"/>
          </p:cNvPicPr>
          <p:nvPr/>
        </p:nvPicPr>
        <p:blipFill>
          <a:blip r:embed="rId2" cstate="print"/>
          <a:stretch>
            <a:fillRect/>
          </a:stretch>
        </p:blipFill>
        <p:spPr>
          <a:xfrm>
            <a:off x="1691641" y="2443277"/>
            <a:ext cx="5760719" cy="288584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13–10</a:t>
            </a:r>
            <a:r>
              <a:rPr lang="en-US" dirty="0" smtClean="0"/>
              <a:t> A “C” diagnostic trouble code was stored along with a note “symptom 71” which gives additional information about the possible cause of this serial data fault code being set.</a:t>
            </a:r>
            <a:endParaRPr lang="en-US" dirty="0"/>
          </a:p>
        </p:txBody>
      </p:sp>
      <p:pic>
        <p:nvPicPr>
          <p:cNvPr id="3" name="Picture 2" descr="6167913011.jpg"/>
          <p:cNvPicPr>
            <a:picLocks noChangeAspect="1"/>
          </p:cNvPicPr>
          <p:nvPr/>
        </p:nvPicPr>
        <p:blipFill>
          <a:blip r:embed="rId2" cstate="print"/>
          <a:stretch>
            <a:fillRect/>
          </a:stretch>
        </p:blipFill>
        <p:spPr>
          <a:xfrm>
            <a:off x="1872691" y="1812340"/>
            <a:ext cx="5398618" cy="41477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13–11</a:t>
            </a:r>
            <a:r>
              <a:rPr lang="en-US" dirty="0" smtClean="0"/>
              <a:t> After checking for stored diagnostic trouble codes (DTCs), the wise technician checks service information for any technical service bulletins (TSBs) that may relate to the vehicle being serviced.</a:t>
            </a:r>
            <a:endParaRPr lang="en-US" dirty="0"/>
          </a:p>
        </p:txBody>
      </p:sp>
      <p:pic>
        <p:nvPicPr>
          <p:cNvPr id="3" name="Picture 2" descr="6167913012.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13–12</a:t>
            </a:r>
            <a:r>
              <a:rPr lang="en-US" dirty="0" smtClean="0"/>
              <a:t> The J2534 pass-through reprogramming system does not need a scan tool to flash the PCM on most 2004 and newer vehicles.</a:t>
            </a:r>
            <a:endParaRPr lang="en-US" dirty="0"/>
          </a:p>
        </p:txBody>
      </p:sp>
      <p:pic>
        <p:nvPicPr>
          <p:cNvPr id="3" name="Picture 2" descr="6167913013.jpg"/>
          <p:cNvPicPr>
            <a:picLocks noChangeAspect="1"/>
          </p:cNvPicPr>
          <p:nvPr/>
        </p:nvPicPr>
        <p:blipFill>
          <a:blip r:embed="rId2" cstate="print"/>
          <a:stretch>
            <a:fillRect/>
          </a:stretch>
        </p:blipFill>
        <p:spPr>
          <a:xfrm>
            <a:off x="2404263" y="1675791"/>
            <a:ext cx="4335475" cy="44208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13–13</a:t>
            </a:r>
            <a:r>
              <a:rPr lang="en-US" dirty="0" smtClean="0"/>
              <a:t> A TECH 2 scan tool is the factory scan tool used on General Motors vehicles.</a:t>
            </a:r>
            <a:endParaRPr lang="en-US" dirty="0"/>
          </a:p>
        </p:txBody>
      </p:sp>
      <p:pic>
        <p:nvPicPr>
          <p:cNvPr id="3" name="Picture 2" descr="6167913014.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13–14</a:t>
            </a:r>
            <a:r>
              <a:rPr lang="en-US" dirty="0" smtClean="0"/>
              <a:t> An OTC </a:t>
            </a:r>
            <a:r>
              <a:rPr lang="en-US" dirty="0" err="1" smtClean="0"/>
              <a:t>Genisys</a:t>
            </a:r>
            <a:r>
              <a:rPr lang="en-US" dirty="0" smtClean="0"/>
              <a:t> being used to troubleshoot a vehicle. This scan tool can be used on most makes and models of vehicles and is capable of diagnosing other computer systems in the vehicles such as automatic transmissions.</a:t>
            </a:r>
            <a:endParaRPr lang="en-US" dirty="0"/>
          </a:p>
        </p:txBody>
      </p:sp>
      <p:pic>
        <p:nvPicPr>
          <p:cNvPr id="3" name="Picture 2" descr="6167913015.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13–15</a:t>
            </a:r>
            <a:r>
              <a:rPr lang="en-US" dirty="0" smtClean="0"/>
              <a:t> A Snap-on scan tool is able to shift the transmission and display pressure control (PC) solenoid current (amperes).</a:t>
            </a:r>
            <a:endParaRPr lang="en-US" dirty="0"/>
          </a:p>
        </p:txBody>
      </p:sp>
      <p:pic>
        <p:nvPicPr>
          <p:cNvPr id="3" name="Picture 2" descr="6167913016.jpg"/>
          <p:cNvPicPr>
            <a:picLocks noChangeAspect="1"/>
          </p:cNvPicPr>
          <p:nvPr/>
        </p:nvPicPr>
        <p:blipFill>
          <a:blip r:embed="rId2" cstate="print"/>
          <a:stretch>
            <a:fillRect/>
          </a:stretch>
        </p:blipFill>
        <p:spPr>
          <a:xfrm>
            <a:off x="1371600" y="1623060"/>
            <a:ext cx="6400800" cy="45262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13–16</a:t>
            </a:r>
            <a:r>
              <a:rPr lang="en-US" dirty="0" smtClean="0"/>
              <a:t> The clutch fill volume index as displayed on a Chrysler </a:t>
            </a:r>
            <a:r>
              <a:rPr lang="en-US" dirty="0" err="1" smtClean="0"/>
              <a:t>wiTECH</a:t>
            </a:r>
            <a:r>
              <a:rPr lang="en-US" dirty="0" smtClean="0"/>
              <a:t> scan tool.</a:t>
            </a:r>
            <a:endParaRPr lang="en-US" dirty="0"/>
          </a:p>
        </p:txBody>
      </p:sp>
      <p:pic>
        <p:nvPicPr>
          <p:cNvPr id="3" name="Picture 2" descr="6167913017.jpg"/>
          <p:cNvPicPr>
            <a:picLocks noChangeAspect="1"/>
          </p:cNvPicPr>
          <p:nvPr/>
        </p:nvPicPr>
        <p:blipFill>
          <a:blip r:embed="rId2" cstate="print"/>
          <a:stretch>
            <a:fillRect/>
          </a:stretch>
        </p:blipFill>
        <p:spPr>
          <a:xfrm>
            <a:off x="2011680" y="2232965"/>
            <a:ext cx="5120640" cy="33064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13–17</a:t>
            </a:r>
            <a:r>
              <a:rPr lang="en-US" sz="2000" dirty="0" smtClean="0"/>
              <a:t> Chassis ear microphones attached to various under-vehicle components using the integral clamps. The sound is transmitted wirelessly to the receiver inside the vehicle where an assistant technician can listen for noises while the vehicle is being driven.</a:t>
            </a:r>
            <a:endParaRPr lang="en-US" sz="2000" dirty="0"/>
          </a:p>
        </p:txBody>
      </p:sp>
      <p:pic>
        <p:nvPicPr>
          <p:cNvPr id="3" name="Picture 2" descr="6167913018.jpg"/>
          <p:cNvPicPr>
            <a:picLocks noChangeAspect="1"/>
          </p:cNvPicPr>
          <p:nvPr/>
        </p:nvPicPr>
        <p:blipFill>
          <a:blip r:embed="rId2" cstate="print"/>
          <a:stretch>
            <a:fillRect/>
          </a:stretch>
        </p:blipFill>
        <p:spPr>
          <a:xfrm>
            <a:off x="1839774" y="1850745"/>
            <a:ext cx="5464453" cy="40709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cap="all" dirty="0" smtClean="0"/>
              <a:t>FIGURE 13–18</a:t>
            </a:r>
            <a:r>
              <a:rPr lang="en-US" dirty="0" smtClean="0"/>
              <a:t> A broken </a:t>
            </a:r>
            <a:r>
              <a:rPr lang="en-US" dirty="0" err="1" smtClean="0"/>
              <a:t>flexplate</a:t>
            </a:r>
            <a:r>
              <a:rPr lang="en-US" dirty="0" smtClean="0"/>
              <a:t> that made a lot of noise and then the engine would not crank when it finally broke.</a:t>
            </a:r>
            <a:endParaRPr lang="en-US" dirty="0"/>
          </a:p>
        </p:txBody>
      </p:sp>
      <p:pic>
        <p:nvPicPr>
          <p:cNvPr id="3" name="Picture 2" descr="6167913019.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a:t>
            </a:r>
            <a:r>
              <a:rPr lang="en-US" dirty="0" smtClean="0"/>
              <a:t> Selecting all of the shift modes of an automatic transmission/transaxle helps pinpoint the area where the fault is located.</a:t>
            </a:r>
            <a:endParaRPr lang="en-US" dirty="0"/>
          </a:p>
        </p:txBody>
      </p:sp>
      <p:pic>
        <p:nvPicPr>
          <p:cNvPr id="3" name="Picture 2" descr="6167913001.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13–19</a:t>
            </a:r>
            <a:r>
              <a:rPr lang="en-US" dirty="0" smtClean="0"/>
              <a:t> This is a normal amount of wear material in the bottom of an automatic transmission pan.</a:t>
            </a:r>
            <a:endParaRPr lang="en-US" dirty="0"/>
          </a:p>
        </p:txBody>
      </p:sp>
      <p:pic>
        <p:nvPicPr>
          <p:cNvPr id="3" name="Picture 2" descr="6167913020.jpg"/>
          <p:cNvPicPr>
            <a:picLocks noChangeAspect="1"/>
          </p:cNvPicPr>
          <p:nvPr/>
        </p:nvPicPr>
        <p:blipFill>
          <a:blip r:embed="rId2" cstate="print"/>
          <a:stretch>
            <a:fillRect/>
          </a:stretch>
        </p:blipFill>
        <p:spPr>
          <a:xfrm>
            <a:off x="1691641" y="1900123"/>
            <a:ext cx="5760719" cy="397215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13–20</a:t>
            </a:r>
            <a:r>
              <a:rPr lang="en-US" dirty="0" smtClean="0"/>
              <a:t> A visual inspection of the transmission electrical connector ensures that the terminals are clean and in good condition as well as being completely engaged.</a:t>
            </a:r>
            <a:endParaRPr lang="en-US" dirty="0"/>
          </a:p>
        </p:txBody>
      </p:sp>
      <p:pic>
        <p:nvPicPr>
          <p:cNvPr id="3" name="Picture 2" descr="6167913021.jpg"/>
          <p:cNvPicPr>
            <a:picLocks noChangeAspect="1"/>
          </p:cNvPicPr>
          <p:nvPr/>
        </p:nvPicPr>
        <p:blipFill>
          <a:blip r:embed="rId2" cstate="print"/>
          <a:stretch>
            <a:fillRect/>
          </a:stretch>
        </p:blipFill>
        <p:spPr>
          <a:xfrm>
            <a:off x="144593" y="2403475"/>
            <a:ext cx="4480560" cy="2469216"/>
          </a:xfrm>
          <a:prstGeom prst="rect">
            <a:avLst/>
          </a:prstGeom>
        </p:spPr>
      </p:pic>
      <p:pic>
        <p:nvPicPr>
          <p:cNvPr id="4" name="Picture 3" descr="6167913022.jpg"/>
          <p:cNvPicPr>
            <a:picLocks noChangeAspect="1"/>
          </p:cNvPicPr>
          <p:nvPr/>
        </p:nvPicPr>
        <p:blipFill>
          <a:blip r:embed="rId3" cstate="print"/>
          <a:stretch>
            <a:fillRect/>
          </a:stretch>
        </p:blipFill>
        <p:spPr>
          <a:xfrm>
            <a:off x="4788990" y="2442024"/>
            <a:ext cx="4297680" cy="22782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13–21</a:t>
            </a:r>
            <a:r>
              <a:rPr lang="en-US" dirty="0" smtClean="0"/>
              <a:t> TCM terminals 16 and 17 receive B+ when the transmission relay is energized.</a:t>
            </a:r>
            <a:endParaRPr lang="en-US" dirty="0"/>
          </a:p>
        </p:txBody>
      </p:sp>
      <p:pic>
        <p:nvPicPr>
          <p:cNvPr id="3" name="Picture 2" descr="6167913023.jpg"/>
          <p:cNvPicPr>
            <a:picLocks noChangeAspect="1"/>
          </p:cNvPicPr>
          <p:nvPr/>
        </p:nvPicPr>
        <p:blipFill>
          <a:blip r:embed="rId2" cstate="print"/>
          <a:stretch>
            <a:fillRect/>
          </a:stretch>
        </p:blipFill>
        <p:spPr>
          <a:xfrm>
            <a:off x="2335987" y="1641652"/>
            <a:ext cx="4472026" cy="44890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13–22</a:t>
            </a:r>
            <a:r>
              <a:rPr lang="en-US" sz="2000" dirty="0" smtClean="0"/>
              <a:t> The locations (taps) for connecting a pressure gauge to measure the pressure of the various hydraulic circuits are usually found on the side of the automatic transmission/transaxle. Check service information for the exact locations for the vehicle being tested.</a:t>
            </a:r>
            <a:endParaRPr lang="en-US" sz="2000" dirty="0"/>
          </a:p>
        </p:txBody>
      </p:sp>
      <p:pic>
        <p:nvPicPr>
          <p:cNvPr id="3" name="Picture 2" descr="6167913024.jpg"/>
          <p:cNvPicPr>
            <a:picLocks noChangeAspect="1"/>
          </p:cNvPicPr>
          <p:nvPr/>
        </p:nvPicPr>
        <p:blipFill>
          <a:blip r:embed="rId2" cstate="print"/>
          <a:stretch>
            <a:fillRect/>
          </a:stretch>
        </p:blipFill>
        <p:spPr>
          <a:xfrm>
            <a:off x="1828800" y="1993391"/>
            <a:ext cx="5486400" cy="37856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13–23</a:t>
            </a:r>
            <a:r>
              <a:rPr lang="en-US" dirty="0" smtClean="0"/>
              <a:t> Six pressure gauges are installed on this vehicle to show students how the pressures vary and how the gauges can be used to find faults or possible problem areas before the unit is removed and disassembled.</a:t>
            </a:r>
            <a:endParaRPr lang="en-US" dirty="0"/>
          </a:p>
        </p:txBody>
      </p:sp>
      <p:pic>
        <p:nvPicPr>
          <p:cNvPr id="3" name="Picture 2" descr="6167913025.jpg"/>
          <p:cNvPicPr>
            <a:picLocks noChangeAspect="1"/>
          </p:cNvPicPr>
          <p:nvPr/>
        </p:nvPicPr>
        <p:blipFill>
          <a:blip r:embed="rId2" cstate="print"/>
          <a:stretch>
            <a:fillRect/>
          </a:stretch>
        </p:blipFill>
        <p:spPr>
          <a:xfrm>
            <a:off x="1691641" y="1900123"/>
            <a:ext cx="5760719" cy="397215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13–24</a:t>
            </a:r>
            <a:r>
              <a:rPr lang="en-US" dirty="0" smtClean="0"/>
              <a:t> A portion of a typical hydraulic schematic showing part of the hydraulic system and pressure tap.</a:t>
            </a:r>
            <a:endParaRPr lang="en-US" dirty="0"/>
          </a:p>
        </p:txBody>
      </p:sp>
      <p:pic>
        <p:nvPicPr>
          <p:cNvPr id="3" name="Picture 2" descr="6167913026.jpg"/>
          <p:cNvPicPr>
            <a:picLocks noChangeAspect="1"/>
          </p:cNvPicPr>
          <p:nvPr/>
        </p:nvPicPr>
        <p:blipFill>
          <a:blip r:embed="rId2" cstate="print"/>
          <a:stretch>
            <a:fillRect/>
          </a:stretch>
        </p:blipFill>
        <p:spPr>
          <a:xfrm>
            <a:off x="2136039" y="1550213"/>
            <a:ext cx="4871923" cy="46719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13–25</a:t>
            </a:r>
            <a:r>
              <a:rPr lang="en-US" dirty="0" smtClean="0"/>
              <a:t> Hydraulic symbols used by domestic vehicle manufacturers.</a:t>
            </a:r>
            <a:endParaRPr lang="en-US" dirty="0"/>
          </a:p>
        </p:txBody>
      </p:sp>
      <p:pic>
        <p:nvPicPr>
          <p:cNvPr id="3" name="Picture 2" descr="6167913027.jpg"/>
          <p:cNvPicPr>
            <a:picLocks noChangeAspect="1"/>
          </p:cNvPicPr>
          <p:nvPr/>
        </p:nvPicPr>
        <p:blipFill>
          <a:blip r:embed="rId2" cstate="print"/>
          <a:stretch>
            <a:fillRect/>
          </a:stretch>
        </p:blipFill>
        <p:spPr>
          <a:xfrm>
            <a:off x="2971800" y="1463391"/>
            <a:ext cx="3200400" cy="48456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13–2</a:t>
            </a:r>
            <a:r>
              <a:rPr lang="en-US" sz="1800" dirty="0" smtClean="0"/>
              <a:t> A typical automatic transmission dipstick (fluid level indicator). Many use a clip to keep it from being forced upward due to pressure changes inside the automatic transmission. A firm seal also helps keep water from getting into the fluid, which can cause severe damage to the clutches and bands.</a:t>
            </a:r>
            <a:endParaRPr lang="en-US" sz="1800" dirty="0"/>
          </a:p>
        </p:txBody>
      </p:sp>
      <p:pic>
        <p:nvPicPr>
          <p:cNvPr id="3" name="Picture 2" descr="6167913002.jpg"/>
          <p:cNvPicPr>
            <a:picLocks noChangeAspect="1"/>
          </p:cNvPicPr>
          <p:nvPr/>
        </p:nvPicPr>
        <p:blipFill>
          <a:blip r:embed="rId2" cstate="print"/>
          <a:stretch>
            <a:fillRect/>
          </a:stretch>
        </p:blipFill>
        <p:spPr>
          <a:xfrm>
            <a:off x="1828800" y="1993391"/>
            <a:ext cx="5486400" cy="37856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13–3</a:t>
            </a:r>
            <a:r>
              <a:rPr lang="en-US" dirty="0" smtClean="0"/>
              <a:t> The “add” mark on most automatic transmission dipsticks indicates the level is down 0.5 quart (0.5 L). Always follow the instructions stamped or printed on the dipstick.</a:t>
            </a:r>
            <a:endParaRPr lang="en-US" dirty="0"/>
          </a:p>
        </p:txBody>
      </p:sp>
      <p:pic>
        <p:nvPicPr>
          <p:cNvPr id="3" name="Picture 2" descr="6167913003.jpg"/>
          <p:cNvPicPr>
            <a:picLocks noChangeAspect="1"/>
          </p:cNvPicPr>
          <p:nvPr/>
        </p:nvPicPr>
        <p:blipFill>
          <a:blip r:embed="rId2" cstate="print"/>
          <a:stretch>
            <a:fillRect/>
          </a:stretch>
        </p:blipFill>
        <p:spPr>
          <a:xfrm>
            <a:off x="1927555" y="3666744"/>
            <a:ext cx="5288890" cy="43891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13–4</a:t>
            </a:r>
            <a:r>
              <a:rPr lang="en-US" sz="1800" dirty="0" smtClean="0"/>
              <a:t> The temperature of the automatic transmission fluid is displayed on a factory or factory-level scan tool. It may require that the vehicle be driven under a load for the fluid to reach the specified temperature and can often not be achieved by simply allowing the engine to idle.</a:t>
            </a:r>
            <a:endParaRPr lang="en-US" sz="1800" dirty="0"/>
          </a:p>
        </p:txBody>
      </p:sp>
      <p:pic>
        <p:nvPicPr>
          <p:cNvPr id="3" name="Picture 2" descr="6167913004.jpg"/>
          <p:cNvPicPr>
            <a:picLocks noChangeAspect="1"/>
          </p:cNvPicPr>
          <p:nvPr/>
        </p:nvPicPr>
        <p:blipFill>
          <a:blip r:embed="rId2" cstate="print"/>
          <a:stretch>
            <a:fillRect/>
          </a:stretch>
        </p:blipFill>
        <p:spPr>
          <a:xfrm>
            <a:off x="1953768" y="1682496"/>
            <a:ext cx="5236464" cy="44074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13–5</a:t>
            </a:r>
            <a:r>
              <a:rPr lang="en-US" dirty="0" smtClean="0"/>
              <a:t> (a) The fluid level indicator is reached from under the vehicle on this Ford 6R80 rear-wheel-drive transmission. (b)The level indicator can be removed after removing the plug, and then the fluid level can be read on the stick.</a:t>
            </a:r>
            <a:endParaRPr lang="en-US" dirty="0"/>
          </a:p>
        </p:txBody>
      </p:sp>
      <p:pic>
        <p:nvPicPr>
          <p:cNvPr id="3" name="Picture 2" descr="6167913005.jpg"/>
          <p:cNvPicPr>
            <a:picLocks noChangeAspect="1"/>
          </p:cNvPicPr>
          <p:nvPr/>
        </p:nvPicPr>
        <p:blipFill>
          <a:blip r:embed="rId2" cstate="print"/>
          <a:stretch>
            <a:fillRect/>
          </a:stretch>
        </p:blipFill>
        <p:spPr>
          <a:xfrm>
            <a:off x="94344" y="1878177"/>
            <a:ext cx="5760719" cy="4016044"/>
          </a:xfrm>
          <a:prstGeom prst="rect">
            <a:avLst/>
          </a:prstGeom>
        </p:spPr>
      </p:pic>
      <p:pic>
        <p:nvPicPr>
          <p:cNvPr id="4" name="Picture 3" descr="6167913006.jpg"/>
          <p:cNvPicPr>
            <a:picLocks noChangeAspect="1"/>
          </p:cNvPicPr>
          <p:nvPr/>
        </p:nvPicPr>
        <p:blipFill>
          <a:blip r:embed="rId3" cstate="print"/>
          <a:srcRect r="28571"/>
          <a:stretch>
            <a:fillRect/>
          </a:stretch>
        </p:blipFill>
        <p:spPr>
          <a:xfrm>
            <a:off x="5943600" y="1886856"/>
            <a:ext cx="2743200" cy="369417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13–6</a:t>
            </a:r>
            <a:r>
              <a:rPr lang="en-US" sz="1800" dirty="0" smtClean="0"/>
              <a:t> Fluid level on sealed units (without a dipstick) is checked by removing the level plug, which can be mounted in the bottom or side of the pan or in the case. It is normal for some fluid to drip from this type of level indicator because normal operation of the transmission causes fluid to fill the stand pipe.</a:t>
            </a:r>
            <a:endParaRPr lang="en-US" sz="1800" dirty="0"/>
          </a:p>
        </p:txBody>
      </p:sp>
      <p:pic>
        <p:nvPicPr>
          <p:cNvPr id="3" name="Picture 2" descr="6167913007.jpg"/>
          <p:cNvPicPr>
            <a:picLocks noChangeAspect="1"/>
          </p:cNvPicPr>
          <p:nvPr/>
        </p:nvPicPr>
        <p:blipFill>
          <a:blip r:embed="rId2" cstate="print"/>
          <a:stretch>
            <a:fillRect/>
          </a:stretch>
        </p:blipFill>
        <p:spPr>
          <a:xfrm>
            <a:off x="1845261" y="3118105"/>
            <a:ext cx="5453478" cy="15361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13–7</a:t>
            </a:r>
            <a:r>
              <a:rPr lang="en-US" dirty="0" smtClean="0"/>
              <a:t> Fluid condition can be checked by placing a sample on clean, white, absorbent paper. Clean fluid will spread out and leave only a wet stain. Dirty fluid will leave deposits of foreign material.</a:t>
            </a:r>
            <a:endParaRPr lang="en-US" dirty="0"/>
          </a:p>
        </p:txBody>
      </p:sp>
      <p:pic>
        <p:nvPicPr>
          <p:cNvPr id="3" name="Picture 2" descr="6167913008.jpg"/>
          <p:cNvPicPr>
            <a:picLocks noChangeAspect="1"/>
          </p:cNvPicPr>
          <p:nvPr/>
        </p:nvPicPr>
        <p:blipFill>
          <a:blip r:embed="rId2" cstate="print"/>
          <a:stretch>
            <a:fillRect/>
          </a:stretch>
        </p:blipFill>
        <p:spPr>
          <a:xfrm>
            <a:off x="1834287" y="2059228"/>
            <a:ext cx="5475427" cy="365394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13–8</a:t>
            </a:r>
            <a:r>
              <a:rPr lang="en-US" dirty="0" smtClean="0"/>
              <a:t> If the ATF looks like a strawberry milkshake, then the transmission/transaxle will require to be overhauled and the source of the coolant or the water found and corrected.</a:t>
            </a:r>
            <a:endParaRPr lang="en-US" dirty="0"/>
          </a:p>
        </p:txBody>
      </p:sp>
      <p:pic>
        <p:nvPicPr>
          <p:cNvPr id="3" name="Picture 2" descr="6167913010.jpg"/>
          <p:cNvPicPr>
            <a:picLocks noChangeAspect="1"/>
          </p:cNvPicPr>
          <p:nvPr/>
        </p:nvPicPr>
        <p:blipFill>
          <a:blip r:embed="rId2" cstate="print"/>
          <a:stretch>
            <a:fillRect/>
          </a:stretch>
        </p:blipFill>
        <p:spPr>
          <a:xfrm>
            <a:off x="2871216" y="2766974"/>
            <a:ext cx="3401568" cy="223845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4252</TotalTime>
  <Words>61</Words>
  <Application>Microsoft Office PowerPoint</Application>
  <PresentationFormat>On-screen Show (4:3)</PresentationFormat>
  <Paragraphs>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508 Lecture</vt:lpstr>
      <vt:lpstr>Automatic Transmissions and Transaxles</vt:lpstr>
      <vt:lpstr>FIGURE 13–1 Selecting all of the shift modes of an automatic transmission/transaxle helps pinpoint the area where the fault is located.</vt:lpstr>
      <vt:lpstr>FIGURE 13–2 A typical automatic transmission dipstick (fluid level indicator). Many use a clip to keep it from being forced upward due to pressure changes inside the automatic transmission. A firm seal also helps keep water from getting into the fluid, which can cause severe damage to the clutches and bands.</vt:lpstr>
      <vt:lpstr>FIGURE 13–3 The “add” mark on most automatic transmission dipsticks indicates the level is down 0.5 quart (0.5 L). Always follow the instructions stamped or printed on the dipstick.</vt:lpstr>
      <vt:lpstr>FIGURE 13–4 The temperature of the automatic transmission fluid is displayed on a factory or factory-level scan tool. It may require that the vehicle be driven under a load for the fluid to reach the specified temperature and can often not be achieved by simply allowing the engine to idle.</vt:lpstr>
      <vt:lpstr>FIGURE 13–5 (a) The fluid level indicator is reached from under the vehicle on this Ford 6R80 rear-wheel-drive transmission. (b)The level indicator can be removed after removing the plug, and then the fluid level can be read on the stick.</vt:lpstr>
      <vt:lpstr>FIGURE 13–6 Fluid level on sealed units (without a dipstick) is checked by removing the level plug, which can be mounted in the bottom or side of the pan or in the case. It is normal for some fluid to drip from this type of level indicator because normal operation of the transmission causes fluid to fill the stand pipe.</vt:lpstr>
      <vt:lpstr>FIGURE 13–7 Fluid condition can be checked by placing a sample on clean, white, absorbent paper. Clean fluid will spread out and leave only a wet stain. Dirty fluid will leave deposits of foreign material.</vt:lpstr>
      <vt:lpstr>FIGURE 13–8 If the ATF looks like a strawberry milkshake, then the transmission/transaxle will require to be overhauled and the source of the coolant or the water found and corrected.</vt:lpstr>
      <vt:lpstr>FIGURE 13–9 OBD-II DTC identification format.</vt:lpstr>
      <vt:lpstr>FIGURE 13–10 A “C” diagnostic trouble code was stored along with a note “symptom 71” which gives additional information about the possible cause of this serial data fault code being set.</vt:lpstr>
      <vt:lpstr>FIGURE 13–11 After checking for stored diagnostic trouble codes (DTCs), the wise technician checks service information for any technical service bulletins (TSBs) that may relate to the vehicle being serviced.</vt:lpstr>
      <vt:lpstr>FIGURE 13–12 The J2534 pass-through reprogramming system does not need a scan tool to flash the PCM on most 2004 and newer vehicles.</vt:lpstr>
      <vt:lpstr>FIGURE 13–13 A TECH 2 scan tool is the factory scan tool used on General Motors vehicles.</vt:lpstr>
      <vt:lpstr>FIGURE 13–14 An OTC Genisys being used to troubleshoot a vehicle. This scan tool can be used on most makes and models of vehicles and is capable of diagnosing other computer systems in the vehicles such as automatic transmissions.</vt:lpstr>
      <vt:lpstr>FIGURE 13–15 A Snap-on scan tool is able to shift the transmission and display pressure control (PC) solenoid current (amperes).</vt:lpstr>
      <vt:lpstr>FIGURE 13–16 The clutch fill volume index as displayed on a Chrysler wiTECH scan tool.</vt:lpstr>
      <vt:lpstr>FIGURE 13–17 Chassis ear microphones attached to various under-vehicle components using the integral clamps. The sound is transmitted wirelessly to the receiver inside the vehicle where an assistant technician can listen for noises while the vehicle is being driven.</vt:lpstr>
      <vt:lpstr>FIGURE 13–18 A broken flexplate that made a lot of noise and then the engine would not crank when it finally broke.</vt:lpstr>
      <vt:lpstr>FIGURE 13–19 This is a normal amount of wear material in the bottom of an automatic transmission pan.</vt:lpstr>
      <vt:lpstr>FIGURE 13–20 A visual inspection of the transmission electrical connector ensures that the terminals are clean and in good condition as well as being completely engaged.</vt:lpstr>
      <vt:lpstr>FIGURE 13–21 TCM terminals 16 and 17 receive B+ when the transmission relay is energized.</vt:lpstr>
      <vt:lpstr>FIGURE 13–22 The locations (taps) for connecting a pressure gauge to measure the pressure of the various hydraulic circuits are usually found on the side of the automatic transmission/transaxle. Check service information for the exact locations for the vehicle being tested.</vt:lpstr>
      <vt:lpstr>FIGURE 13–23 Six pressure gauges are installed on this vehicle to show students how the pressures vary and how the gauges can be used to find faults or possible problem areas before the unit is removed and disassembled.</vt:lpstr>
      <vt:lpstr>FIGURE 13–24 A portion of a typical hydraulic schematic showing part of the hydraulic system and pressure tap.</vt:lpstr>
      <vt:lpstr>FIGURE 13–25 Hydraulic symbols used by domestic vehicle manufacturers.</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Transmission Condition Diagnosis</dc:title>
  <dc:subject>Automatic Transmissions and Transaxles</dc:subject>
  <dc:creator>James D. Halderman</dc:creator>
  <cp:keywords>Automotive</cp:keywords>
  <cp:lastModifiedBy>Kavi Raj</cp:lastModifiedBy>
  <cp:revision>214</cp:revision>
  <dcterms:created xsi:type="dcterms:W3CDTF">2014-07-14T20:04:21Z</dcterms:created>
  <dcterms:modified xsi:type="dcterms:W3CDTF">2016-12-22T16:32:17Z</dcterms:modified>
</cp:coreProperties>
</file>