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376" r:id="rId2"/>
    <p:sldId id="377" r:id="rId3"/>
    <p:sldId id="378" r:id="rId4"/>
    <p:sldId id="379" r:id="rId5"/>
    <p:sldId id="380" r:id="rId6"/>
    <p:sldId id="381" r:id="rId7"/>
    <p:sldId id="382" r:id="rId8"/>
    <p:sldId id="383" r:id="rId9"/>
    <p:sldId id="384" r:id="rId10"/>
    <p:sldId id="38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5A70"/>
    <a:srgbClr val="007FA3"/>
    <a:srgbClr val="003057"/>
    <a:srgbClr val="E3EBF6"/>
    <a:srgbClr val="7EB1D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97" autoAdjust="0"/>
    <p:restoredTop sz="83248" autoAdjust="0"/>
  </p:normalViewPr>
  <p:slideViewPr>
    <p:cSldViewPr>
      <p:cViewPr>
        <p:scale>
          <a:sx n="100" d="100"/>
          <a:sy n="100" d="100"/>
        </p:scale>
        <p:origin x="-1044" y="174"/>
      </p:cViewPr>
      <p:guideLst>
        <p:guide orient="horz" pos="2160"/>
        <p:guide pos="2880"/>
      </p:guideLst>
    </p:cSldViewPr>
  </p:slideViewPr>
  <p:outlineViewPr>
    <p:cViewPr>
      <p:scale>
        <a:sx n="33" d="100"/>
        <a:sy n="33" d="100"/>
      </p:scale>
      <p:origin x="0" y="29912"/>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12/22/2016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xmlns=""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12/22/2016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xmlns=""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8879806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12/22/2016</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37111366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xmlns="" val="298106283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11524630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12109093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2752008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12/22/2016</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22037960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31547999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37547041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18551265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Transmissions and Transaxles</a:t>
            </a:r>
          </a:p>
        </p:txBody>
      </p:sp>
      <p:sp>
        <p:nvSpPr>
          <p:cNvPr id="3" name="Text Placeholder 2"/>
          <p:cNvSpPr>
            <a:spLocks noGrp="1"/>
          </p:cNvSpPr>
          <p:nvPr>
            <p:ph type="body" sz="quarter" idx="13"/>
          </p:nvPr>
        </p:nvSpPr>
        <p:spPr/>
        <p:txBody>
          <a:bodyPr/>
          <a:lstStyle/>
          <a:p>
            <a:r>
              <a:rPr lang="en-US" dirty="0" smtClean="0"/>
              <a:t>Seventh Edition</a:t>
            </a:r>
            <a:endParaRPr lang="en-US" dirty="0"/>
          </a:p>
        </p:txBody>
      </p:sp>
      <p:sp>
        <p:nvSpPr>
          <p:cNvPr id="4" name="Text Placeholder 3"/>
          <p:cNvSpPr>
            <a:spLocks noGrp="1"/>
          </p:cNvSpPr>
          <p:nvPr>
            <p:ph type="body" sz="quarter" idx="14"/>
          </p:nvPr>
        </p:nvSpPr>
        <p:spPr/>
        <p:txBody>
          <a:bodyPr/>
          <a:lstStyle/>
          <a:p>
            <a:r>
              <a:rPr lang="en-US" dirty="0" smtClean="0"/>
              <a:t>Chapter 12</a:t>
            </a:r>
            <a:endParaRPr lang="en-US" dirty="0"/>
          </a:p>
        </p:txBody>
      </p:sp>
      <p:sp>
        <p:nvSpPr>
          <p:cNvPr id="5" name="Text Placeholder 4"/>
          <p:cNvSpPr>
            <a:spLocks noGrp="1"/>
          </p:cNvSpPr>
          <p:nvPr>
            <p:ph type="body" sz="quarter" idx="15"/>
          </p:nvPr>
        </p:nvSpPr>
        <p:spPr>
          <a:xfrm>
            <a:off x="5029200" y="3200400"/>
            <a:ext cx="4114800" cy="2925763"/>
          </a:xfrm>
        </p:spPr>
        <p:txBody>
          <a:bodyPr/>
          <a:lstStyle/>
          <a:p>
            <a:r>
              <a:rPr lang="en-US" dirty="0" smtClean="0"/>
              <a:t>Dual Clutch Automatic Transmissions/</a:t>
            </a:r>
            <a:br>
              <a:rPr lang="en-US" dirty="0" smtClean="0"/>
            </a:br>
            <a:r>
              <a:rPr lang="en-US" dirty="0" smtClean="0"/>
              <a:t>Transaxles</a:t>
            </a:r>
          </a:p>
        </p:txBody>
      </p:sp>
      <p:pic>
        <p:nvPicPr>
          <p:cNvPr id="8" name="Picture 7" descr="0134616790.jpg"/>
          <p:cNvPicPr>
            <a:picLocks noChangeAspect="1"/>
          </p:cNvPicPr>
          <p:nvPr/>
        </p:nvPicPr>
        <p:blipFill>
          <a:blip r:embed="rId2" cstate="print"/>
          <a:stretch>
            <a:fillRect/>
          </a:stretch>
        </p:blipFill>
        <p:spPr>
          <a:xfrm>
            <a:off x="457200" y="1450886"/>
            <a:ext cx="3840480" cy="490060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12–9</a:t>
            </a:r>
            <a:r>
              <a:rPr lang="en-US" dirty="0" smtClean="0"/>
              <a:t> The use of a factory or a factory-level aftermarket scan tool is often needed to diagnose the dual clutch transmission system.</a:t>
            </a:r>
            <a:endParaRPr lang="en-US" dirty="0"/>
          </a:p>
        </p:txBody>
      </p:sp>
      <p:pic>
        <p:nvPicPr>
          <p:cNvPr id="3" name="Picture 2" descr="6167912009.jpg"/>
          <p:cNvPicPr>
            <a:picLocks noChangeAspect="1"/>
          </p:cNvPicPr>
          <p:nvPr/>
        </p:nvPicPr>
        <p:blipFill>
          <a:blip r:embed="rId2" cstate="print"/>
          <a:stretch>
            <a:fillRect/>
          </a:stretch>
        </p:blipFill>
        <p:spPr>
          <a:xfrm>
            <a:off x="1691640" y="1724559"/>
            <a:ext cx="5760720" cy="432328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12–1</a:t>
            </a:r>
            <a:r>
              <a:rPr lang="en-US" dirty="0" smtClean="0"/>
              <a:t> A dual clutch automatic uses the best features of an automatic transmission without the power loss of a torque converter.</a:t>
            </a:r>
            <a:endParaRPr lang="en-US" dirty="0"/>
          </a:p>
        </p:txBody>
      </p:sp>
      <p:pic>
        <p:nvPicPr>
          <p:cNvPr id="3" name="Picture 2" descr="6167912001.jpg"/>
          <p:cNvPicPr>
            <a:picLocks noChangeAspect="1"/>
          </p:cNvPicPr>
          <p:nvPr/>
        </p:nvPicPr>
        <p:blipFill>
          <a:blip r:embed="rId2" cstate="print"/>
          <a:stretch>
            <a:fillRect/>
          </a:stretch>
        </p:blipFill>
        <p:spPr>
          <a:xfrm>
            <a:off x="972923" y="2042769"/>
            <a:ext cx="7198155" cy="368686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12–2</a:t>
            </a:r>
            <a:r>
              <a:rPr lang="en-US" dirty="0" smtClean="0"/>
              <a:t> Dual clutch automatic transaxles that use two dry clutches. The larger clutch drives the odd number gear ratios (first, third, and fifth) and the smaller clutch drives the even numbered gear ratios (second, fourth, and sixth).</a:t>
            </a:r>
            <a:endParaRPr lang="en-US" dirty="0"/>
          </a:p>
        </p:txBody>
      </p:sp>
      <p:pic>
        <p:nvPicPr>
          <p:cNvPr id="3" name="Picture 2" descr="6167912002.jpg"/>
          <p:cNvPicPr>
            <a:picLocks noChangeAspect="1"/>
          </p:cNvPicPr>
          <p:nvPr/>
        </p:nvPicPr>
        <p:blipFill>
          <a:blip r:embed="rId2" cstate="print"/>
          <a:stretch>
            <a:fillRect/>
          </a:stretch>
        </p:blipFill>
        <p:spPr>
          <a:xfrm>
            <a:off x="1691640" y="1938527"/>
            <a:ext cx="5760720" cy="389534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12–3</a:t>
            </a:r>
            <a:r>
              <a:rPr lang="en-US" dirty="0" smtClean="0"/>
              <a:t> (a) A concentric (nested) clutch design, the assembly is shorter in length but taller in height. (b) A parallel clutch design is longer but has a smaller diameter drum assembly.</a:t>
            </a:r>
            <a:endParaRPr lang="en-US" dirty="0"/>
          </a:p>
        </p:txBody>
      </p:sp>
      <p:pic>
        <p:nvPicPr>
          <p:cNvPr id="3" name="Picture 2" descr="6167912003.jpg"/>
          <p:cNvPicPr>
            <a:picLocks noChangeAspect="1"/>
          </p:cNvPicPr>
          <p:nvPr/>
        </p:nvPicPr>
        <p:blipFill>
          <a:blip r:embed="rId2" cstate="print"/>
          <a:stretch>
            <a:fillRect/>
          </a:stretch>
        </p:blipFill>
        <p:spPr>
          <a:xfrm>
            <a:off x="99975" y="2209190"/>
            <a:ext cx="8944051" cy="3354019"/>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12–4</a:t>
            </a:r>
            <a:r>
              <a:rPr lang="en-US" dirty="0" smtClean="0"/>
              <a:t> Notice the two concentric input shafts. Each shaft is </a:t>
            </a:r>
            <a:r>
              <a:rPr lang="en-US" dirty="0" err="1" smtClean="0"/>
              <a:t>splined</a:t>
            </a:r>
            <a:r>
              <a:rPr lang="en-US" dirty="0" smtClean="0"/>
              <a:t> to a clutch.</a:t>
            </a:r>
            <a:endParaRPr lang="en-US" dirty="0"/>
          </a:p>
        </p:txBody>
      </p:sp>
      <p:pic>
        <p:nvPicPr>
          <p:cNvPr id="3" name="Picture 2" descr="6167912004.jpg"/>
          <p:cNvPicPr>
            <a:picLocks noChangeAspect="1"/>
          </p:cNvPicPr>
          <p:nvPr/>
        </p:nvPicPr>
        <p:blipFill>
          <a:blip r:embed="rId2" cstate="print"/>
          <a:stretch>
            <a:fillRect/>
          </a:stretch>
        </p:blipFill>
        <p:spPr>
          <a:xfrm>
            <a:off x="1042416" y="1461211"/>
            <a:ext cx="7059168" cy="484997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12–5</a:t>
            </a:r>
            <a:r>
              <a:rPr lang="en-US" dirty="0" smtClean="0"/>
              <a:t> First gear engaged using clutch 1 (C1) to transmit engine torque.</a:t>
            </a:r>
            <a:endParaRPr lang="en-US" dirty="0"/>
          </a:p>
        </p:txBody>
      </p:sp>
      <p:pic>
        <p:nvPicPr>
          <p:cNvPr id="3" name="Picture 2" descr="6167912005.jpg"/>
          <p:cNvPicPr>
            <a:picLocks noChangeAspect="1"/>
          </p:cNvPicPr>
          <p:nvPr/>
        </p:nvPicPr>
        <p:blipFill>
          <a:blip r:embed="rId2" cstate="print"/>
          <a:stretch>
            <a:fillRect/>
          </a:stretch>
        </p:blipFill>
        <p:spPr>
          <a:xfrm>
            <a:off x="2263445" y="1419758"/>
            <a:ext cx="4617110" cy="493288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12–6</a:t>
            </a:r>
            <a:r>
              <a:rPr lang="en-US" dirty="0" smtClean="0"/>
              <a:t> Second gear engaged using clutch 2 (C2) to transmit engine torque.</a:t>
            </a:r>
            <a:endParaRPr lang="en-US" dirty="0"/>
          </a:p>
        </p:txBody>
      </p:sp>
      <p:pic>
        <p:nvPicPr>
          <p:cNvPr id="3" name="Picture 2" descr="6167912006.jpg"/>
          <p:cNvPicPr>
            <a:picLocks noChangeAspect="1"/>
          </p:cNvPicPr>
          <p:nvPr/>
        </p:nvPicPr>
        <p:blipFill>
          <a:blip r:embed="rId2" cstate="print"/>
          <a:stretch>
            <a:fillRect/>
          </a:stretch>
        </p:blipFill>
        <p:spPr>
          <a:xfrm>
            <a:off x="2327453" y="1436827"/>
            <a:ext cx="4489094" cy="489874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12–7</a:t>
            </a:r>
            <a:r>
              <a:rPr lang="en-US" dirty="0" smtClean="0"/>
              <a:t> The shift forks are similar to those used in a manual transmission but are moved using hydraulic pistons.</a:t>
            </a:r>
            <a:endParaRPr lang="en-US" dirty="0"/>
          </a:p>
        </p:txBody>
      </p:sp>
      <p:pic>
        <p:nvPicPr>
          <p:cNvPr id="3" name="Picture 2" descr="6167912007.jpg"/>
          <p:cNvPicPr>
            <a:picLocks noChangeAspect="1"/>
          </p:cNvPicPr>
          <p:nvPr/>
        </p:nvPicPr>
        <p:blipFill>
          <a:blip r:embed="rId2" cstate="print"/>
          <a:stretch>
            <a:fillRect/>
          </a:stretch>
        </p:blipFill>
        <p:spPr>
          <a:xfrm>
            <a:off x="1691641" y="1543508"/>
            <a:ext cx="5760719" cy="468538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12–8</a:t>
            </a:r>
            <a:r>
              <a:rPr lang="en-US" dirty="0" smtClean="0"/>
              <a:t> Fork position and shaft speed sensors are used as inputs to the TCM.</a:t>
            </a:r>
            <a:endParaRPr lang="en-US" dirty="0"/>
          </a:p>
        </p:txBody>
      </p:sp>
      <p:pic>
        <p:nvPicPr>
          <p:cNvPr id="3" name="Picture 2" descr="6167912008.jpg"/>
          <p:cNvPicPr>
            <a:picLocks noChangeAspect="1"/>
          </p:cNvPicPr>
          <p:nvPr/>
        </p:nvPicPr>
        <p:blipFill>
          <a:blip r:embed="rId2" cstate="print"/>
          <a:stretch>
            <a:fillRect/>
          </a:stretch>
        </p:blipFill>
        <p:spPr>
          <a:xfrm>
            <a:off x="1247851" y="1901952"/>
            <a:ext cx="6648298" cy="396849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4240</TotalTime>
  <Words>31</Words>
  <Application>Microsoft Office PowerPoint</Application>
  <PresentationFormat>On-screen Show (4:3)</PresentationFormat>
  <Paragraphs>13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508 Lecture</vt:lpstr>
      <vt:lpstr>Automatic Transmissions and Transaxles</vt:lpstr>
      <vt:lpstr>FIGURE 12–1 A dual clutch automatic uses the best features of an automatic transmission without the power loss of a torque converter.</vt:lpstr>
      <vt:lpstr>FIGURE 12–2 Dual clutch automatic transaxles that use two dry clutches. The larger clutch drives the odd number gear ratios (first, third, and fifth) and the smaller clutch drives the even numbered gear ratios (second, fourth, and sixth).</vt:lpstr>
      <vt:lpstr>FIGURE 12–3 (a) A concentric (nested) clutch design, the assembly is shorter in length but taller in height. (b) A parallel clutch design is longer but has a smaller diameter drum assembly.</vt:lpstr>
      <vt:lpstr>FIGURE 12–4 Notice the two concentric input shafts. Each shaft is splined to a clutch.</vt:lpstr>
      <vt:lpstr>FIGURE 12–5 First gear engaged using clutch 1 (C1) to transmit engine torque.</vt:lpstr>
      <vt:lpstr>FIGURE 12–6 Second gear engaged using clutch 2 (C2) to transmit engine torque.</vt:lpstr>
      <vt:lpstr>FIGURE 12–7 The shift forks are similar to those used in a manual transmission but are moved using hydraulic pistons.</vt:lpstr>
      <vt:lpstr>FIGURE 12–8 Fork position and shaft speed sensors are used as inputs to the TCM.</vt:lpstr>
      <vt:lpstr>FIGURE 12–9 The use of a factory or a factory-level aftermarket scan tool is often needed to diagnose the dual clutch transmission system.</vt:lpstr>
    </vt:vector>
  </TitlesOfParts>
  <Company>echosvoice</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12: Dual Clutch Automatic Transmissions/Transaxles</dc:title>
  <dc:subject>Automatic Transmissions and Transaxles</dc:subject>
  <dc:creator>James D. Halderman</dc:creator>
  <cp:keywords>Automotive</cp:keywords>
  <cp:lastModifiedBy>Kavi Raj</cp:lastModifiedBy>
  <cp:revision>209</cp:revision>
  <dcterms:created xsi:type="dcterms:W3CDTF">2014-07-14T20:04:21Z</dcterms:created>
  <dcterms:modified xsi:type="dcterms:W3CDTF">2016-12-22T16:32:22Z</dcterms:modified>
</cp:coreProperties>
</file>