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76" r:id="rId2"/>
    <p:sldId id="379" r:id="rId3"/>
    <p:sldId id="377" r:id="rId4"/>
    <p:sldId id="380" r:id="rId5"/>
    <p:sldId id="381" r:id="rId6"/>
    <p:sldId id="382" r:id="rId7"/>
    <p:sldId id="383" r:id="rId8"/>
    <p:sldId id="384" r:id="rId9"/>
    <p:sldId id="385" r:id="rId10"/>
    <p:sldId id="386" r:id="rId11"/>
    <p:sldId id="387" r:id="rId12"/>
    <p:sldId id="388" r:id="rId13"/>
    <p:sldId id="389" r:id="rId14"/>
    <p:sldId id="390" r:id="rId15"/>
    <p:sldId id="391" r:id="rId16"/>
    <p:sldId id="39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A70"/>
    <a:srgbClr val="007FA3"/>
    <a:srgbClr val="003057"/>
    <a:srgbClr val="E3EBF6"/>
    <a:srgbClr val="7EB1D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7" autoAdjust="0"/>
    <p:restoredTop sz="83248" autoAdjust="0"/>
  </p:normalViewPr>
  <p:slideViewPr>
    <p:cSldViewPr>
      <p:cViewPr>
        <p:scale>
          <a:sx n="100" d="100"/>
          <a:sy n="100" d="100"/>
        </p:scale>
        <p:origin x="-1044" y="174"/>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12/22/2016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xmlns=""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xmlns=""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8879806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7111366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xmlns="" val="29810628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1524630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2109093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2752008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2037960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1547999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7547041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8551265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Transmissions and Transaxles</a:t>
            </a:r>
          </a:p>
        </p:txBody>
      </p:sp>
      <p:sp>
        <p:nvSpPr>
          <p:cNvPr id="3" name="Text Placeholder 2"/>
          <p:cNvSpPr>
            <a:spLocks noGrp="1"/>
          </p:cNvSpPr>
          <p:nvPr>
            <p:ph type="body" sz="quarter" idx="13"/>
          </p:nvPr>
        </p:nvSpPr>
        <p:spPr/>
        <p:txBody>
          <a:bodyPr/>
          <a:lstStyle/>
          <a:p>
            <a:r>
              <a:rPr lang="en-US" dirty="0" smtClean="0"/>
              <a:t>Seventh Edition</a:t>
            </a:r>
            <a:endParaRPr lang="en-US" dirty="0"/>
          </a:p>
        </p:txBody>
      </p:sp>
      <p:sp>
        <p:nvSpPr>
          <p:cNvPr id="4" name="Text Placeholder 3"/>
          <p:cNvSpPr>
            <a:spLocks noGrp="1"/>
          </p:cNvSpPr>
          <p:nvPr>
            <p:ph type="body" sz="quarter" idx="14"/>
          </p:nvPr>
        </p:nvSpPr>
        <p:spPr/>
        <p:txBody>
          <a:bodyPr/>
          <a:lstStyle/>
          <a:p>
            <a:r>
              <a:rPr lang="en-US" dirty="0" smtClean="0"/>
              <a:t>Chapter 11</a:t>
            </a:r>
            <a:endParaRPr lang="en-US" dirty="0"/>
          </a:p>
        </p:txBody>
      </p:sp>
      <p:sp>
        <p:nvSpPr>
          <p:cNvPr id="5" name="Text Placeholder 4"/>
          <p:cNvSpPr>
            <a:spLocks noGrp="1"/>
          </p:cNvSpPr>
          <p:nvPr>
            <p:ph type="body" sz="quarter" idx="15"/>
          </p:nvPr>
        </p:nvSpPr>
        <p:spPr/>
        <p:txBody>
          <a:bodyPr/>
          <a:lstStyle/>
          <a:p>
            <a:r>
              <a:rPr lang="en-US" dirty="0" smtClean="0"/>
              <a:t>Continuously Variable Transmissions</a:t>
            </a:r>
          </a:p>
        </p:txBody>
      </p:sp>
      <p:pic>
        <p:nvPicPr>
          <p:cNvPr id="8" name="Picture 7" descr="0134616790.jpg"/>
          <p:cNvPicPr>
            <a:picLocks noChangeAspect="1"/>
          </p:cNvPicPr>
          <p:nvPr/>
        </p:nvPicPr>
        <p:blipFill>
          <a:blip r:embed="rId2" cstate="print"/>
          <a:stretch>
            <a:fillRect/>
          </a:stretch>
        </p:blipFill>
        <p:spPr>
          <a:xfrm>
            <a:off x="457200" y="1450886"/>
            <a:ext cx="3840480" cy="490060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a:t>
            </a:r>
            <a:r>
              <a:rPr lang="en-US" dirty="0" smtClean="0"/>
              <a:t> </a:t>
            </a:r>
            <a:r>
              <a:rPr lang="en-US" cap="all" dirty="0" smtClean="0"/>
              <a:t>11–9</a:t>
            </a:r>
            <a:r>
              <a:rPr lang="en-US" dirty="0" smtClean="0"/>
              <a:t> Movement of either the stepper motor or primary floating sheave will move the ratio control valve to add or remove fluid from the primary pulley. The secondary valve maintains the necessary pulley pressure on the drive belt.</a:t>
            </a:r>
            <a:endParaRPr lang="en-US" dirty="0"/>
          </a:p>
        </p:txBody>
      </p:sp>
      <p:pic>
        <p:nvPicPr>
          <p:cNvPr id="3" name="Picture 2" descr="6167911010.jpg"/>
          <p:cNvPicPr>
            <a:picLocks noChangeAspect="1"/>
          </p:cNvPicPr>
          <p:nvPr/>
        </p:nvPicPr>
        <p:blipFill>
          <a:blip r:embed="rId2" cstate="print"/>
          <a:stretch>
            <a:fillRect/>
          </a:stretch>
        </p:blipFill>
        <p:spPr>
          <a:xfrm>
            <a:off x="2331720" y="1545006"/>
            <a:ext cx="4480560" cy="468238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11–10</a:t>
            </a:r>
            <a:r>
              <a:rPr lang="en-US" dirty="0" smtClean="0"/>
              <a:t> Honda CVT power flow in park (P) and neutral (N).</a:t>
            </a:r>
            <a:endParaRPr lang="en-US" dirty="0"/>
          </a:p>
        </p:txBody>
      </p:sp>
      <p:pic>
        <p:nvPicPr>
          <p:cNvPr id="3" name="Picture 2" descr="6167911011.jpg"/>
          <p:cNvPicPr>
            <a:picLocks noChangeAspect="1"/>
          </p:cNvPicPr>
          <p:nvPr/>
        </p:nvPicPr>
        <p:blipFill>
          <a:blip r:embed="rId2" cstate="print"/>
          <a:stretch>
            <a:fillRect/>
          </a:stretch>
        </p:blipFill>
        <p:spPr>
          <a:xfrm>
            <a:off x="2542032" y="1611172"/>
            <a:ext cx="4059936" cy="455005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a:t>
            </a:r>
            <a:r>
              <a:rPr lang="en-US" dirty="0" smtClean="0"/>
              <a:t> </a:t>
            </a:r>
            <a:r>
              <a:rPr lang="en-US" cap="all" dirty="0" smtClean="0"/>
              <a:t>11–11</a:t>
            </a:r>
            <a:r>
              <a:rPr lang="en-US" dirty="0" smtClean="0"/>
              <a:t> Honda CVT operation in drive (D) or low (L).</a:t>
            </a:r>
            <a:endParaRPr lang="en-US" dirty="0"/>
          </a:p>
        </p:txBody>
      </p:sp>
      <p:pic>
        <p:nvPicPr>
          <p:cNvPr id="3" name="Picture 2" descr="6167911012.jpg"/>
          <p:cNvPicPr>
            <a:picLocks noChangeAspect="1"/>
          </p:cNvPicPr>
          <p:nvPr/>
        </p:nvPicPr>
        <p:blipFill>
          <a:blip r:embed="rId2" cstate="print"/>
          <a:stretch>
            <a:fillRect/>
          </a:stretch>
        </p:blipFill>
        <p:spPr>
          <a:xfrm>
            <a:off x="2542032" y="1611172"/>
            <a:ext cx="4059936" cy="455005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a:t>
            </a:r>
            <a:r>
              <a:rPr lang="en-US" dirty="0" smtClean="0"/>
              <a:t> </a:t>
            </a:r>
            <a:r>
              <a:rPr lang="en-US" cap="all" dirty="0" smtClean="0"/>
              <a:t>11–12</a:t>
            </a:r>
            <a:r>
              <a:rPr lang="en-US" dirty="0" smtClean="0"/>
              <a:t> Location of the Honda CVT start clutch. The start clutch has been eliminated and replaced by a torque converter in newer models.</a:t>
            </a:r>
            <a:endParaRPr lang="en-US" dirty="0"/>
          </a:p>
        </p:txBody>
      </p:sp>
      <p:pic>
        <p:nvPicPr>
          <p:cNvPr id="3" name="Picture 2" descr="6167911013.jpg"/>
          <p:cNvPicPr>
            <a:picLocks noChangeAspect="1"/>
          </p:cNvPicPr>
          <p:nvPr/>
        </p:nvPicPr>
        <p:blipFill>
          <a:blip r:embed="rId2" cstate="print"/>
          <a:stretch>
            <a:fillRect/>
          </a:stretch>
        </p:blipFill>
        <p:spPr>
          <a:xfrm>
            <a:off x="1828800" y="1828800"/>
            <a:ext cx="5486400" cy="41148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a:t>
            </a:r>
            <a:r>
              <a:rPr lang="en-US" dirty="0" smtClean="0"/>
              <a:t> </a:t>
            </a:r>
            <a:r>
              <a:rPr lang="en-US" cap="all" dirty="0" smtClean="0"/>
              <a:t>11–13</a:t>
            </a:r>
            <a:r>
              <a:rPr lang="en-US" dirty="0" smtClean="0"/>
              <a:t> The pressure tap locations as found on a Dodge Caliber CVT transaxle.</a:t>
            </a:r>
            <a:endParaRPr lang="en-US" dirty="0"/>
          </a:p>
        </p:txBody>
      </p:sp>
      <p:pic>
        <p:nvPicPr>
          <p:cNvPr id="3" name="Picture 2" descr="6167911014.jpg"/>
          <p:cNvPicPr>
            <a:picLocks noChangeAspect="1"/>
          </p:cNvPicPr>
          <p:nvPr/>
        </p:nvPicPr>
        <p:blipFill>
          <a:blip r:embed="rId2" cstate="print"/>
          <a:stretch>
            <a:fillRect/>
          </a:stretch>
        </p:blipFill>
        <p:spPr>
          <a:xfrm>
            <a:off x="2168957" y="1834286"/>
            <a:ext cx="4806086" cy="410382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a:t>
            </a:r>
            <a:r>
              <a:rPr lang="en-US" dirty="0" smtClean="0"/>
              <a:t> </a:t>
            </a:r>
            <a:r>
              <a:rPr lang="en-US" cap="all" dirty="0" smtClean="0"/>
              <a:t>11–14</a:t>
            </a:r>
            <a:r>
              <a:rPr lang="en-US" dirty="0" smtClean="0"/>
              <a:t> Using the exact fluid recommended by the vehicle manufacturer is the preferred choice when servicing a CVT transaxles.</a:t>
            </a:r>
            <a:endParaRPr lang="en-US" dirty="0"/>
          </a:p>
        </p:txBody>
      </p:sp>
      <p:pic>
        <p:nvPicPr>
          <p:cNvPr id="3" name="Picture 2" descr="6167911015.jpg"/>
          <p:cNvPicPr>
            <a:picLocks noChangeAspect="1"/>
          </p:cNvPicPr>
          <p:nvPr/>
        </p:nvPicPr>
        <p:blipFill>
          <a:blip r:embed="rId2" cstate="print"/>
          <a:stretch>
            <a:fillRect/>
          </a:stretch>
        </p:blipFill>
        <p:spPr>
          <a:xfrm>
            <a:off x="2086661" y="1911096"/>
            <a:ext cx="4970678" cy="395020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a:t>
            </a:r>
            <a:r>
              <a:rPr lang="en-US" dirty="0" smtClean="0"/>
              <a:t> </a:t>
            </a:r>
            <a:r>
              <a:rPr lang="en-US" cap="all" dirty="0" smtClean="0"/>
              <a:t>11–15</a:t>
            </a:r>
            <a:r>
              <a:rPr lang="en-US" dirty="0" smtClean="0"/>
              <a:t> The “fix” to the customer concern was to perform a relearn procedure using the gear selector following the instructions found in a TSB.</a:t>
            </a:r>
            <a:endParaRPr lang="en-US" dirty="0"/>
          </a:p>
        </p:txBody>
      </p:sp>
      <p:pic>
        <p:nvPicPr>
          <p:cNvPr id="3" name="Picture 2" descr="6167911016.jpg"/>
          <p:cNvPicPr>
            <a:picLocks noChangeAspect="1"/>
          </p:cNvPicPr>
          <p:nvPr/>
        </p:nvPicPr>
        <p:blipFill>
          <a:blip r:embed="rId2" cstate="print"/>
          <a:stretch>
            <a:fillRect/>
          </a:stretch>
        </p:blipFill>
        <p:spPr>
          <a:xfrm>
            <a:off x="3291840" y="1723338"/>
            <a:ext cx="2560320" cy="432572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a:t>
            </a:r>
            <a:r>
              <a:rPr lang="en-US" dirty="0" smtClean="0"/>
              <a:t> </a:t>
            </a:r>
            <a:r>
              <a:rPr lang="en-US" cap="all" dirty="0" smtClean="0"/>
              <a:t>11–1</a:t>
            </a:r>
            <a:r>
              <a:rPr lang="en-US" dirty="0" smtClean="0"/>
              <a:t> A typical CVT transaxle cutaway showing the torque converter and CVT belt.</a:t>
            </a:r>
            <a:endParaRPr lang="en-US" dirty="0"/>
          </a:p>
        </p:txBody>
      </p:sp>
      <p:pic>
        <p:nvPicPr>
          <p:cNvPr id="3" name="Picture 2" descr="6167911003.jpg"/>
          <p:cNvPicPr>
            <a:picLocks noChangeAspect="1"/>
          </p:cNvPicPr>
          <p:nvPr/>
        </p:nvPicPr>
        <p:blipFill>
          <a:blip r:embed="rId2" cstate="print"/>
          <a:stretch>
            <a:fillRect/>
          </a:stretch>
        </p:blipFill>
        <p:spPr>
          <a:xfrm>
            <a:off x="2441448" y="1572767"/>
            <a:ext cx="4261104" cy="462686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a:t>
            </a:r>
            <a:r>
              <a:rPr lang="en-US" dirty="0" smtClean="0"/>
              <a:t> </a:t>
            </a:r>
            <a:r>
              <a:rPr lang="en-US" cap="all" dirty="0" smtClean="0"/>
              <a:t>11–2</a:t>
            </a:r>
            <a:r>
              <a:rPr lang="en-US" dirty="0" smtClean="0"/>
              <a:t> A belt and pulley CVT uses variable-width pulleys to provide an infinite number of speed ratios.</a:t>
            </a:r>
            <a:endParaRPr lang="en-US" dirty="0"/>
          </a:p>
        </p:txBody>
      </p:sp>
      <p:pic>
        <p:nvPicPr>
          <p:cNvPr id="3" name="Picture 2" descr="6167911001.jpg"/>
          <p:cNvPicPr>
            <a:picLocks noChangeAspect="1"/>
          </p:cNvPicPr>
          <p:nvPr/>
        </p:nvPicPr>
        <p:blipFill>
          <a:blip r:embed="rId2" cstate="print"/>
          <a:stretch>
            <a:fillRect/>
          </a:stretch>
        </p:blipFill>
        <p:spPr>
          <a:xfrm>
            <a:off x="333834" y="1806855"/>
            <a:ext cx="4103827" cy="4158691"/>
          </a:xfrm>
          <a:prstGeom prst="rect">
            <a:avLst/>
          </a:prstGeom>
        </p:spPr>
      </p:pic>
      <p:pic>
        <p:nvPicPr>
          <p:cNvPr id="4" name="Picture 3" descr="6167911002.jpg"/>
          <p:cNvPicPr>
            <a:picLocks noChangeAspect="1"/>
          </p:cNvPicPr>
          <p:nvPr/>
        </p:nvPicPr>
        <p:blipFill>
          <a:blip r:embed="rId3" cstate="print"/>
          <a:stretch>
            <a:fillRect/>
          </a:stretch>
        </p:blipFill>
        <p:spPr>
          <a:xfrm>
            <a:off x="4764407" y="1806855"/>
            <a:ext cx="4103827" cy="415869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11–3</a:t>
            </a:r>
            <a:r>
              <a:rPr lang="en-US" dirty="0" smtClean="0"/>
              <a:t> Engine speed and vehicle speed of a CVT transaxle compared to a typical six-speed conventional automatic transaxle.</a:t>
            </a:r>
            <a:endParaRPr lang="en-US" dirty="0"/>
          </a:p>
        </p:txBody>
      </p:sp>
      <p:pic>
        <p:nvPicPr>
          <p:cNvPr id="3" name="Picture 2" descr="6167911004.jpg"/>
          <p:cNvPicPr>
            <a:picLocks noChangeAspect="1"/>
          </p:cNvPicPr>
          <p:nvPr/>
        </p:nvPicPr>
        <p:blipFill>
          <a:blip r:embed="rId2" cstate="print"/>
          <a:stretch>
            <a:fillRect/>
          </a:stretch>
        </p:blipFill>
        <p:spPr>
          <a:xfrm>
            <a:off x="1636777" y="1922069"/>
            <a:ext cx="5870447" cy="392826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11–4</a:t>
            </a:r>
            <a:r>
              <a:rPr lang="en-US" dirty="0" smtClean="0"/>
              <a:t> The drive pulley is wide while the driven pulley is narrow for a low ratio vehicle start (left). The ratio changes by making the drive pulley narrow and the driven pulley wider.</a:t>
            </a:r>
            <a:endParaRPr lang="en-US" dirty="0"/>
          </a:p>
        </p:txBody>
      </p:sp>
      <p:pic>
        <p:nvPicPr>
          <p:cNvPr id="3" name="Picture 2" descr="6167911005.jpg"/>
          <p:cNvPicPr>
            <a:picLocks noChangeAspect="1"/>
          </p:cNvPicPr>
          <p:nvPr/>
        </p:nvPicPr>
        <p:blipFill>
          <a:blip r:embed="rId2" cstate="print"/>
          <a:stretch>
            <a:fillRect/>
          </a:stretch>
        </p:blipFill>
        <p:spPr>
          <a:xfrm>
            <a:off x="2176272" y="1764791"/>
            <a:ext cx="4791456" cy="424281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11–5</a:t>
            </a:r>
            <a:r>
              <a:rPr lang="en-US" dirty="0" smtClean="0"/>
              <a:t> A Typical push-type CVT belt construction.</a:t>
            </a:r>
            <a:endParaRPr lang="en-US" dirty="0"/>
          </a:p>
        </p:txBody>
      </p:sp>
      <p:pic>
        <p:nvPicPr>
          <p:cNvPr id="3" name="Picture 2" descr="6167911006.jpg"/>
          <p:cNvPicPr>
            <a:picLocks noChangeAspect="1"/>
          </p:cNvPicPr>
          <p:nvPr/>
        </p:nvPicPr>
        <p:blipFill>
          <a:blip r:embed="rId2" cstate="print"/>
          <a:stretch>
            <a:fillRect/>
          </a:stretch>
        </p:blipFill>
        <p:spPr>
          <a:xfrm>
            <a:off x="2339036" y="1741017"/>
            <a:ext cx="4465929" cy="429036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11–6</a:t>
            </a:r>
            <a:r>
              <a:rPr lang="en-US" dirty="0" smtClean="0"/>
              <a:t> The pull chain looks similar to a silent chain.</a:t>
            </a:r>
            <a:endParaRPr lang="en-US" dirty="0"/>
          </a:p>
        </p:txBody>
      </p:sp>
      <p:pic>
        <p:nvPicPr>
          <p:cNvPr id="3" name="Picture 2" descr="6167911007.jpg"/>
          <p:cNvPicPr>
            <a:picLocks noChangeAspect="1"/>
          </p:cNvPicPr>
          <p:nvPr/>
        </p:nvPicPr>
        <p:blipFill>
          <a:blip r:embed="rId2" cstate="print"/>
          <a:stretch>
            <a:fillRect/>
          </a:stretch>
        </p:blipFill>
        <p:spPr>
          <a:xfrm>
            <a:off x="2991917" y="1709927"/>
            <a:ext cx="3160166" cy="435254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a:t>
            </a:r>
            <a:r>
              <a:rPr lang="en-US" dirty="0" smtClean="0"/>
              <a:t> </a:t>
            </a:r>
            <a:r>
              <a:rPr lang="en-US" cap="all" dirty="0" smtClean="0"/>
              <a:t>11–7</a:t>
            </a:r>
            <a:r>
              <a:rPr lang="en-US" dirty="0" smtClean="0"/>
              <a:t> Block diagram showing the relationship between the TCM, electrical actuators, valve body, and hydraulic </a:t>
            </a:r>
            <a:br>
              <a:rPr lang="en-US" dirty="0" smtClean="0"/>
            </a:br>
            <a:r>
              <a:rPr lang="en-US" dirty="0" smtClean="0"/>
              <a:t>actuators for a CVT transmission.</a:t>
            </a:r>
            <a:endParaRPr lang="en-US" dirty="0"/>
          </a:p>
        </p:txBody>
      </p:sp>
      <p:pic>
        <p:nvPicPr>
          <p:cNvPr id="3" name="Picture 2" descr="6167911008.jpg"/>
          <p:cNvPicPr>
            <a:picLocks noChangeAspect="1"/>
          </p:cNvPicPr>
          <p:nvPr/>
        </p:nvPicPr>
        <p:blipFill>
          <a:blip r:embed="rId2" cstate="print"/>
          <a:stretch>
            <a:fillRect/>
          </a:stretch>
        </p:blipFill>
        <p:spPr>
          <a:xfrm>
            <a:off x="1417320" y="1604225"/>
            <a:ext cx="6309360" cy="45679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a:t>
            </a:r>
            <a:r>
              <a:rPr lang="en-US" dirty="0" smtClean="0"/>
              <a:t> </a:t>
            </a:r>
            <a:r>
              <a:rPr lang="en-US" cap="all" dirty="0" smtClean="0"/>
              <a:t>11–8</a:t>
            </a:r>
            <a:r>
              <a:rPr lang="en-US" dirty="0" smtClean="0"/>
              <a:t> (a) The stepper motor and pulley ratio link with the CVT in low ratio. (b) The stepper motor has extended, moving the ratio link and ratio control valve; this should cause the primary pulley to become narrower to produce a higher ratio.</a:t>
            </a:r>
            <a:endParaRPr lang="en-US" dirty="0"/>
          </a:p>
        </p:txBody>
      </p:sp>
      <p:pic>
        <p:nvPicPr>
          <p:cNvPr id="3" name="Picture 2" descr="6167911009.jpg"/>
          <p:cNvPicPr>
            <a:picLocks noChangeAspect="1"/>
          </p:cNvPicPr>
          <p:nvPr/>
        </p:nvPicPr>
        <p:blipFill>
          <a:blip r:embed="rId2" cstate="print"/>
          <a:stretch>
            <a:fillRect/>
          </a:stretch>
        </p:blipFill>
        <p:spPr>
          <a:xfrm>
            <a:off x="1828801" y="2201876"/>
            <a:ext cx="5486399" cy="336864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4241</TotalTime>
  <Words>41</Words>
  <Application>Microsoft Office PowerPoint</Application>
  <PresentationFormat>On-screen Show (4:3)</PresentationFormat>
  <Paragraphs>19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508 Lecture</vt:lpstr>
      <vt:lpstr>Automatic Transmissions and Transaxles</vt:lpstr>
      <vt:lpstr>FIGURE 11–1 A typical CVT transaxle cutaway showing the torque converter and CVT belt.</vt:lpstr>
      <vt:lpstr>FIGURE 11–2 A belt and pulley CVT uses variable-width pulleys to provide an infinite number of speed ratios.</vt:lpstr>
      <vt:lpstr>FIGURE 11–3 Engine speed and vehicle speed of a CVT transaxle compared to a typical six-speed conventional automatic transaxle.</vt:lpstr>
      <vt:lpstr>FIGURE 11–4 The drive pulley is wide while the driven pulley is narrow for a low ratio vehicle start (left). The ratio changes by making the drive pulley narrow and the driven pulley wider.</vt:lpstr>
      <vt:lpstr>FIGURE 11–5 A Typical push-type CVT belt construction.</vt:lpstr>
      <vt:lpstr>FIGURE 11–6 The pull chain looks similar to a silent chain.</vt:lpstr>
      <vt:lpstr>FIGURE 11–7 Block diagram showing the relationship between the TCM, electrical actuators, valve body, and hydraulic  actuators for a CVT transmission.</vt:lpstr>
      <vt:lpstr>FIGURE 11–8 (a) The stepper motor and pulley ratio link with the CVT in low ratio. (b) The stepper motor has extended, moving the ratio link and ratio control valve; this should cause the primary pulley to become narrower to produce a higher ratio.</vt:lpstr>
      <vt:lpstr>FIGURE 11–9 Movement of either the stepper motor or primary floating sheave will move the ratio control valve to add or remove fluid from the primary pulley. The secondary valve maintains the necessary pulley pressure on the drive belt.</vt:lpstr>
      <vt:lpstr>FIGURE 11–10 Honda CVT power flow in park (P) and neutral (N).</vt:lpstr>
      <vt:lpstr>FIGURE 11–11 Honda CVT operation in drive (D) or low (L).</vt:lpstr>
      <vt:lpstr>FIGURE 11–12 Location of the Honda CVT start clutch. The start clutch has been eliminated and replaced by a torque converter in newer models.</vt:lpstr>
      <vt:lpstr>FIGURE 11–13 The pressure tap locations as found on a Dodge Caliber CVT transaxle.</vt:lpstr>
      <vt:lpstr>FIGURE 11–14 Using the exact fluid recommended by the vehicle manufacturer is the preferred choice when servicing a CVT transaxles.</vt:lpstr>
      <vt:lpstr>FIGURE 11–15 The “fix” to the customer concern was to perform a relearn procedure using the gear selector following the instructions found in a TSB.</vt:lpstr>
    </vt:vector>
  </TitlesOfParts>
  <Company>echosvoice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Continuously Variable Transmissions</dc:title>
  <dc:subject>Automatic Transmissions and Transaxles</dc:subject>
  <dc:creator>James D. Halderman</dc:creator>
  <cp:keywords>Automotive</cp:keywords>
  <cp:lastModifiedBy>Kavi Raj</cp:lastModifiedBy>
  <cp:revision>208</cp:revision>
  <dcterms:created xsi:type="dcterms:W3CDTF">2014-07-14T20:04:21Z</dcterms:created>
  <dcterms:modified xsi:type="dcterms:W3CDTF">2016-12-22T16:32:33Z</dcterms:modified>
</cp:coreProperties>
</file>