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89" r:id="rId15"/>
    <p:sldId id="1090" r:id="rId16"/>
    <p:sldId id="1091" r:id="rId17"/>
    <p:sldId id="1092" r:id="rId18"/>
    <p:sldId id="1093" r:id="rId19"/>
    <p:sldId id="1094" r:id="rId20"/>
    <p:sldId id="1095" r:id="rId21"/>
    <p:sldId id="1096" r:id="rId22"/>
    <p:sldId id="1097" r:id="rId23"/>
    <p:sldId id="1098" r:id="rId24"/>
    <p:sldId id="1119" r:id="rId25"/>
    <p:sldId id="1099" r:id="rId26"/>
    <p:sldId id="1100" r:id="rId27"/>
    <p:sldId id="1101" r:id="rId28"/>
    <p:sldId id="1102" r:id="rId29"/>
    <p:sldId id="1103" r:id="rId30"/>
    <p:sldId id="1104" r:id="rId31"/>
    <p:sldId id="1105" r:id="rId32"/>
    <p:sldId id="1106" r:id="rId33"/>
    <p:sldId id="1107" r:id="rId34"/>
    <p:sldId id="1108" r:id="rId35"/>
    <p:sldId id="1109" r:id="rId36"/>
    <p:sldId id="1110" r:id="rId37"/>
    <p:sldId id="1111" r:id="rId38"/>
    <p:sldId id="1112" r:id="rId39"/>
    <p:sldId id="1113" r:id="rId40"/>
    <p:sldId id="1114" r:id="rId41"/>
    <p:sldId id="1115" r:id="rId42"/>
    <p:sldId id="107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1648" autoAdjust="0"/>
  </p:normalViewPr>
  <p:slideViewPr>
    <p:cSldViewPr>
      <p:cViewPr varScale="1">
        <p:scale>
          <a:sx n="112" d="100"/>
          <a:sy n="112" d="100"/>
        </p:scale>
        <p:origin x="1452" y="108"/>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33" d="100"/>
        <a:sy n="33" d="100"/>
      </p:scale>
      <p:origin x="0" y="246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09</a:t>
            </a:r>
            <a:endParaRPr lang="en-US" sz="3200" dirty="0"/>
          </a:p>
        </p:txBody>
      </p:sp>
      <p:sp>
        <p:nvSpPr>
          <p:cNvPr id="5" name="Text Placeholder 4"/>
          <p:cNvSpPr>
            <a:spLocks noGrp="1"/>
          </p:cNvSpPr>
          <p:nvPr>
            <p:ph type="body" sz="quarter" idx="15"/>
          </p:nvPr>
        </p:nvSpPr>
        <p:spPr>
          <a:xfrm>
            <a:off x="5042188" y="3419184"/>
            <a:ext cx="3348279" cy="615553"/>
          </a:xfrm>
        </p:spPr>
        <p:txBody>
          <a:bodyPr vert="horz" wrap="square" lIns="0" tIns="0" rIns="0" bIns="0" rtlCol="0">
            <a:spAutoFit/>
          </a:bodyPr>
          <a:lstStyle/>
          <a:p>
            <a:r>
              <a:rPr lang="en-IN" sz="2000" dirty="0" smtClean="0"/>
              <a:t>Wiring Schematics and Circuit Testing</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7757"/>
            <a:ext cx="8230646" cy="1661993"/>
          </a:xfrm>
        </p:spPr>
        <p:txBody>
          <a:bodyPr wrap="square">
            <a:spAutoFit/>
          </a:bodyPr>
          <a:lstStyle/>
          <a:p>
            <a:r>
              <a:rPr lang="en-IN" altLang="en-US" dirty="0">
                <a:ea typeface="ヒラギノ角ゴ Pro W3" charset="-128"/>
              </a:rPr>
              <a:t>Figure 9.9 Two wires that cross at </a:t>
            </a:r>
            <a:r>
              <a:rPr lang="en-IN" altLang="en-US" dirty="0" smtClean="0">
                <a:ea typeface="ヒラギノ角ゴ Pro W3" charset="-128"/>
              </a:rPr>
              <a:t> the </a:t>
            </a:r>
            <a:r>
              <a:rPr lang="en-IN" altLang="en-US" dirty="0">
                <a:ea typeface="ヒラギノ角ゴ Pro W3" charset="-128"/>
              </a:rPr>
              <a:t>dot indicate that the two are electrically </a:t>
            </a:r>
            <a:r>
              <a:rPr lang="en-IN" altLang="en-US" dirty="0" smtClean="0">
                <a:ea typeface="ヒラギノ角ゴ Pro W3" charset="-128"/>
              </a:rPr>
              <a:t>connected</a:t>
            </a:r>
            <a:endParaRPr lang="en-US" b="0" dirty="0"/>
          </a:p>
        </p:txBody>
      </p:sp>
      <p:pic>
        <p:nvPicPr>
          <p:cNvPr id="9219" name="Picture 3" descr="A figure shows a dot that is the symbol for a splice. A splice is when two wires cross each other and both are electrically connected."/>
          <p:cNvPicPr>
            <a:picLocks noChangeAspect="1" noChangeArrowheads="1"/>
          </p:cNvPicPr>
          <p:nvPr/>
        </p:nvPicPr>
        <p:blipFill rotWithShape="1">
          <a:blip r:embed="rId3">
            <a:extLst>
              <a:ext uri="{28A0092B-C50C-407E-A947-70E740481C1C}">
                <a14:useLocalDpi xmlns:a14="http://schemas.microsoft.com/office/drawing/2010/main" val="0"/>
              </a:ext>
            </a:extLst>
          </a:blip>
          <a:srcRect t="7198"/>
          <a:stretch/>
        </p:blipFill>
        <p:spPr bwMode="auto">
          <a:xfrm>
            <a:off x="1271507" y="2766993"/>
            <a:ext cx="6586168" cy="132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53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2875"/>
            <a:ext cx="8230646" cy="2215991"/>
          </a:xfrm>
        </p:spPr>
        <p:txBody>
          <a:bodyPr wrap="square">
            <a:spAutoFit/>
          </a:bodyPr>
          <a:lstStyle/>
          <a:p>
            <a:r>
              <a:rPr lang="en-IN" altLang="en-US" dirty="0">
                <a:ea typeface="ヒラギノ角ゴ Pro W3" charset="-128"/>
              </a:rPr>
              <a:t>Figure 9.10 Wires that cross, but do not electrically contact each other, are shown with one wire bridging over the other</a:t>
            </a:r>
            <a:endParaRPr lang="en-US" b="0" dirty="0"/>
          </a:p>
        </p:txBody>
      </p:sp>
      <p:pic>
        <p:nvPicPr>
          <p:cNvPr id="10243" name="Picture 3" descr="A figure shows the symbol for two electrical wires that cross but are not electrically connected. The symbol is shown as one wire bridging over the other."/>
          <p:cNvPicPr>
            <a:picLocks noChangeAspect="1" noChangeArrowheads="1"/>
          </p:cNvPicPr>
          <p:nvPr/>
        </p:nvPicPr>
        <p:blipFill rotWithShape="1">
          <a:blip r:embed="rId3">
            <a:extLst>
              <a:ext uri="{28A0092B-C50C-407E-A947-70E740481C1C}">
                <a14:useLocalDpi xmlns:a14="http://schemas.microsoft.com/office/drawing/2010/main" val="0"/>
              </a:ext>
            </a:extLst>
          </a:blip>
          <a:srcRect t="16495" r="986"/>
          <a:stretch/>
        </p:blipFill>
        <p:spPr bwMode="auto">
          <a:xfrm>
            <a:off x="681384" y="3130380"/>
            <a:ext cx="7781233" cy="167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49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27788"/>
            <a:ext cx="8230646" cy="3323987"/>
          </a:xfrm>
        </p:spPr>
        <p:txBody>
          <a:bodyPr wrap="square">
            <a:spAutoFit/>
          </a:bodyPr>
          <a:lstStyle/>
          <a:p>
            <a:r>
              <a:rPr lang="en-IN" altLang="en-US" dirty="0">
                <a:ea typeface="ヒラギノ角ゴ Pro W3" charset="-128"/>
              </a:rPr>
              <a:t>Figure 9.11 Connectors (C), grounds (G), and splices (S) are followed by a number, generally indicating the location in the vehicle. For example, G209 is a ground connection located under the dash</a:t>
            </a:r>
            <a:endParaRPr lang="en-US" b="0" dirty="0"/>
          </a:p>
        </p:txBody>
      </p:sp>
      <p:pic>
        <p:nvPicPr>
          <p:cNvPr id="11267" name="Picture 3" descr="A figure illustrates the ranges of three digit numbers with each indicating the location for a connector labelled C, ground labelled G, and splices labelled S:&#10;• 100 to 199 indicates under hood location;&#10;• 200 to 200 represents location under the dash;&#10;• 300 to 399 means location inside the passenger compartment; and&#10;• 400 to 499 points to a location in the trunk."/>
          <p:cNvPicPr>
            <a:picLocks noChangeAspect="1" noChangeArrowheads="1"/>
          </p:cNvPicPr>
          <p:nvPr/>
        </p:nvPicPr>
        <p:blipFill rotWithShape="1">
          <a:blip r:embed="rId3">
            <a:extLst>
              <a:ext uri="{28A0092B-C50C-407E-A947-70E740481C1C}">
                <a14:useLocalDpi xmlns:a14="http://schemas.microsoft.com/office/drawing/2010/main" val="0"/>
              </a:ext>
            </a:extLst>
          </a:blip>
          <a:srcRect l="2260" t="8559"/>
          <a:stretch/>
        </p:blipFill>
        <p:spPr bwMode="auto">
          <a:xfrm>
            <a:off x="493890" y="3585033"/>
            <a:ext cx="8156218" cy="266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70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6" y="295179"/>
            <a:ext cx="4038600" cy="3046988"/>
          </a:xfrm>
        </p:spPr>
        <p:txBody>
          <a:bodyPr wrap="square">
            <a:spAutoFit/>
          </a:bodyPr>
          <a:lstStyle/>
          <a:p>
            <a:r>
              <a:rPr lang="en-IN" altLang="en-US" sz="2200" dirty="0">
                <a:ea typeface="ヒラギノ角ゴ Pro W3" charset="-128"/>
              </a:rPr>
              <a:t>Figure 9.12 The ground for the battery is </a:t>
            </a:r>
            <a:r>
              <a:rPr lang="en-IN" altLang="en-US" sz="2200" dirty="0" err="1">
                <a:ea typeface="ヒラギノ角ゴ Pro W3" charset="-128"/>
              </a:rPr>
              <a:t>labeled</a:t>
            </a:r>
            <a:r>
              <a:rPr lang="en-IN" altLang="en-US" sz="2200" dirty="0">
                <a:ea typeface="ヒラギノ角ゴ Pro W3" charset="-128"/>
              </a:rPr>
              <a:t> G305 indicating the ground connector is located in the passenger compartment of the vehicle. </a:t>
            </a:r>
            <a:r>
              <a:rPr lang="en-IN" altLang="en-US" sz="2200" dirty="0" smtClean="0">
                <a:ea typeface="ヒラギノ角ゴ Pro W3" charset="-128"/>
              </a:rPr>
              <a:t> The </a:t>
            </a:r>
            <a:r>
              <a:rPr lang="en-IN" altLang="en-US" sz="2200" dirty="0">
                <a:ea typeface="ヒラギノ角ゴ Pro W3" charset="-128"/>
              </a:rPr>
              <a:t>ground wire is black (</a:t>
            </a:r>
            <a:r>
              <a:rPr lang="en-IN" altLang="en-US" sz="2200" spc="-300" dirty="0" smtClean="0">
                <a:ea typeface="ヒラギノ角ゴ Pro W3" charset="-128"/>
              </a:rPr>
              <a:t>B L </a:t>
            </a:r>
            <a:r>
              <a:rPr lang="en-IN" altLang="en-US" sz="2200" dirty="0" smtClean="0">
                <a:ea typeface="ヒラギノ角ゴ Pro W3" charset="-128"/>
              </a:rPr>
              <a:t>K</a:t>
            </a:r>
            <a:r>
              <a:rPr lang="en-IN" altLang="en-US" sz="2200" dirty="0">
                <a:ea typeface="ヒラギノ角ゴ Pro W3" charset="-128"/>
              </a:rPr>
              <a:t>), the circuit number is 50, and the wire </a:t>
            </a:r>
            <a:r>
              <a:rPr lang="en-IN" altLang="en-US" sz="2200" dirty="0" smtClean="0">
                <a:ea typeface="ヒラギノ角ゴ Pro W3" charset="-128"/>
              </a:rPr>
              <a:t>is 32 </a:t>
            </a:r>
            <a:r>
              <a:rPr lang="en-IN" altLang="en-US" sz="2200" dirty="0">
                <a:ea typeface="ヒラギノ角ゴ Pro W3" charset="-128"/>
              </a:rPr>
              <a:t>mm</a:t>
            </a:r>
            <a:r>
              <a:rPr lang="en-IN" altLang="en-US" sz="2200" baseline="30000" dirty="0">
                <a:ea typeface="ヒラギノ角ゴ Pro W3" charset="-128"/>
              </a:rPr>
              <a:t>2</a:t>
            </a:r>
            <a:r>
              <a:rPr lang="en-IN" altLang="en-US" sz="2200" dirty="0">
                <a:ea typeface="ヒラギノ角ゴ Pro W3" charset="-128"/>
              </a:rPr>
              <a:t> (2-gauge </a:t>
            </a:r>
            <a:r>
              <a:rPr lang="en-IN" altLang="en-US" sz="2200" spc="-300" dirty="0" smtClean="0">
                <a:ea typeface="ヒラギノ角ゴ Pro W3" charset="-128"/>
              </a:rPr>
              <a:t>A W </a:t>
            </a:r>
            <a:r>
              <a:rPr lang="en-IN" altLang="en-US" sz="2200" dirty="0" smtClean="0">
                <a:ea typeface="ヒラギノ角ゴ Pro W3" charset="-128"/>
              </a:rPr>
              <a:t>G</a:t>
            </a:r>
            <a:r>
              <a:rPr lang="en-IN" altLang="en-US" sz="2200" dirty="0">
                <a:ea typeface="ヒラギノ角ゴ Pro W3" charset="-128"/>
              </a:rPr>
              <a:t>)</a:t>
            </a:r>
            <a:endParaRPr lang="en-US" sz="2200" b="0" dirty="0"/>
          </a:p>
        </p:txBody>
      </p:sp>
      <p:pic>
        <p:nvPicPr>
          <p:cNvPr id="12291" name="Picture 3" descr="A figure shows a wiring diagram with the ground for the battery labelled as G305 meaning the location of the ground connector is the inside of the passenger compartment. The ground wire is black of 32 square millimeter and the circuit number is 50."/>
          <p:cNvPicPr>
            <a:picLocks noChangeAspect="1" noChangeArrowheads="1"/>
          </p:cNvPicPr>
          <p:nvPr/>
        </p:nvPicPr>
        <p:blipFill rotWithShape="1">
          <a:blip r:embed="rId3">
            <a:extLst>
              <a:ext uri="{28A0092B-C50C-407E-A947-70E740481C1C}">
                <a14:useLocalDpi xmlns:a14="http://schemas.microsoft.com/office/drawing/2010/main" val="0"/>
              </a:ext>
            </a:extLst>
          </a:blip>
          <a:srcRect l="2192" t="5618"/>
          <a:stretch/>
        </p:blipFill>
        <p:spPr bwMode="auto">
          <a:xfrm>
            <a:off x="4698264" y="369816"/>
            <a:ext cx="3864179" cy="591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19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3463"/>
            <a:ext cx="8230646" cy="2215991"/>
          </a:xfrm>
        </p:spPr>
        <p:txBody>
          <a:bodyPr wrap="square">
            <a:spAutoFit/>
          </a:bodyPr>
          <a:lstStyle/>
          <a:p>
            <a:r>
              <a:rPr lang="en-IN" altLang="en-US" dirty="0">
                <a:ea typeface="ヒラギノ角ゴ Pro W3" charset="-128"/>
              </a:rPr>
              <a:t>Figure 9.13 The symbol for lightbulbs shows the filament inside a circle, which represents the glass ampoule of the bulb</a:t>
            </a:r>
            <a:endParaRPr lang="en-US" b="0" dirty="0"/>
          </a:p>
        </p:txBody>
      </p:sp>
      <p:pic>
        <p:nvPicPr>
          <p:cNvPr id="13315" name="Picture 3" descr="A figure shows the symbols for light bulbs as filaments inside a circle. A single-filament bulb and dual-filament bulb are respectively shown with one and two filaments inside a circle."/>
          <p:cNvPicPr>
            <a:picLocks noChangeAspect="1" noChangeArrowheads="1"/>
          </p:cNvPicPr>
          <p:nvPr/>
        </p:nvPicPr>
        <p:blipFill rotWithShape="1">
          <a:blip r:embed="rId3">
            <a:extLst>
              <a:ext uri="{28A0092B-C50C-407E-A947-70E740481C1C}">
                <a14:useLocalDpi xmlns:a14="http://schemas.microsoft.com/office/drawing/2010/main" val="0"/>
              </a:ext>
            </a:extLst>
          </a:blip>
          <a:srcRect l="1242" t="2210" b="553"/>
          <a:stretch/>
        </p:blipFill>
        <p:spPr bwMode="auto">
          <a:xfrm>
            <a:off x="875139" y="2655803"/>
            <a:ext cx="7393720" cy="363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89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00672"/>
            <a:ext cx="8230646" cy="1477328"/>
          </a:xfrm>
        </p:spPr>
        <p:txBody>
          <a:bodyPr wrap="square">
            <a:spAutoFit/>
          </a:bodyPr>
          <a:lstStyle/>
          <a:p>
            <a:r>
              <a:rPr lang="en-IN" altLang="en-US" sz="2400" dirty="0">
                <a:ea typeface="ヒラギノ角ゴ Pro W3" charset="-128"/>
              </a:rPr>
              <a:t>Figure 9.14 An electric motor symbol shows a circle with the letter </a:t>
            </a:r>
            <a:r>
              <a:rPr lang="en-IN" altLang="en-US" sz="2400" i="1" dirty="0">
                <a:ea typeface="ヒラギノ角ゴ Pro W3" charset="-128"/>
              </a:rPr>
              <a:t>M</a:t>
            </a:r>
            <a:r>
              <a:rPr lang="en-IN" altLang="en-US" sz="2400" dirty="0">
                <a:ea typeface="ヒラギノ角ゴ Pro W3" charset="-128"/>
              </a:rPr>
              <a:t> in the </a:t>
            </a:r>
            <a:r>
              <a:rPr lang="en-IN" altLang="en-US" sz="2400" dirty="0" err="1">
                <a:ea typeface="ヒラギノ角ゴ Pro W3" charset="-128"/>
              </a:rPr>
              <a:t>center</a:t>
            </a:r>
            <a:r>
              <a:rPr lang="en-IN" altLang="en-US" sz="2400" dirty="0">
                <a:ea typeface="ヒラギノ角ゴ Pro W3" charset="-128"/>
              </a:rPr>
              <a:t> and two black sections that represent the brushes of the motor. This symbol is used even though the motor is a brushless design</a:t>
            </a:r>
            <a:endParaRPr lang="en-US" sz="2400" b="0" dirty="0"/>
          </a:p>
        </p:txBody>
      </p:sp>
      <p:pic>
        <p:nvPicPr>
          <p:cNvPr id="14339" name="Picture 3" descr="A figure shows the symbol for a motor. The letter M is written inside a circle with two black sections, one above the circle and one below it indicating brushes. The same symbol is also used for brushless motors."/>
          <p:cNvPicPr>
            <a:picLocks noChangeAspect="1" noChangeArrowheads="1"/>
          </p:cNvPicPr>
          <p:nvPr/>
        </p:nvPicPr>
        <p:blipFill rotWithShape="1">
          <a:blip r:embed="rId3">
            <a:extLst>
              <a:ext uri="{28A0092B-C50C-407E-A947-70E740481C1C}">
                <a14:useLocalDpi xmlns:a14="http://schemas.microsoft.com/office/drawing/2010/main" val="0"/>
              </a:ext>
            </a:extLst>
          </a:blip>
          <a:srcRect l="10471" t="1768"/>
          <a:stretch/>
        </p:blipFill>
        <p:spPr bwMode="auto">
          <a:xfrm>
            <a:off x="3981450" y="1879008"/>
            <a:ext cx="1223723" cy="437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16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51077"/>
            <a:ext cx="8230646" cy="1107996"/>
          </a:xfrm>
        </p:spPr>
        <p:txBody>
          <a:bodyPr wrap="square">
            <a:spAutoFit/>
          </a:bodyPr>
          <a:lstStyle/>
          <a:p>
            <a:r>
              <a:rPr lang="en-IN" altLang="en-US" dirty="0">
                <a:ea typeface="ヒラギノ角ゴ Pro W3" charset="-128"/>
              </a:rPr>
              <a:t>Figure 9.15 Resistor symbols vary depending on the type of resistor</a:t>
            </a:r>
            <a:endParaRPr lang="en-US" b="0" dirty="0"/>
          </a:p>
        </p:txBody>
      </p:sp>
      <p:pic>
        <p:nvPicPr>
          <p:cNvPr id="15363" name="Picture 3" descr="Three figures illustrate the symbols for:&#10;• Fixed resistor as a jagged line;&#10;• Variable resistor as an arrow running upward at about forty-five degrees through the symbol of a fixed resistor; and &#10;• Potentiometer as an arrow touching the symbol of fixed resistance from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3" y="1655800"/>
            <a:ext cx="8217534" cy="4428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09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7742"/>
            <a:ext cx="8230646" cy="2215991"/>
          </a:xfrm>
        </p:spPr>
        <p:txBody>
          <a:bodyPr wrap="square">
            <a:spAutoFit/>
          </a:bodyPr>
          <a:lstStyle/>
          <a:p>
            <a:r>
              <a:rPr lang="en-IN" altLang="en-US" dirty="0">
                <a:ea typeface="ヒラギノ角ゴ Pro W3" charset="-128"/>
              </a:rPr>
              <a:t>Figure 9.16 A rheostat uses only two wires—one is connected to a voltage source and the other is attached to the movable arm</a:t>
            </a:r>
            <a:endParaRPr lang="en-US" b="0" dirty="0"/>
          </a:p>
        </p:txBody>
      </p:sp>
      <p:pic>
        <p:nvPicPr>
          <p:cNvPr id="16388" name="Picture 4" descr="A figure shows the symbol of rheostat. The symbol is similar to that of a potentiometer but a rheostat uses only two wires while a potentiometer uses three."/>
          <p:cNvPicPr>
            <a:picLocks noChangeAspect="1" noChangeArrowheads="1"/>
          </p:cNvPicPr>
          <p:nvPr/>
        </p:nvPicPr>
        <p:blipFill rotWithShape="1">
          <a:blip r:embed="rId3">
            <a:extLst>
              <a:ext uri="{28A0092B-C50C-407E-A947-70E740481C1C}">
                <a14:useLocalDpi xmlns:a14="http://schemas.microsoft.com/office/drawing/2010/main" val="0"/>
              </a:ext>
            </a:extLst>
          </a:blip>
          <a:srcRect l="1706" t="6833" b="5733"/>
          <a:stretch/>
        </p:blipFill>
        <p:spPr bwMode="auto">
          <a:xfrm>
            <a:off x="461246" y="3088733"/>
            <a:ext cx="8201876" cy="260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22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62072"/>
            <a:ext cx="8230646" cy="3139321"/>
          </a:xfrm>
        </p:spPr>
        <p:txBody>
          <a:bodyPr wrap="square">
            <a:spAutoFit/>
          </a:bodyPr>
          <a:lstStyle/>
          <a:p>
            <a:r>
              <a:rPr lang="en-IN" altLang="en-US" sz="3400" dirty="0">
                <a:ea typeface="ヒラギノ角ゴ Pro W3" charset="-128"/>
              </a:rPr>
              <a:t>Figure 9.17 Symbols used to represent capacitors. If one of the lines is curved, the capacitor being used has a polarity, while the one without a curved line can be installed in the circuit without concern about polarity</a:t>
            </a:r>
            <a:endParaRPr lang="en-US" sz="3400" b="0" dirty="0"/>
          </a:p>
        </p:txBody>
      </p:sp>
      <p:pic>
        <p:nvPicPr>
          <p:cNvPr id="17411" name="Picture 3" descr="Two figures show the symbols for capacitors. The symbol with both straight lines indicates capacitor without polarity and the symbol with one curved line represents capacitor with pola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489" y="3384848"/>
            <a:ext cx="3667021" cy="293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89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2808"/>
            <a:ext cx="8230646" cy="1661993"/>
          </a:xfrm>
        </p:spPr>
        <p:txBody>
          <a:bodyPr wrap="square">
            <a:spAutoFit/>
          </a:bodyPr>
          <a:lstStyle/>
          <a:p>
            <a:r>
              <a:rPr lang="en-IN" altLang="en-US" dirty="0">
                <a:ea typeface="ヒラギノ角ゴ Pro W3" charset="-128"/>
              </a:rPr>
              <a:t>Figure 9.18 The grid-like symbol represents an electrically heated element</a:t>
            </a:r>
            <a:endParaRPr lang="en-US" b="0" dirty="0"/>
          </a:p>
        </p:txBody>
      </p:sp>
      <p:pic>
        <p:nvPicPr>
          <p:cNvPr id="18435" name="Picture 3" descr="A figure shows the symbol for an electrically heated element such as a cigarette lighter or defogger which looks like a grid inside a rectangle with the symbol of a switch in the upper left corner."/>
          <p:cNvPicPr>
            <a:picLocks noChangeAspect="1" noChangeArrowheads="1"/>
          </p:cNvPicPr>
          <p:nvPr/>
        </p:nvPicPr>
        <p:blipFill rotWithShape="1">
          <a:blip r:embed="rId3">
            <a:extLst>
              <a:ext uri="{28A0092B-C50C-407E-A947-70E740481C1C}">
                <a14:useLocalDpi xmlns:a14="http://schemas.microsoft.com/office/drawing/2010/main" val="0"/>
              </a:ext>
            </a:extLst>
          </a:blip>
          <a:srcRect l="3287" t="2156"/>
          <a:stretch/>
        </p:blipFill>
        <p:spPr bwMode="auto">
          <a:xfrm>
            <a:off x="2002557" y="2007511"/>
            <a:ext cx="5138887" cy="4311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20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86977"/>
            <a:ext cx="8230646" cy="2954655"/>
          </a:xfrm>
        </p:spPr>
        <p:txBody>
          <a:bodyPr wrap="square">
            <a:spAutoFit/>
          </a:bodyPr>
          <a:lstStyle/>
          <a:p>
            <a:r>
              <a:rPr lang="en-IN" altLang="en-US" sz="3200" dirty="0">
                <a:ea typeface="ヒラギノ角ゴ Pro W3" charset="-128"/>
              </a:rPr>
              <a:t>Figure 9.1 The </a:t>
            </a:r>
            <a:r>
              <a:rPr lang="en-IN" altLang="en-US" sz="3200" dirty="0" err="1">
                <a:ea typeface="ヒラギノ角ゴ Pro W3" charset="-128"/>
              </a:rPr>
              <a:t>center</a:t>
            </a:r>
            <a:r>
              <a:rPr lang="en-IN" altLang="en-US" sz="3200" dirty="0">
                <a:ea typeface="ヒラギノ角ゴ Pro W3" charset="-128"/>
              </a:rPr>
              <a:t> wire is a solid </a:t>
            </a:r>
            <a:r>
              <a:rPr lang="en-IN" altLang="en-US" sz="3200" dirty="0" err="1">
                <a:ea typeface="ヒラギノ角ゴ Pro W3" charset="-128"/>
              </a:rPr>
              <a:t>color</a:t>
            </a:r>
            <a:r>
              <a:rPr lang="en-IN" altLang="en-US" sz="3200" dirty="0">
                <a:ea typeface="ヒラギノ角ゴ Pro W3" charset="-128"/>
              </a:rPr>
              <a:t> wire, meaning that the wire has no other identifying tracer or stripe </a:t>
            </a:r>
            <a:r>
              <a:rPr lang="en-IN" altLang="en-US" sz="3200" dirty="0" err="1">
                <a:ea typeface="ヒラギノ角ゴ Pro W3" charset="-128"/>
              </a:rPr>
              <a:t>color</a:t>
            </a:r>
            <a:r>
              <a:rPr lang="en-IN" altLang="en-US" sz="3200" dirty="0">
                <a:ea typeface="ヒラギノ角ゴ Pro W3" charset="-128"/>
              </a:rPr>
              <a:t>. The two end wires could be </a:t>
            </a:r>
            <a:r>
              <a:rPr lang="en-IN" altLang="en-US" sz="3200" dirty="0" err="1">
                <a:ea typeface="ヒラギノ角ゴ Pro W3" charset="-128"/>
              </a:rPr>
              <a:t>labeled</a:t>
            </a:r>
            <a:r>
              <a:rPr lang="en-IN" altLang="en-US" sz="3200" dirty="0">
                <a:ea typeface="ヒラギノ角ゴ Pro W3" charset="-128"/>
              </a:rPr>
              <a:t> </a:t>
            </a:r>
            <a:r>
              <a:rPr lang="en-IN" altLang="en-US" sz="3200" dirty="0" smtClean="0">
                <a:ea typeface="ヒラギノ角ゴ Pro W3" charset="-128"/>
              </a:rPr>
              <a:t>“</a:t>
            </a:r>
            <a:r>
              <a:rPr lang="en-IN" altLang="en-US" sz="3200" spc="-300" dirty="0" smtClean="0">
                <a:ea typeface="ヒラギノ角ゴ Pro W3" charset="-128"/>
              </a:rPr>
              <a:t>B L U</a:t>
            </a:r>
            <a:r>
              <a:rPr lang="en-IN" altLang="en-US" sz="3200" dirty="0" smtClean="0">
                <a:ea typeface="ヒラギノ角ゴ Pro W3" charset="-128"/>
              </a:rPr>
              <a:t>/</a:t>
            </a:r>
            <a:r>
              <a:rPr lang="en-IN" altLang="en-US" sz="3200" spc="-300" dirty="0" smtClean="0">
                <a:ea typeface="ヒラギノ角ゴ Pro W3" charset="-128"/>
              </a:rPr>
              <a:t>W H T</a:t>
            </a:r>
            <a:r>
              <a:rPr lang="en-IN" altLang="en-US" sz="3200" dirty="0" smtClean="0">
                <a:ea typeface="ヒラギノ角ゴ Pro W3" charset="-128"/>
              </a:rPr>
              <a:t>,” </a:t>
            </a:r>
            <a:r>
              <a:rPr lang="en-IN" altLang="en-US" sz="3200" dirty="0">
                <a:ea typeface="ヒラギノ角ゴ Pro W3" charset="-128"/>
              </a:rPr>
              <a:t>indicating a blue wire with a white tracer or </a:t>
            </a:r>
            <a:r>
              <a:rPr lang="en-IN" altLang="en-US" sz="3200" dirty="0" smtClean="0">
                <a:ea typeface="ヒラギノ角ゴ Pro W3" charset="-128"/>
              </a:rPr>
              <a:t>stripe</a:t>
            </a:r>
            <a:endParaRPr lang="en-US" sz="3200" b="0" dirty="0"/>
          </a:p>
        </p:txBody>
      </p:sp>
      <p:pic>
        <p:nvPicPr>
          <p:cNvPr id="1026" name="Picture 2" descr="A photo shows three wires with blue insulation. Two wires have white tracer or stripes over the insulation. One wire each has plain blue insulation. Only the wires with white stripe or tracer can be labelled BLU/W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56" y="3432544"/>
            <a:ext cx="8203414" cy="246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5349"/>
            <a:ext cx="8230646" cy="1661993"/>
          </a:xfrm>
        </p:spPr>
        <p:txBody>
          <a:bodyPr wrap="square">
            <a:spAutoFit/>
          </a:bodyPr>
          <a:lstStyle/>
          <a:p>
            <a:r>
              <a:rPr lang="en-IN" altLang="en-US" dirty="0"/>
              <a:t>Figure 9.19 A dashed outline represents a portion (part) of a component</a:t>
            </a:r>
            <a:endParaRPr lang="en-US" dirty="0"/>
          </a:p>
        </p:txBody>
      </p:sp>
      <p:pic>
        <p:nvPicPr>
          <p:cNvPr id="19459" name="Picture 3" descr="A figure shows a box with dashed lines. Symbols shown inside a dashed box represent part of the compon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042" y="2008044"/>
            <a:ext cx="6105917" cy="431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74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1767"/>
            <a:ext cx="8230646" cy="1107996"/>
          </a:xfrm>
        </p:spPr>
        <p:txBody>
          <a:bodyPr wrap="square">
            <a:spAutoFit/>
          </a:bodyPr>
          <a:lstStyle/>
          <a:p>
            <a:r>
              <a:rPr lang="en-IN" altLang="en-US" dirty="0">
                <a:ea typeface="ヒラギノ角ゴ Pro W3" charset="-128"/>
              </a:rPr>
              <a:t>Figure 9.20 A solid box represents an entire component</a:t>
            </a:r>
            <a:endParaRPr lang="en-US" b="0" dirty="0"/>
          </a:p>
        </p:txBody>
      </p:sp>
      <p:pic>
        <p:nvPicPr>
          <p:cNvPr id="5" name="Picture 3" descr="A figure shows a box with a solid line. Components shown inside a solid box represent of the complete compon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545" y="1441471"/>
            <a:ext cx="6990908" cy="485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7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52400"/>
            <a:ext cx="8230646" cy="1107996"/>
          </a:xfrm>
        </p:spPr>
        <p:txBody>
          <a:bodyPr wrap="square">
            <a:spAutoFit/>
          </a:bodyPr>
          <a:lstStyle/>
          <a:p>
            <a:r>
              <a:rPr lang="en-IN" altLang="en-US" dirty="0">
                <a:ea typeface="ヒラギノ角ゴ Pro W3" charset="-128"/>
              </a:rPr>
              <a:t>Figure 9.21 This symbol represents a component that is case grounded</a:t>
            </a:r>
            <a:endParaRPr lang="en-US" b="0" dirty="0"/>
          </a:p>
        </p:txBody>
      </p:sp>
      <p:pic>
        <p:nvPicPr>
          <p:cNvPr id="5" name="Picture 3" descr="A figure shows a symbol for a case grounded component. This is represented by a solid box with ground symbol at the bottom horizontal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837" y="1365020"/>
            <a:ext cx="5874327" cy="491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47069"/>
            <a:ext cx="8230646" cy="1538883"/>
          </a:xfrm>
        </p:spPr>
        <p:txBody>
          <a:bodyPr wrap="square">
            <a:spAutoFit/>
          </a:bodyPr>
          <a:lstStyle/>
          <a:p>
            <a:r>
              <a:rPr lang="en-IN" altLang="en-US" sz="2000" dirty="0">
                <a:ea typeface="ヒラギノ角ゴ Pro W3" charset="-128"/>
              </a:rPr>
              <a:t>Figure 9.22 (a) </a:t>
            </a:r>
            <a:r>
              <a:rPr lang="en-IN" altLang="en-US" sz="2000" dirty="0" smtClean="0">
                <a:ea typeface="ヒラギノ角ゴ Pro W3" charset="-128"/>
              </a:rPr>
              <a:t>A </a:t>
            </a:r>
            <a:r>
              <a:rPr lang="en-IN" altLang="en-US" sz="2000" dirty="0">
                <a:ea typeface="ヒラギノ角ゴ Pro W3" charset="-128"/>
              </a:rPr>
              <a:t>symbol for a single-pole, single-throw (</a:t>
            </a:r>
            <a:r>
              <a:rPr lang="en-IN" altLang="en-US" sz="2000" spc="-300" dirty="0" smtClean="0">
                <a:ea typeface="ヒラギノ角ゴ Pro W3" charset="-128"/>
              </a:rPr>
              <a:t>S  P  S  </a:t>
            </a:r>
            <a:r>
              <a:rPr lang="en-IN" altLang="en-US" sz="2000" spc="-250" dirty="0" smtClean="0">
                <a:ea typeface="ヒラギノ角ゴ Pro W3" charset="-128"/>
              </a:rPr>
              <a:t>T </a:t>
            </a:r>
            <a:r>
              <a:rPr lang="en-IN" altLang="en-US" sz="2000" dirty="0" smtClean="0">
                <a:ea typeface="ヒラギノ角ゴ Pro W3" charset="-128"/>
              </a:rPr>
              <a:t>) </a:t>
            </a:r>
            <a:r>
              <a:rPr lang="en-IN" altLang="en-US" sz="2000" dirty="0">
                <a:ea typeface="ヒラギノ角ゴ Pro W3" charset="-128"/>
              </a:rPr>
              <a:t>switch. This type of switch is normally open (N.O.) because nothing is connected to the terminal that the switch is contacting in its normal </a:t>
            </a:r>
            <a:r>
              <a:rPr lang="en-IN" altLang="en-US" sz="2000" dirty="0" smtClean="0">
                <a:ea typeface="ヒラギノ角ゴ Pro W3" charset="-128"/>
              </a:rPr>
              <a:t>position. </a:t>
            </a:r>
            <a:r>
              <a:rPr lang="en-IN" altLang="en-US" sz="2000" dirty="0">
                <a:ea typeface="ヒラギノ角ゴ Pro W3" charset="-128"/>
              </a:rPr>
              <a:t>(b) A single-pole, double-throw (</a:t>
            </a:r>
            <a:r>
              <a:rPr lang="en-IN" altLang="en-US" sz="2000" spc="-300" dirty="0">
                <a:ea typeface="ヒラギノ角ゴ Pro W3" charset="-128"/>
              </a:rPr>
              <a:t>S </a:t>
            </a:r>
            <a:r>
              <a:rPr lang="en-IN" altLang="en-US" sz="2000" spc="-300" dirty="0" smtClean="0">
                <a:ea typeface="ヒラギノ角ゴ Pro W3" charset="-128"/>
              </a:rPr>
              <a:t> P  D  </a:t>
            </a:r>
            <a:r>
              <a:rPr lang="en-IN" altLang="en-US" sz="2000" spc="-250" dirty="0" smtClean="0">
                <a:ea typeface="ヒラギノ角ゴ Pro W3" charset="-128"/>
              </a:rPr>
              <a:t>T </a:t>
            </a:r>
            <a:r>
              <a:rPr lang="en-IN" altLang="en-US" sz="2000" dirty="0" smtClean="0">
                <a:ea typeface="ヒラギノ角ゴ Pro W3" charset="-128"/>
              </a:rPr>
              <a:t>) </a:t>
            </a:r>
            <a:r>
              <a:rPr lang="en-IN" altLang="en-US" sz="2000" dirty="0">
                <a:ea typeface="ヒラギノ角ゴ Pro W3" charset="-128"/>
              </a:rPr>
              <a:t>switch has three terminals</a:t>
            </a:r>
            <a:endParaRPr lang="en-US" sz="2000" b="0" dirty="0"/>
          </a:p>
        </p:txBody>
      </p:sp>
      <p:pic>
        <p:nvPicPr>
          <p:cNvPr id="1026" name="Picture 2" descr="A figure shows the symbol for single-pole-single-throw or SPST switch. It has only two positions that is on or off. The switch is normally open as no electrical components are connected to the terminal which the switch connects in its normal position."/>
          <p:cNvPicPr>
            <a:picLocks noChangeAspect="1" noChangeArrowheads="1"/>
          </p:cNvPicPr>
          <p:nvPr/>
        </p:nvPicPr>
        <p:blipFill rotWithShape="1">
          <a:blip r:embed="rId3">
            <a:extLst>
              <a:ext uri="{28A0092B-C50C-407E-A947-70E740481C1C}">
                <a14:useLocalDpi xmlns:a14="http://schemas.microsoft.com/office/drawing/2010/main" val="0"/>
              </a:ext>
            </a:extLst>
          </a:blip>
          <a:srcRect l="3887" t="2999" r="71568" b="2212"/>
          <a:stretch/>
        </p:blipFill>
        <p:spPr bwMode="auto">
          <a:xfrm>
            <a:off x="3200400" y="2062278"/>
            <a:ext cx="1179809" cy="425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A figure shows the symbol for a single-pole-double-throw or SPDT switch. It has three terminals, one for input and two for output. The SPDT switch directs currents to one of the output terminals."/>
          <p:cNvPicPr>
            <a:picLocks noChangeAspect="1" noChangeArrowheads="1"/>
          </p:cNvPicPr>
          <p:nvPr/>
        </p:nvPicPr>
        <p:blipFill rotWithShape="1">
          <a:blip r:embed="rId3">
            <a:extLst>
              <a:ext uri="{28A0092B-C50C-407E-A947-70E740481C1C}">
                <a14:useLocalDpi xmlns:a14="http://schemas.microsoft.com/office/drawing/2010/main" val="0"/>
              </a:ext>
            </a:extLst>
          </a:blip>
          <a:srcRect l="70456" t="2999" b="2212"/>
          <a:stretch/>
        </p:blipFill>
        <p:spPr bwMode="auto">
          <a:xfrm>
            <a:off x="4800600" y="2062277"/>
            <a:ext cx="1420068" cy="425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29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6" y="352160"/>
            <a:ext cx="8229600" cy="1231106"/>
          </a:xfrm>
        </p:spPr>
        <p:txBody>
          <a:bodyPr wrap="square">
            <a:spAutoFit/>
          </a:bodyPr>
          <a:lstStyle/>
          <a:p>
            <a:r>
              <a:rPr lang="en-IN" altLang="en-US" sz="2000" dirty="0">
                <a:ea typeface="ヒラギノ角ゴ Pro W3" charset="-128"/>
              </a:rPr>
              <a:t>Figure 9.22 </a:t>
            </a:r>
            <a:r>
              <a:rPr lang="en-IN" altLang="en-US" sz="2000" dirty="0" smtClean="0">
                <a:ea typeface="ヒラギノ角ゴ Pro W3" charset="-128"/>
              </a:rPr>
              <a:t>(c</a:t>
            </a:r>
            <a:r>
              <a:rPr lang="en-IN" altLang="en-US" sz="2000" dirty="0">
                <a:ea typeface="ヒラギノ角ゴ Pro W3" charset="-128"/>
              </a:rPr>
              <a:t>) </a:t>
            </a:r>
            <a:r>
              <a:rPr lang="en-IN" altLang="en-US" sz="2000" dirty="0" smtClean="0">
                <a:ea typeface="ヒラギノ角ゴ Pro W3" charset="-128"/>
              </a:rPr>
              <a:t>A </a:t>
            </a:r>
            <a:r>
              <a:rPr lang="en-IN" altLang="en-US" sz="2000" dirty="0">
                <a:ea typeface="ヒラギノ角ゴ Pro W3" charset="-128"/>
              </a:rPr>
              <a:t>double-pole, single-throw (</a:t>
            </a:r>
            <a:r>
              <a:rPr lang="en-IN" altLang="en-US" sz="2000" spc="-300" dirty="0">
                <a:ea typeface="ヒラギノ角ゴ Pro W3" charset="-128"/>
              </a:rPr>
              <a:t>D </a:t>
            </a:r>
            <a:r>
              <a:rPr lang="en-IN" altLang="en-US" sz="2000" spc="-300" dirty="0" smtClean="0">
                <a:ea typeface="ヒラギノ角ゴ Pro W3" charset="-128"/>
              </a:rPr>
              <a:t> P  </a:t>
            </a:r>
            <a:r>
              <a:rPr lang="en-IN" altLang="en-US" sz="2000" spc="-300" dirty="0">
                <a:ea typeface="ヒラギノ角ゴ Pro W3" charset="-128"/>
              </a:rPr>
              <a:t>S </a:t>
            </a:r>
            <a:r>
              <a:rPr lang="en-IN" altLang="en-US" sz="2000" spc="-300" dirty="0" smtClean="0">
                <a:ea typeface="ヒラギノ角ゴ Pro W3" charset="-128"/>
              </a:rPr>
              <a:t> </a:t>
            </a:r>
            <a:r>
              <a:rPr lang="en-IN" altLang="en-US" sz="2000" spc="-300" dirty="0" smtClean="0">
                <a:ea typeface="ヒラギノ角ゴ Pro W3" charset="-128"/>
              </a:rPr>
              <a:t>T  </a:t>
            </a:r>
            <a:r>
              <a:rPr lang="en-IN" altLang="en-US" sz="2000" dirty="0" smtClean="0">
                <a:ea typeface="ヒラギノ角ゴ Pro W3" charset="-128"/>
              </a:rPr>
              <a:t>) </a:t>
            </a:r>
            <a:r>
              <a:rPr lang="en-IN" altLang="en-US" sz="2000" dirty="0">
                <a:ea typeface="ヒラギノ角ゴ Pro W3" charset="-128"/>
              </a:rPr>
              <a:t>switch has two positions (off and on) and can control two separate circuits</a:t>
            </a:r>
            <a:r>
              <a:rPr lang="en-IN" altLang="en-US" sz="2000" dirty="0" smtClean="0">
                <a:ea typeface="ヒラギノ角ゴ Pro W3" charset="-128"/>
              </a:rPr>
              <a:t>.          (</a:t>
            </a:r>
            <a:r>
              <a:rPr lang="en-IN" altLang="en-US" sz="2000" dirty="0">
                <a:ea typeface="ヒラギノ角ゴ Pro W3" charset="-128"/>
              </a:rPr>
              <a:t>d) A double-pole, double-throw (</a:t>
            </a:r>
            <a:r>
              <a:rPr lang="en-IN" altLang="en-US" sz="2000" spc="-300" dirty="0" smtClean="0">
                <a:ea typeface="ヒラギノ角ゴ Pro W3" charset="-128"/>
              </a:rPr>
              <a:t>D  P  D  T  </a:t>
            </a:r>
            <a:r>
              <a:rPr lang="en-IN" altLang="en-US" sz="2000" dirty="0" smtClean="0">
                <a:ea typeface="ヒラギノ角ゴ Pro W3" charset="-128"/>
              </a:rPr>
              <a:t>) </a:t>
            </a:r>
            <a:r>
              <a:rPr lang="en-IN" altLang="en-US" sz="2000" dirty="0">
                <a:ea typeface="ヒラギノ角ゴ Pro W3" charset="-128"/>
              </a:rPr>
              <a:t>switch has six terminals—three for each </a:t>
            </a:r>
            <a:r>
              <a:rPr lang="en-IN" altLang="en-US" sz="2000" dirty="0" smtClean="0">
                <a:ea typeface="ヒラギノ角ゴ Pro W3" charset="-128"/>
              </a:rPr>
              <a:t>pole</a:t>
            </a:r>
            <a:endParaRPr lang="en-US" sz="2000" b="0" dirty="0"/>
          </a:p>
        </p:txBody>
      </p:sp>
      <p:pic>
        <p:nvPicPr>
          <p:cNvPr id="2050" name="Picture 2" descr="A figure shows a symbol for a double pole single throw or DPST switch which can either switch on or off two separate circuits simultaneously."/>
          <p:cNvPicPr>
            <a:picLocks noChangeAspect="1" noChangeArrowheads="1"/>
          </p:cNvPicPr>
          <p:nvPr/>
        </p:nvPicPr>
        <p:blipFill rotWithShape="1">
          <a:blip r:embed="rId3">
            <a:extLst>
              <a:ext uri="{28A0092B-C50C-407E-A947-70E740481C1C}">
                <a14:useLocalDpi xmlns:a14="http://schemas.microsoft.com/office/drawing/2010/main" val="0"/>
              </a:ext>
            </a:extLst>
          </a:blip>
          <a:srcRect l="2579" t="2107" r="57091"/>
          <a:stretch/>
        </p:blipFill>
        <p:spPr bwMode="auto">
          <a:xfrm>
            <a:off x="1811866" y="1752600"/>
            <a:ext cx="2311401" cy="39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A figure shows the symbol for a double pole double throw or DPDT switch. It has six terminals, three for each pole and can switch on two separate circuits in one position and another two separates circuits in the other position."/>
          <p:cNvPicPr>
            <a:picLocks noChangeAspect="1" noChangeArrowheads="1"/>
          </p:cNvPicPr>
          <p:nvPr/>
        </p:nvPicPr>
        <p:blipFill rotWithShape="1">
          <a:blip r:embed="rId3">
            <a:extLst>
              <a:ext uri="{28A0092B-C50C-407E-A947-70E740481C1C}">
                <a14:useLocalDpi xmlns:a14="http://schemas.microsoft.com/office/drawing/2010/main" val="0"/>
              </a:ext>
            </a:extLst>
          </a:blip>
          <a:srcRect l="61523" t="2107" r="1102"/>
          <a:stretch/>
        </p:blipFill>
        <p:spPr bwMode="auto">
          <a:xfrm>
            <a:off x="5190067" y="1752600"/>
            <a:ext cx="2142066" cy="39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826119"/>
            <a:ext cx="8229600" cy="492443"/>
          </a:xfrm>
        </p:spPr>
        <p:txBody>
          <a:bodyPr>
            <a:spAutoFit/>
          </a:bodyPr>
          <a:lstStyle/>
          <a:p>
            <a:pPr marL="0" indent="0">
              <a:buNone/>
            </a:pPr>
            <a:r>
              <a:rPr lang="en-IN" altLang="en-US" dirty="0">
                <a:ea typeface="ヒラギノ角ゴ Pro W3" charset="-128"/>
              </a:rPr>
              <a:t>Note: Both (c) and (d) also show a dotted line between the two arms indicating that they are mechanically connected, called a “ganged switch.”</a:t>
            </a:r>
            <a:endParaRPr lang="en-IN" dirty="0"/>
          </a:p>
        </p:txBody>
      </p:sp>
    </p:spTree>
    <p:extLst>
      <p:ext uri="{BB962C8B-B14F-4D97-AF65-F5344CB8AC3E}">
        <p14:creationId xmlns:p14="http://schemas.microsoft.com/office/powerpoint/2010/main" val="323137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5646"/>
            <a:ext cx="8230646" cy="2215991"/>
          </a:xfrm>
        </p:spPr>
        <p:txBody>
          <a:bodyPr wrap="square">
            <a:spAutoFit/>
          </a:bodyPr>
          <a:lstStyle/>
          <a:p>
            <a:r>
              <a:rPr lang="en-IN" altLang="en-US" dirty="0">
                <a:ea typeface="ヒラギノ角ゴ Pro W3" charset="-128"/>
              </a:rPr>
              <a:t>Figure </a:t>
            </a:r>
            <a:r>
              <a:rPr lang="en-IN" altLang="en-US" dirty="0" smtClean="0">
                <a:ea typeface="ヒラギノ角ゴ Pro W3" charset="-128"/>
              </a:rPr>
              <a:t>9.23 </a:t>
            </a:r>
            <a:r>
              <a:rPr lang="en-IN" altLang="en-US" dirty="0">
                <a:ea typeface="ヒラギノ角ゴ Pro W3" charset="-128"/>
              </a:rPr>
              <a:t>(a) A symbol for a normally open (N.O.) momentary switch. (b) A symbol for a normally closed (N.C.) momentary switch</a:t>
            </a:r>
            <a:endParaRPr lang="en-US" b="0" dirty="0"/>
          </a:p>
        </p:txBody>
      </p:sp>
      <p:pic>
        <p:nvPicPr>
          <p:cNvPr id="3074" name="Picture 2" descr="A figure shows a symbol for a normally open or N. O. momentary switch. A red and a green circle are not in contact as the inverted T above both does not touch either of them."/>
          <p:cNvPicPr>
            <a:picLocks noChangeAspect="1" noChangeArrowheads="1"/>
          </p:cNvPicPr>
          <p:nvPr/>
        </p:nvPicPr>
        <p:blipFill rotWithShape="1">
          <a:blip r:embed="rId3">
            <a:extLst>
              <a:ext uri="{28A0092B-C50C-407E-A947-70E740481C1C}">
                <a14:useLocalDpi xmlns:a14="http://schemas.microsoft.com/office/drawing/2010/main" val="0"/>
              </a:ext>
            </a:extLst>
          </a:blip>
          <a:srcRect l="2099" t="4020" r="52183" b="2756"/>
          <a:stretch/>
        </p:blipFill>
        <p:spPr bwMode="auto">
          <a:xfrm>
            <a:off x="498323" y="2651558"/>
            <a:ext cx="4020441" cy="217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A figure shows a symbol for a normally closed or N.O. momentary switch. A lower ends of a red and a green circle are connected through an inverted T."/>
          <p:cNvPicPr>
            <a:picLocks noChangeAspect="1" noChangeArrowheads="1"/>
          </p:cNvPicPr>
          <p:nvPr/>
        </p:nvPicPr>
        <p:blipFill rotWithShape="1">
          <a:blip r:embed="rId3">
            <a:extLst>
              <a:ext uri="{28A0092B-C50C-407E-A947-70E740481C1C}">
                <a14:useLocalDpi xmlns:a14="http://schemas.microsoft.com/office/drawing/2010/main" val="0"/>
              </a:ext>
            </a:extLst>
          </a:blip>
          <a:srcRect l="52613" t="4020" b="2756"/>
          <a:stretch/>
        </p:blipFill>
        <p:spPr bwMode="auto">
          <a:xfrm>
            <a:off x="4610854" y="2692763"/>
            <a:ext cx="4044578" cy="211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17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02001"/>
            <a:ext cx="8230646" cy="1107996"/>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9.24 </a:t>
            </a:r>
            <a:r>
              <a:rPr lang="en-IN" altLang="en-US" sz="2400" dirty="0" err="1">
                <a:ea typeface="ヒラギノ角ゴ Pro W3" charset="-128"/>
              </a:rPr>
              <a:t>Color</a:t>
            </a:r>
            <a:r>
              <a:rPr lang="en-IN" altLang="en-US" sz="2400" dirty="0">
                <a:ea typeface="ヒラギノ角ゴ Pro W3" charset="-128"/>
              </a:rPr>
              <a:t> the parts of the circuit that have 12 volts, then take it to the vehicle to see if power is available at each location </a:t>
            </a:r>
            <a:r>
              <a:rPr lang="en-IN" altLang="en-US" sz="2400" dirty="0" smtClean="0">
                <a:ea typeface="ヒラギノ角ゴ Pro W3" charset="-128"/>
              </a:rPr>
              <a:t>marked</a:t>
            </a:r>
            <a:endParaRPr lang="en-US" sz="2400" b="0" dirty="0"/>
          </a:p>
        </p:txBody>
      </p:sp>
      <p:pic>
        <p:nvPicPr>
          <p:cNvPr id="28675" name="Picture 3" descr="A figure shows a color-coded schematic of an automobile circuit. Parts of the circuit that have 12-volts are colored. Color coding makes diagnosis easier as the electrical circuit can be checked for the voltage represented by the specific color."/>
          <p:cNvPicPr>
            <a:picLocks noChangeAspect="1" noChangeArrowheads="1"/>
          </p:cNvPicPr>
          <p:nvPr/>
        </p:nvPicPr>
        <p:blipFill rotWithShape="1">
          <a:blip r:embed="rId3">
            <a:extLst>
              <a:ext uri="{28A0092B-C50C-407E-A947-70E740481C1C}">
                <a14:useLocalDpi xmlns:a14="http://schemas.microsoft.com/office/drawing/2010/main" val="0"/>
              </a:ext>
            </a:extLst>
          </a:blip>
          <a:srcRect b="2648"/>
          <a:stretch/>
        </p:blipFill>
        <p:spPr bwMode="auto">
          <a:xfrm>
            <a:off x="1589682" y="1502801"/>
            <a:ext cx="5964635" cy="480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73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45303"/>
            <a:ext cx="8230646" cy="1138773"/>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9.25 </a:t>
            </a:r>
            <a:r>
              <a:rPr lang="en-IN" altLang="en-US" sz="1800" dirty="0">
                <a:ea typeface="ヒラギノ角ゴ Pro W3" charset="-128"/>
              </a:rPr>
              <a:t>A relay uses a movable arm to complete a circuit whenever there is a power at terminal 86 and a ground at terminal 85. A typical relay only requires about 1/10 ampere through the relay coil. The movable arm then closes the contacts (#30 to #87) and can relay 30 amperes or more</a:t>
            </a:r>
            <a:endParaRPr lang="en-US" sz="1800" b="0" dirty="0"/>
          </a:p>
        </p:txBody>
      </p:sp>
      <p:pic>
        <p:nvPicPr>
          <p:cNvPr id="25604" name="Picture 4" descr="A figure illustrates:&#10;• A relay coil with 86 as its power side terminal and 85 as its ground side terminal;&#10;• 30 as the common power terminal for relay contacts;&#10;• 87 as the normally open or N.O. terminal and 87a as the normally closed or N.C. terminal;&#10;• Most relay coils have between sixty and hundred ohms resistance; and &#10;• When about 0.1 ampere current flows through the relay coil, the movable arm connects terminal 30 to terminal 87."/>
          <p:cNvPicPr>
            <a:picLocks noChangeAspect="1" noChangeArrowheads="1"/>
          </p:cNvPicPr>
          <p:nvPr/>
        </p:nvPicPr>
        <p:blipFill rotWithShape="1">
          <a:blip r:embed="rId3">
            <a:extLst>
              <a:ext uri="{28A0092B-C50C-407E-A947-70E740481C1C}">
                <a14:useLocalDpi xmlns:a14="http://schemas.microsoft.com/office/drawing/2010/main" val="0"/>
              </a:ext>
            </a:extLst>
          </a:blip>
          <a:srcRect l="3930" t="1910"/>
          <a:stretch/>
        </p:blipFill>
        <p:spPr bwMode="auto">
          <a:xfrm>
            <a:off x="2037796" y="1727697"/>
            <a:ext cx="5068408" cy="456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88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42596"/>
            <a:ext cx="8230646" cy="1538883"/>
          </a:xfrm>
        </p:spPr>
        <p:txBody>
          <a:bodyPr wrap="square">
            <a:spAutoFit/>
          </a:bodyPr>
          <a:lstStyle/>
          <a:p>
            <a:r>
              <a:rPr lang="en-IN" altLang="en-US" sz="2000" dirty="0">
                <a:ea typeface="ヒラギノ角ゴ Pro W3" charset="-128"/>
              </a:rPr>
              <a:t>Figure </a:t>
            </a:r>
            <a:r>
              <a:rPr lang="en-IN" altLang="en-US" sz="2000" dirty="0" smtClean="0">
                <a:ea typeface="ヒラギノ角ゴ Pro W3" charset="-128"/>
              </a:rPr>
              <a:t>9.26 </a:t>
            </a:r>
            <a:r>
              <a:rPr lang="en-IN" altLang="en-US" sz="2000" dirty="0">
                <a:ea typeface="ヒラギノ角ゴ Pro W3" charset="-128"/>
              </a:rPr>
              <a:t>A cross-sectional view of a typical </a:t>
            </a:r>
            <a:r>
              <a:rPr lang="en-IN" altLang="en-US" sz="2000" dirty="0" smtClean="0">
                <a:ea typeface="ヒラギノ角ゴ Pro W3" charset="-128"/>
              </a:rPr>
              <a:t>four-terminal </a:t>
            </a:r>
            <a:r>
              <a:rPr lang="en-IN" altLang="en-US" sz="2000" dirty="0">
                <a:ea typeface="ヒラギノ角ゴ Pro W3" charset="-128"/>
              </a:rPr>
              <a:t>relay. Current flowing through the coil (terminals 86 and 85) causes the movable arm (called the armature) to be drawn toward the coil magnet. The contact points complete the electrical circuit connected to terminals 30 and 87</a:t>
            </a:r>
            <a:endParaRPr lang="en-US" sz="2000" b="0" dirty="0"/>
          </a:p>
        </p:txBody>
      </p:sp>
      <p:pic>
        <p:nvPicPr>
          <p:cNvPr id="26628" name="Picture 4" descr="A figure shows the construction of a typical four terminal relay. Current passing through relay coil terminals 86 and 85 pulls the movable arm called armature towards the coil magnet. This completes the circuit as terminal 30 and 87 get connected."/>
          <p:cNvPicPr>
            <a:picLocks noChangeAspect="1" noChangeArrowheads="1"/>
          </p:cNvPicPr>
          <p:nvPr/>
        </p:nvPicPr>
        <p:blipFill rotWithShape="1">
          <a:blip r:embed="rId3">
            <a:extLst>
              <a:ext uri="{28A0092B-C50C-407E-A947-70E740481C1C}">
                <a14:useLocalDpi xmlns:a14="http://schemas.microsoft.com/office/drawing/2010/main" val="0"/>
              </a:ext>
            </a:extLst>
          </a:blip>
          <a:srcRect l="3877" t="3822" b="750"/>
          <a:stretch/>
        </p:blipFill>
        <p:spPr bwMode="auto">
          <a:xfrm>
            <a:off x="1259838" y="1938159"/>
            <a:ext cx="6624324" cy="437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35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80960"/>
            <a:ext cx="8230646" cy="1046440"/>
          </a:xfrm>
        </p:spPr>
        <p:txBody>
          <a:bodyPr wrap="square">
            <a:spAutoFit/>
          </a:bodyPr>
          <a:lstStyle/>
          <a:p>
            <a:r>
              <a:rPr lang="en-IN" altLang="en-US" sz="3400" dirty="0">
                <a:ea typeface="ヒラギノ角ゴ Pro W3" charset="-128"/>
              </a:rPr>
              <a:t>Figure </a:t>
            </a:r>
            <a:r>
              <a:rPr lang="en-IN" altLang="en-US" sz="3400" dirty="0" smtClean="0">
                <a:ea typeface="ヒラギノ角ゴ Pro W3" charset="-128"/>
              </a:rPr>
              <a:t>9.27 </a:t>
            </a:r>
            <a:r>
              <a:rPr lang="en-IN" altLang="en-US" sz="3400" dirty="0">
                <a:ea typeface="ヒラギノ角ゴ Pro W3" charset="-128"/>
              </a:rPr>
              <a:t>A typical relay showing the schematic of the wiring in the relay</a:t>
            </a:r>
            <a:endParaRPr lang="en-US" sz="3400" b="0" dirty="0"/>
          </a:p>
        </p:txBody>
      </p:sp>
      <p:pic>
        <p:nvPicPr>
          <p:cNvPr id="27652" name="Picture 4" descr="A photo shows a technician holding a relay with the schematic of the wiring printed on the insulated body of the relay. The relay socket is visible in th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245" y="1270022"/>
            <a:ext cx="4053510" cy="50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1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20712"/>
            <a:ext cx="8230646" cy="1846659"/>
          </a:xfrm>
        </p:spPr>
        <p:txBody>
          <a:bodyPr wrap="square">
            <a:spAutoFit/>
          </a:bodyPr>
          <a:lstStyle/>
          <a:p>
            <a:r>
              <a:rPr lang="en-IN" altLang="en-US" sz="3000" dirty="0">
                <a:ea typeface="ヒラギノ角ゴ Pro W3" charset="-128"/>
              </a:rPr>
              <a:t>Figure 9.2 Typical section of a wiring diagram. Notice that the wire </a:t>
            </a:r>
            <a:r>
              <a:rPr lang="en-IN" altLang="en-US" sz="3000" dirty="0" err="1">
                <a:ea typeface="ヒラギノ角ゴ Pro W3" charset="-128"/>
              </a:rPr>
              <a:t>color</a:t>
            </a:r>
            <a:r>
              <a:rPr lang="en-IN" altLang="en-US" sz="3000" dirty="0">
                <a:ea typeface="ヒラギノ角ゴ Pro W3" charset="-128"/>
              </a:rPr>
              <a:t> changes at connection C210. The “0.8” represents the metric wire size in square </a:t>
            </a:r>
            <a:r>
              <a:rPr lang="en-IN" altLang="en-US" sz="3000" dirty="0" err="1" smtClean="0">
                <a:ea typeface="ヒラギノ角ゴ Pro W3" charset="-128"/>
              </a:rPr>
              <a:t>millimeters</a:t>
            </a:r>
            <a:endParaRPr lang="en-US" sz="3000" b="0" dirty="0"/>
          </a:p>
        </p:txBody>
      </p:sp>
      <p:pic>
        <p:nvPicPr>
          <p:cNvPr id="2051" name="Picture 3" descr="A figure shows part of a wiring diagram. The wire is purple (PPL) before connection C210 and purple with white stripes (PPL/WHT) after C210. The wire on other side of the RH rear market light is black (BLK). All wire sizes are 0.8 square millimeters."/>
          <p:cNvPicPr>
            <a:picLocks noChangeAspect="1" noChangeArrowheads="1"/>
          </p:cNvPicPr>
          <p:nvPr/>
        </p:nvPicPr>
        <p:blipFill rotWithShape="1">
          <a:blip r:embed="rId3">
            <a:extLst>
              <a:ext uri="{28A0092B-C50C-407E-A947-70E740481C1C}">
                <a14:useLocalDpi xmlns:a14="http://schemas.microsoft.com/office/drawing/2010/main" val="0"/>
              </a:ext>
            </a:extLst>
          </a:blip>
          <a:srcRect l="2047" t="5485"/>
          <a:stretch/>
        </p:blipFill>
        <p:spPr bwMode="auto">
          <a:xfrm>
            <a:off x="478926" y="2230390"/>
            <a:ext cx="8172125" cy="400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10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8796"/>
            <a:ext cx="8230646" cy="1661993"/>
          </a:xfrm>
        </p:spPr>
        <p:txBody>
          <a:bodyPr wrap="square">
            <a:spAutoFit/>
          </a:bodyPr>
          <a:lstStyle/>
          <a:p>
            <a:r>
              <a:rPr lang="en-IN" altLang="en-US" dirty="0">
                <a:ea typeface="ヒラギノ角ゴ Pro W3" charset="-128"/>
              </a:rPr>
              <a:t>Figure </a:t>
            </a:r>
            <a:r>
              <a:rPr lang="en-IN" altLang="en-US" dirty="0" smtClean="0">
                <a:ea typeface="ヒラギノ角ゴ Pro W3" charset="-128"/>
              </a:rPr>
              <a:t>9.28 </a:t>
            </a:r>
            <a:r>
              <a:rPr lang="en-IN" altLang="en-US" dirty="0">
                <a:ea typeface="ヒラギノ角ゴ Pro W3" charset="-128"/>
              </a:rPr>
              <a:t>All schematics are shown in their normal, </a:t>
            </a:r>
            <a:r>
              <a:rPr lang="en-IN" altLang="en-US" dirty="0" err="1" smtClean="0">
                <a:ea typeface="ヒラギノ角ゴ Pro W3" charset="-128"/>
              </a:rPr>
              <a:t>nonenergized</a:t>
            </a:r>
            <a:r>
              <a:rPr lang="en-IN" altLang="en-US" dirty="0" smtClean="0">
                <a:ea typeface="ヒラギノ角ゴ Pro W3" charset="-128"/>
              </a:rPr>
              <a:t> </a:t>
            </a:r>
            <a:r>
              <a:rPr lang="en-IN" altLang="en-US" dirty="0">
                <a:ea typeface="ヒラギノ角ゴ Pro W3" charset="-128"/>
              </a:rPr>
              <a:t>position</a:t>
            </a:r>
            <a:endParaRPr lang="en-US" b="0" dirty="0"/>
          </a:p>
        </p:txBody>
      </p:sp>
      <p:pic>
        <p:nvPicPr>
          <p:cNvPr id="5" name="Picture 3" descr="Two figures with one each showing the schematic for a normally open or N.O. relay and a normally closed or N.C. relay."/>
          <p:cNvPicPr>
            <a:picLocks noChangeAspect="1" noChangeArrowheads="1"/>
          </p:cNvPicPr>
          <p:nvPr/>
        </p:nvPicPr>
        <p:blipFill rotWithShape="1">
          <a:blip r:embed="rId3">
            <a:extLst>
              <a:ext uri="{28A0092B-C50C-407E-A947-70E740481C1C}">
                <a14:useLocalDpi xmlns:a14="http://schemas.microsoft.com/office/drawing/2010/main" val="0"/>
              </a:ext>
            </a:extLst>
          </a:blip>
          <a:srcRect l="6631" t="5710"/>
          <a:stretch/>
        </p:blipFill>
        <p:spPr bwMode="auto">
          <a:xfrm>
            <a:off x="467215" y="2057400"/>
            <a:ext cx="8209568" cy="418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83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89011"/>
            <a:ext cx="2820446" cy="4401205"/>
          </a:xfrm>
        </p:spPr>
        <p:txBody>
          <a:bodyPr wrap="square">
            <a:spAutoFit/>
          </a:bodyPr>
          <a:lstStyle/>
          <a:p>
            <a:r>
              <a:rPr lang="en-IN" altLang="en-US" sz="2200" dirty="0">
                <a:ea typeface="ヒラギノ角ゴ Pro W3" charset="-128"/>
              </a:rPr>
              <a:t>Figure </a:t>
            </a:r>
            <a:r>
              <a:rPr lang="en-IN" altLang="en-US" sz="2200" dirty="0" smtClean="0">
                <a:ea typeface="ヒラギノ角ゴ Pro W3" charset="-128"/>
              </a:rPr>
              <a:t>9.29 </a:t>
            </a:r>
            <a:r>
              <a:rPr lang="en-IN" altLang="en-US" sz="2200" dirty="0">
                <a:ea typeface="ヒラギノ角ゴ Pro W3" charset="-128"/>
              </a:rPr>
              <a:t>A typical horn circuit. Note that the relay contacts supply the heavy current to operate the horn when the horn switch simply completes a low-current circuit to ground, causing the relay contacts to close</a:t>
            </a:r>
            <a:endParaRPr lang="en-US" sz="2200" b="0" dirty="0"/>
          </a:p>
        </p:txBody>
      </p:sp>
      <p:pic>
        <p:nvPicPr>
          <p:cNvPr id="30723" name="Picture 3" descr="A figure illustrates that when the horn switch is closed, current flows through the relay coil and completes the circuit from terminal 2 to 3 thereby passing current to the two horns. &#10;The relay contacts provide the high current needed to operate the horn. The horn circuit is a low current circuit which simply causes the relay contacts to close."/>
          <p:cNvPicPr>
            <a:picLocks noChangeAspect="1" noChangeArrowheads="1"/>
          </p:cNvPicPr>
          <p:nvPr/>
        </p:nvPicPr>
        <p:blipFill rotWithShape="1">
          <a:blip r:embed="rId3">
            <a:extLst>
              <a:ext uri="{28A0092B-C50C-407E-A947-70E740481C1C}">
                <a14:useLocalDpi xmlns:a14="http://schemas.microsoft.com/office/drawing/2010/main" val="0"/>
              </a:ext>
            </a:extLst>
          </a:blip>
          <a:srcRect l="6214" t="1170"/>
          <a:stretch/>
        </p:blipFill>
        <p:spPr bwMode="auto">
          <a:xfrm>
            <a:off x="3577936" y="341954"/>
            <a:ext cx="5108864" cy="598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1459"/>
            <a:ext cx="8230646" cy="2769989"/>
          </a:xfrm>
        </p:spPr>
        <p:txBody>
          <a:bodyPr wrap="square">
            <a:spAutoFit/>
          </a:bodyPr>
          <a:lstStyle/>
          <a:p>
            <a:r>
              <a:rPr lang="en-IN" altLang="en-US" dirty="0">
                <a:ea typeface="ヒラギノ角ゴ Pro W3" charset="-128"/>
              </a:rPr>
              <a:t>Figure </a:t>
            </a:r>
            <a:r>
              <a:rPr lang="en-IN" altLang="en-US" dirty="0" smtClean="0">
                <a:ea typeface="ヒラギノ角ゴ Pro W3" charset="-128"/>
              </a:rPr>
              <a:t>9.30 </a:t>
            </a:r>
            <a:r>
              <a:rPr lang="en-IN" altLang="en-US" dirty="0">
                <a:ea typeface="ヒラギノ角ゴ Pro W3" charset="-128"/>
              </a:rPr>
              <a:t>When the relay or solenoid coil current is turned off, the stored energy in the coil flows through the clamping diode and effectively reduces voltage spike</a:t>
            </a:r>
            <a:endParaRPr lang="en-US" b="0" dirty="0"/>
          </a:p>
        </p:txBody>
      </p:sp>
      <p:pic>
        <p:nvPicPr>
          <p:cNvPr id="31747" name="Picture 3" descr="A figure illustrates a coil in series with an off transistor. The diode prevents damage to circuit components caused by the high spike voltage that gets induced in the coil when the coil current is switched off."/>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4610" r="983"/>
          <a:stretch/>
        </p:blipFill>
        <p:spPr bwMode="auto">
          <a:xfrm>
            <a:off x="502968" y="3161406"/>
            <a:ext cx="8138062" cy="303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02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9017"/>
            <a:ext cx="8230646" cy="2215991"/>
          </a:xfrm>
        </p:spPr>
        <p:txBody>
          <a:bodyPr wrap="square">
            <a:spAutoFit/>
          </a:bodyPr>
          <a:lstStyle/>
          <a:p>
            <a:r>
              <a:rPr lang="en-IN" altLang="en-US" dirty="0">
                <a:ea typeface="ヒラギノ角ゴ Pro W3" charset="-128"/>
              </a:rPr>
              <a:t>Figure </a:t>
            </a:r>
            <a:r>
              <a:rPr lang="en-IN" altLang="en-US" dirty="0" smtClean="0">
                <a:ea typeface="ヒラギノ角ゴ Pro W3" charset="-128"/>
              </a:rPr>
              <a:t>9.31 </a:t>
            </a:r>
            <a:r>
              <a:rPr lang="en-IN" altLang="en-US" dirty="0">
                <a:ea typeface="ヒラギノ角ゴ Pro W3" charset="-128"/>
              </a:rPr>
              <a:t>A resistor used in parallel with the coil windings is a common spike reduction method used in many relays</a:t>
            </a:r>
            <a:endParaRPr lang="en-US" b="0" dirty="0"/>
          </a:p>
        </p:txBody>
      </p:sp>
      <p:pic>
        <p:nvPicPr>
          <p:cNvPr id="5" name="Picture 3" descr="A figure shows a schematic diagram of a relay with a resistor in parallel with the relay coil. This resistor is commonly used to reduce the high voltage spike induced in the coil when coil current is switched off."/>
          <p:cNvPicPr>
            <a:picLocks noChangeAspect="1" noChangeArrowheads="1"/>
          </p:cNvPicPr>
          <p:nvPr/>
        </p:nvPicPr>
        <p:blipFill rotWithShape="1">
          <a:blip r:embed="rId3">
            <a:extLst>
              <a:ext uri="{28A0092B-C50C-407E-A947-70E740481C1C}">
                <a14:useLocalDpi xmlns:a14="http://schemas.microsoft.com/office/drawing/2010/main" val="0"/>
              </a:ext>
            </a:extLst>
          </a:blip>
          <a:srcRect l="1223" t="8526" b="2852"/>
          <a:stretch/>
        </p:blipFill>
        <p:spPr bwMode="auto">
          <a:xfrm>
            <a:off x="514558" y="2579263"/>
            <a:ext cx="8114882" cy="350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26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4644"/>
            <a:ext cx="5182646" cy="2769989"/>
          </a:xfrm>
        </p:spPr>
        <p:txBody>
          <a:bodyPr wrap="square">
            <a:spAutoFit/>
          </a:bodyPr>
          <a:lstStyle/>
          <a:p>
            <a:r>
              <a:rPr lang="en-IN" altLang="en-US" dirty="0">
                <a:ea typeface="ヒラギノ角ゴ Pro W3" charset="-128"/>
              </a:rPr>
              <a:t>Figure </a:t>
            </a:r>
            <a:r>
              <a:rPr lang="en-IN" altLang="en-US" dirty="0" smtClean="0">
                <a:ea typeface="ヒラギノ角ゴ Pro W3" charset="-128"/>
              </a:rPr>
              <a:t>9.32 </a:t>
            </a:r>
            <a:r>
              <a:rPr lang="en-IN" altLang="en-US" dirty="0">
                <a:ea typeface="ヒラギノ角ゴ Pro W3" charset="-128"/>
              </a:rPr>
              <a:t>A typical wiring diagram showing multiple switches and bulbs powered by one fuse</a:t>
            </a:r>
            <a:endParaRPr lang="en-US" b="0" dirty="0"/>
          </a:p>
        </p:txBody>
      </p:sp>
      <p:pic>
        <p:nvPicPr>
          <p:cNvPr id="33794" name="Picture 2" descr="A figure shows a circuit wiring diagram wherein a single fuse powers inside lighted mirrors and the underhood, dome, and left-side and right-side courtesy lights. If one or more of these components is defective, the technician must check the common f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864" y="262070"/>
            <a:ext cx="2525569" cy="594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8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73168"/>
            <a:ext cx="8230646" cy="1384995"/>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9.33 </a:t>
            </a:r>
            <a:r>
              <a:rPr lang="en-IN" altLang="en-US" sz="1800" dirty="0">
                <a:ea typeface="ヒラギノ角ゴ Pro W3" charset="-128"/>
              </a:rPr>
              <a:t>To add additional lighting, simply tap into an existing light wire and connect a relay. Whenever the existing light is turned on, the coil of the relay is energized. The arm of the relay then connects power from another circuit (fuse) to the auxiliary lights without overloading the existing light circuit</a:t>
            </a:r>
            <a:endParaRPr lang="en-US" sz="1800" b="0" dirty="0"/>
          </a:p>
        </p:txBody>
      </p:sp>
      <p:pic>
        <p:nvPicPr>
          <p:cNvPr id="34819" name="Picture 3" descr="A figure illustrates the addition of a relay and high-amperage fuse to power additional lights. When the existing light is turned on, the current flows through the relay coil and completes the circuit for the additional lights which get switched on."/>
          <p:cNvPicPr>
            <a:picLocks noChangeAspect="1" noChangeArrowheads="1"/>
          </p:cNvPicPr>
          <p:nvPr/>
        </p:nvPicPr>
        <p:blipFill rotWithShape="1">
          <a:blip r:embed="rId3">
            <a:extLst>
              <a:ext uri="{28A0092B-C50C-407E-A947-70E740481C1C}">
                <a14:useLocalDpi xmlns:a14="http://schemas.microsoft.com/office/drawing/2010/main" val="0"/>
              </a:ext>
            </a:extLst>
          </a:blip>
          <a:srcRect l="1104" t="5927"/>
          <a:stretch/>
        </p:blipFill>
        <p:spPr bwMode="auto">
          <a:xfrm>
            <a:off x="2231204" y="1920056"/>
            <a:ext cx="4681593" cy="438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66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90763"/>
            <a:ext cx="8230646" cy="1846659"/>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9.34 </a:t>
            </a:r>
            <a:r>
              <a:rPr lang="en-IN" altLang="en-US" sz="2400" dirty="0">
                <a:ea typeface="ヒラギノ角ゴ Pro W3" charset="-128"/>
              </a:rPr>
              <a:t>Always check the simple things first. Check the fuse for the circuit you are testing. Maybe a fault in another circuit controlled by the same fuse could have caused the fuse to blow. Use a test light to check that both sides of the fuse have voltage</a:t>
            </a:r>
            <a:endParaRPr lang="en-US" sz="2400" b="0" dirty="0"/>
          </a:p>
        </p:txBody>
      </p:sp>
      <p:pic>
        <p:nvPicPr>
          <p:cNvPr id="35842" name="Picture 2" descr="A photo illustrates that when troubleshooting for circuits, simple things must be checked first. A test light is used to check if both sides of the fuse have voltage. Problems in another circuit controlled by the same fuse can also be the cause of the prob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960" y="2218838"/>
            <a:ext cx="3746081" cy="409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75264"/>
            <a:ext cx="8230646" cy="2954655"/>
          </a:xfrm>
        </p:spPr>
        <p:txBody>
          <a:bodyPr wrap="square">
            <a:spAutoFit/>
          </a:bodyPr>
          <a:lstStyle/>
          <a:p>
            <a:r>
              <a:rPr lang="en-IN" altLang="en-US" sz="2400" dirty="0">
                <a:ea typeface="ヒラギノ角ゴ Pro W3" charset="-128"/>
              </a:rPr>
              <a:t>Figure 9.35 (a) After removing the blown fuse, a pulsing circuit breaker is connected to the terminals of the fuse (b) The circuit breaker causes current to flow, then stop, then flow again, through the circuit up to the point of the short-to-ground. By observing the Gauss gauge, the location of the short is indicated near where the needle stops moving due to the magnetic field created by the flow of current through the wire</a:t>
            </a:r>
            <a:endParaRPr lang="en-US" sz="2400" b="0" dirty="0"/>
          </a:p>
        </p:txBody>
      </p:sp>
      <p:pic>
        <p:nvPicPr>
          <p:cNvPr id="36866" name="Picture 2" descr="A photo shows the joining of a pulsing circuit breaker to the terminals of the fuse after removing the blown fuse. The circuit breaker helps identify the defective component which caused the fuse to b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96664"/>
            <a:ext cx="3894385" cy="2922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hoto shows the use of a Gauss gauge to identify the defective component in a circuit which blew the fuse. The blown fuse is replaced by a circuit breaker and the Gauss gauge is held near all circuit components. The needle of the gauge oscillates normally near all normal components and stops oscillating near the defective compon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3261" y="3296436"/>
            <a:ext cx="4041058" cy="303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1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95936"/>
            <a:ext cx="8188158" cy="738664"/>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9.36 </a:t>
            </a:r>
            <a:r>
              <a:rPr lang="en-IN" altLang="en-US" sz="2400" dirty="0">
                <a:ea typeface="ヒラギノ角ゴ Pro W3" charset="-128"/>
              </a:rPr>
              <a:t>A Gauss gauge can be used to determine the location of a short circuit even behind a metal panel</a:t>
            </a:r>
            <a:endParaRPr lang="en-US" sz="2400" b="0" dirty="0"/>
          </a:p>
        </p:txBody>
      </p:sp>
      <p:pic>
        <p:nvPicPr>
          <p:cNvPr id="38915" name="Picture 3" descr="A figure shows the use of a Gauss gauge to identify the location of a short circuit behind a metal panel on the driver side of a vehicle."/>
          <p:cNvPicPr>
            <a:picLocks noChangeAspect="1" noChangeArrowheads="1"/>
          </p:cNvPicPr>
          <p:nvPr/>
        </p:nvPicPr>
        <p:blipFill rotWithShape="1">
          <a:blip r:embed="rId3">
            <a:extLst>
              <a:ext uri="{28A0092B-C50C-407E-A947-70E740481C1C}">
                <a14:useLocalDpi xmlns:a14="http://schemas.microsoft.com/office/drawing/2010/main" val="0"/>
              </a:ext>
            </a:extLst>
          </a:blip>
          <a:srcRect l="3200" t="2882"/>
          <a:stretch/>
        </p:blipFill>
        <p:spPr bwMode="auto">
          <a:xfrm>
            <a:off x="2042881" y="1153031"/>
            <a:ext cx="5058239" cy="516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65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84893"/>
            <a:ext cx="8230646" cy="1846659"/>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9.37 </a:t>
            </a:r>
            <a:r>
              <a:rPr lang="en-IN" altLang="en-US" sz="2400" dirty="0">
                <a:ea typeface="ヒラギノ角ゴ Pro W3" charset="-128"/>
              </a:rPr>
              <a:t>A tone generator–type tester used to locate open circuits and circuits that are shorted-to-ground. Included with this tester is a transmitter (tone generator), receiver probe, and headphones for use in noisy shops</a:t>
            </a:r>
            <a:endParaRPr lang="en-US" sz="2400" b="0" dirty="0"/>
          </a:p>
        </p:txBody>
      </p:sp>
      <p:pic>
        <p:nvPicPr>
          <p:cNvPr id="39938" name="Picture 2" descr="A photo shows a tone-generator type tester used to determine the location of short-to-ground and open circuits. The kit includes the tone generator also called transmitter, receiver probe, and headphones to use in noisy lo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154" y="2226937"/>
            <a:ext cx="5913691" cy="409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21734"/>
            <a:ext cx="3125246" cy="4001095"/>
          </a:xfrm>
        </p:spPr>
        <p:txBody>
          <a:bodyPr wrap="square">
            <a:spAutoFit/>
          </a:bodyPr>
          <a:lstStyle/>
          <a:p>
            <a:r>
              <a:rPr lang="en-IN" altLang="en-US" sz="2000" dirty="0">
                <a:ea typeface="ヒラギノ角ゴ Pro W3" charset="-128"/>
              </a:rPr>
              <a:t>Figure 9.3 Typical electrical and electronic symbols used in automotive wiring and circuit diagrams. Both the conventional and the global symbols are shown side-by-side to make reading schematics easier. The global symbols are used by many vehicle </a:t>
            </a:r>
            <a:r>
              <a:rPr lang="en-IN" altLang="en-US" sz="2000" dirty="0" smtClean="0">
                <a:ea typeface="ヒラギノ角ゴ Pro W3" charset="-128"/>
              </a:rPr>
              <a:t>manufacturers</a:t>
            </a:r>
            <a:endParaRPr lang="en-US" sz="2000" b="0" dirty="0"/>
          </a:p>
        </p:txBody>
      </p:sp>
      <p:pic>
        <p:nvPicPr>
          <p:cNvPr id="3074" name="Picture 2" descr="A figure illustrates the conventional and global symbols for battery, fuse, bulb or lamp, ground, case grounded, light emitting diode or LED, circuit breaker, resistor, diode, splice, dual-filament bulb, and variable resis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6017" y="261283"/>
            <a:ext cx="5005445" cy="596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9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361821"/>
            <a:ext cx="8230646" cy="1661993"/>
          </a:xfrm>
        </p:spPr>
        <p:txBody>
          <a:bodyPr wrap="square">
            <a:spAutoFit/>
          </a:bodyPr>
          <a:lstStyle/>
          <a:p>
            <a:r>
              <a:rPr lang="en-IN" altLang="en-US" sz="1800" dirty="0">
                <a:ea typeface="ヒラギノ角ゴ Pro W3" charset="-128"/>
              </a:rPr>
              <a:t>Figure </a:t>
            </a:r>
            <a:r>
              <a:rPr lang="en-IN" altLang="en-US" sz="1800" dirty="0" smtClean="0">
                <a:ea typeface="ヒラギノ角ゴ Pro W3" charset="-128"/>
              </a:rPr>
              <a:t>9.38 </a:t>
            </a:r>
            <a:r>
              <a:rPr lang="en-IN" altLang="en-US" sz="1800" dirty="0">
                <a:ea typeface="ヒラギノ角ゴ Pro W3" charset="-128"/>
              </a:rPr>
              <a:t>To check for a short-to-ground using a tone generator, connect the black transmitter lead to a good chassis ground and the red lead to the load side of the fuse terminal. Turn the transmitter on and check for tone signal with the receiver. Using a wiring diagram, follow the strongest signal to the location of the short-to-ground. There will be no signal beyond the fault, either a short-to-ground as shown or an open circuit</a:t>
            </a:r>
            <a:endParaRPr lang="en-US" sz="1800" b="0" dirty="0"/>
          </a:p>
        </p:txBody>
      </p:sp>
      <p:pic>
        <p:nvPicPr>
          <p:cNvPr id="40963" name="Picture 3" descr="A wiring diagram illustrates:&#10;• The transmitter is turned on and after the black lead of the transmitter is connected to a good chassis ground while the red lead of the transmitter is joined to the load side of the fuse terminal; &#10;• The receiver is used to check the tone signal by following the circuit diagram from the strongest signal; &#10;• The point of no signal indicates the location of a short-to-ground or an open circuit."/>
          <p:cNvPicPr>
            <a:picLocks noChangeAspect="1" noChangeArrowheads="1"/>
          </p:cNvPicPr>
          <p:nvPr/>
        </p:nvPicPr>
        <p:blipFill rotWithShape="1">
          <a:blip r:embed="rId3">
            <a:extLst>
              <a:ext uri="{28A0092B-C50C-407E-A947-70E740481C1C}">
                <a14:useLocalDpi xmlns:a14="http://schemas.microsoft.com/office/drawing/2010/main" val="0"/>
              </a:ext>
            </a:extLst>
          </a:blip>
          <a:srcRect l="4020" t="6045"/>
          <a:stretch/>
        </p:blipFill>
        <p:spPr bwMode="auto">
          <a:xfrm>
            <a:off x="820084" y="2221455"/>
            <a:ext cx="7503832" cy="408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01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37804"/>
            <a:ext cx="8213554" cy="1292662"/>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9.39 </a:t>
            </a:r>
            <a:r>
              <a:rPr lang="en-IN" altLang="en-US" sz="2800" dirty="0">
                <a:ea typeface="ヒラギノ角ゴ Pro W3" charset="-128"/>
              </a:rPr>
              <a:t>Anti-static spray can be used by customers to prevent being shocked when they touch a metal object like the door handle</a:t>
            </a:r>
            <a:endParaRPr lang="en-US" sz="2800" b="0" dirty="0"/>
          </a:p>
        </p:txBody>
      </p:sp>
      <p:pic>
        <p:nvPicPr>
          <p:cNvPr id="41986" name="Picture 2" descr="A photo shows an anti-static spray container. Anti-static spray prevents drivers from getting electrical shocks when they touch a metal object such as a door handle. Sometimes, static charges get discharged when the driver touches a metal door hand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167" y="1676400"/>
            <a:ext cx="3141654" cy="463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6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6"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24" y="2108053"/>
            <a:ext cx="8213665" cy="2641895"/>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7757"/>
            <a:ext cx="8230646" cy="1661993"/>
          </a:xfrm>
        </p:spPr>
        <p:txBody>
          <a:bodyPr wrap="square">
            <a:spAutoFit/>
          </a:bodyPr>
          <a:lstStyle/>
          <a:p>
            <a:r>
              <a:rPr lang="en-IN" altLang="en-US" dirty="0">
                <a:ea typeface="ヒラギノ角ゴ Pro W3" charset="-128"/>
              </a:rPr>
              <a:t>Figure 9.4 In this typical connector, note that the positive terminal is usually a female connector</a:t>
            </a:r>
            <a:endParaRPr lang="en-US" b="0" dirty="0"/>
          </a:p>
        </p:txBody>
      </p:sp>
      <p:pic>
        <p:nvPicPr>
          <p:cNvPr id="4099" name="Picture 3" descr="A figure shows part of wiring diagram with a connector. The connector symbol looks like an arrow. One end of the connector is towards the battery and the other end towards an electric component. Positive terminal is normally a female connector."/>
          <p:cNvPicPr>
            <a:picLocks noChangeAspect="1" noChangeArrowheads="1"/>
          </p:cNvPicPr>
          <p:nvPr/>
        </p:nvPicPr>
        <p:blipFill rotWithShape="1">
          <a:blip r:embed="rId3">
            <a:extLst>
              <a:ext uri="{28A0092B-C50C-407E-A947-70E740481C1C}">
                <a14:useLocalDpi xmlns:a14="http://schemas.microsoft.com/office/drawing/2010/main" val="0"/>
              </a:ext>
            </a:extLst>
          </a:blip>
          <a:srcRect l="2064" t="43869"/>
          <a:stretch/>
        </p:blipFill>
        <p:spPr bwMode="auto">
          <a:xfrm>
            <a:off x="496502" y="3371830"/>
            <a:ext cx="8150995" cy="69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03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30414"/>
            <a:ext cx="8230646" cy="3323987"/>
          </a:xfrm>
        </p:spPr>
        <p:txBody>
          <a:bodyPr wrap="square">
            <a:spAutoFit/>
          </a:bodyPr>
          <a:lstStyle/>
          <a:p>
            <a:r>
              <a:rPr lang="en-IN" altLang="en-US" dirty="0">
                <a:ea typeface="ヒラギノ角ゴ Pro W3" charset="-128"/>
              </a:rPr>
              <a:t>Figure 9.5 The symbol for a battery. The positive plate of a battery is represented by the longer line and the negative plate by the shorter line. The voltage of the battery is usually stated next to the symbol</a:t>
            </a:r>
            <a:endParaRPr lang="en-US" b="0" dirty="0"/>
          </a:p>
        </p:txBody>
      </p:sp>
      <p:pic>
        <p:nvPicPr>
          <p:cNvPr id="5" name="Picture 3" descr="A figure shows the symbol for a battery. Longer line represents the positive terminal and shorter line indicates negative terminal."/>
          <p:cNvPicPr>
            <a:picLocks noChangeAspect="1" noChangeArrowheads="1"/>
          </p:cNvPicPr>
          <p:nvPr/>
        </p:nvPicPr>
        <p:blipFill rotWithShape="1">
          <a:blip r:embed="rId3">
            <a:extLst>
              <a:ext uri="{28A0092B-C50C-407E-A947-70E740481C1C}">
                <a14:useLocalDpi xmlns:a14="http://schemas.microsoft.com/office/drawing/2010/main" val="0"/>
              </a:ext>
            </a:extLst>
          </a:blip>
          <a:srcRect l="3833" t="16214" r="2160"/>
          <a:stretch/>
        </p:blipFill>
        <p:spPr bwMode="auto">
          <a:xfrm>
            <a:off x="471581" y="4022070"/>
            <a:ext cx="8200839" cy="178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67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5150"/>
            <a:ext cx="8230646" cy="2215991"/>
          </a:xfrm>
        </p:spPr>
        <p:txBody>
          <a:bodyPr wrap="square">
            <a:spAutoFit/>
          </a:bodyPr>
          <a:lstStyle/>
          <a:p>
            <a:r>
              <a:rPr lang="en-IN" altLang="en-US" dirty="0">
                <a:ea typeface="ヒラギノ角ゴ Pro W3" charset="-128"/>
              </a:rPr>
              <a:t>Figure 9.6 The ground symbol on the left represents an earth ground. The ground symbol on the right represents a chassis ground</a:t>
            </a:r>
            <a:endParaRPr lang="en-US" b="0" dirty="0"/>
          </a:p>
        </p:txBody>
      </p:sp>
      <p:pic>
        <p:nvPicPr>
          <p:cNvPr id="6147" name="Picture 3" descr="A figure shows two symbols for ground. The left symbol indicates earth ground and the right symbol represents chassis 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2568" t="7652" r="843" b="3863"/>
          <a:stretch/>
        </p:blipFill>
        <p:spPr bwMode="auto">
          <a:xfrm>
            <a:off x="1277568" y="2956749"/>
            <a:ext cx="6588863" cy="237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7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280148"/>
            <a:ext cx="4115846" cy="3323987"/>
          </a:xfrm>
        </p:spPr>
        <p:txBody>
          <a:bodyPr wrap="square">
            <a:spAutoFit/>
          </a:bodyPr>
          <a:lstStyle/>
          <a:p>
            <a:r>
              <a:rPr lang="en-IN" altLang="en-US" sz="2400" dirty="0">
                <a:ea typeface="ヒラギノ角ゴ Pro W3" charset="-128"/>
              </a:rPr>
              <a:t>Figure 9.7 Starting at the top, the wire from the ignition switch is attached to terminal B of connector C2, the wire is 0.5 mm</a:t>
            </a:r>
            <a:r>
              <a:rPr lang="en-IN" altLang="en-US" sz="2400" baseline="30000" dirty="0">
                <a:ea typeface="ヒラギノ角ゴ Pro W3" charset="-128"/>
              </a:rPr>
              <a:t>2</a:t>
            </a:r>
            <a:r>
              <a:rPr lang="en-IN" altLang="en-US" sz="2400" dirty="0">
                <a:ea typeface="ヒラギノ角ゴ Pro W3" charset="-128"/>
              </a:rPr>
              <a:t> (20-gauge </a:t>
            </a:r>
            <a:r>
              <a:rPr lang="en-IN" altLang="en-US" sz="2400" spc="-300" dirty="0" smtClean="0">
                <a:ea typeface="ヒラギノ角ゴ Pro W3" charset="-128"/>
              </a:rPr>
              <a:t>A W </a:t>
            </a:r>
            <a:r>
              <a:rPr lang="en-IN" altLang="en-US" sz="2400" dirty="0" smtClean="0">
                <a:ea typeface="ヒラギノ角ゴ Pro W3" charset="-128"/>
              </a:rPr>
              <a:t>G</a:t>
            </a:r>
            <a:r>
              <a:rPr lang="en-IN" altLang="en-US" sz="2400" dirty="0">
                <a:ea typeface="ヒラギノ角ゴ Pro W3" charset="-128"/>
              </a:rPr>
              <a:t>), and is yellow. The circuit number is 5. The wire enters connector C202 at terminal </a:t>
            </a:r>
            <a:r>
              <a:rPr lang="en-IN" altLang="en-US" sz="2400" dirty="0" smtClean="0">
                <a:ea typeface="ヒラギノ角ゴ Pro W3" charset="-128"/>
              </a:rPr>
              <a:t>B3</a:t>
            </a:r>
            <a:endParaRPr lang="en-US" sz="2400" b="0" dirty="0"/>
          </a:p>
        </p:txBody>
      </p:sp>
      <p:pic>
        <p:nvPicPr>
          <p:cNvPr id="4098" name="Picture 2" descr="A figure illustrates a wiring diagram where the the wire is yellow with a 0.5 square millimeter area and the circuit number is five. From the top: &#10;• The wire from the ignition switch is joined to connector C2 at terminal B; and &#10;• The wire is joined to connector C202 at terminal B3 and to connector C101 at terminal B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732" y="321013"/>
            <a:ext cx="3645438" cy="598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815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6" y="147063"/>
            <a:ext cx="8230646" cy="1661993"/>
          </a:xfrm>
        </p:spPr>
        <p:txBody>
          <a:bodyPr wrap="square">
            <a:spAutoFit/>
          </a:bodyPr>
          <a:lstStyle/>
          <a:p>
            <a:r>
              <a:rPr lang="en-IN" altLang="en-US" dirty="0">
                <a:ea typeface="ヒラギノ角ゴ Pro W3" charset="-128"/>
              </a:rPr>
              <a:t>Figure 9.8 The electrical terminals are usually </a:t>
            </a:r>
            <a:r>
              <a:rPr lang="en-IN" altLang="en-US" dirty="0" err="1">
                <a:ea typeface="ヒラギノ角ゴ Pro W3" charset="-128"/>
              </a:rPr>
              <a:t>labeled</a:t>
            </a:r>
            <a:r>
              <a:rPr lang="en-IN" altLang="en-US" dirty="0">
                <a:ea typeface="ヒラギノ角ゴ Pro W3" charset="-128"/>
              </a:rPr>
              <a:t> with a letter or number</a:t>
            </a:r>
            <a:endParaRPr lang="en-US" b="0" dirty="0"/>
          </a:p>
        </p:txBody>
      </p:sp>
      <p:pic>
        <p:nvPicPr>
          <p:cNvPr id="8195" name="Picture 3" descr="A figure shows the symbol for an electrical terminal which is normally labelled with a number or letter."/>
          <p:cNvPicPr>
            <a:picLocks noChangeAspect="1" noChangeArrowheads="1"/>
          </p:cNvPicPr>
          <p:nvPr/>
        </p:nvPicPr>
        <p:blipFill rotWithShape="1">
          <a:blip r:embed="rId3">
            <a:extLst>
              <a:ext uri="{28A0092B-C50C-407E-A947-70E740481C1C}">
                <a14:useLocalDpi xmlns:a14="http://schemas.microsoft.com/office/drawing/2010/main" val="0"/>
              </a:ext>
            </a:extLst>
          </a:blip>
          <a:srcRect l="8696" t="2376"/>
          <a:stretch/>
        </p:blipFill>
        <p:spPr bwMode="auto">
          <a:xfrm>
            <a:off x="3975876" y="1899390"/>
            <a:ext cx="1209195" cy="441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45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22684</TotalTime>
  <Words>1453</Words>
  <Application>Microsoft Office PowerPoint</Application>
  <PresentationFormat>On-screen Show (4:3)</PresentationFormat>
  <Paragraphs>88</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Arial(Body)</vt:lpstr>
      <vt:lpstr>Noto Sans Symbols</vt:lpstr>
      <vt:lpstr>Times New Roman</vt:lpstr>
      <vt:lpstr>Verdana</vt:lpstr>
      <vt:lpstr>Wingdings</vt:lpstr>
      <vt:lpstr>ヒラギノ角ゴ Pro W3</vt:lpstr>
      <vt:lpstr>508 Lecture</vt:lpstr>
      <vt:lpstr>Automotive Electrical and Engine Performance</vt:lpstr>
      <vt:lpstr>Figure 9.1 The center wire is a solid color wire, meaning that the wire has no other identifying tracer or stripe color. The two end wires could be labeled “B L U/W H T,” indicating a blue wire with a white tracer or stripe</vt:lpstr>
      <vt:lpstr>Figure 9.2 Typical section of a wiring diagram. Notice that the wire color changes at connection C210. The “0.8” represents the metric wire size in square millimeters</vt:lpstr>
      <vt:lpstr>Figure 9.3 Typical electrical and electronic symbols used in automotive wiring and circuit diagrams. Both the conventional and the global symbols are shown side-by-side to make reading schematics easier. The global symbols are used by many vehicle manufacturers</vt:lpstr>
      <vt:lpstr>Figure 9.4 In this typical connector, note that the positive terminal is usually a female connector</vt:lpstr>
      <vt:lpstr>Figure 9.5 The symbol for a battery. The positive plate of a battery is represented by the longer line and the negative plate by the shorter line. The voltage of the battery is usually stated next to the symbol</vt:lpstr>
      <vt:lpstr>Figure 9.6 The ground symbol on the left represents an earth ground. The ground symbol on the right represents a chassis ground</vt:lpstr>
      <vt:lpstr>Figure 9.7 Starting at the top, the wire from the ignition switch is attached to terminal B of connector C2, the wire is 0.5 mm2 (20-gauge A W G), and is yellow. The circuit number is 5. The wire enters connector C202 at terminal B3</vt:lpstr>
      <vt:lpstr>Figure 9.8 The electrical terminals are usually labeled with a letter or number</vt:lpstr>
      <vt:lpstr>Figure 9.9 Two wires that cross at  the dot indicate that the two are electrically connected</vt:lpstr>
      <vt:lpstr>Figure 9.10 Wires that cross, but do not electrically contact each other, are shown with one wire bridging over the other</vt:lpstr>
      <vt:lpstr>Figure 9.11 Connectors (C), grounds (G), and splices (S) are followed by a number, generally indicating the location in the vehicle. For example, G209 is a ground connection located under the dash</vt:lpstr>
      <vt:lpstr>Figure 9.12 The ground for the battery is labeled G305 indicating the ground connector is located in the passenger compartment of the vehicle.  The ground wire is black (B L K), the circuit number is 50, and the wire is 32 mm2 (2-gauge A W G)</vt:lpstr>
      <vt:lpstr>Figure 9.13 The symbol for lightbulbs shows the filament inside a circle, which represents the glass ampoule of the bulb</vt:lpstr>
      <vt:lpstr>Figure 9.14 An electric motor symbol shows a circle with the letter M in the center and two black sections that represent the brushes of the motor. This symbol is used even though the motor is a brushless design</vt:lpstr>
      <vt:lpstr>Figure 9.15 Resistor symbols vary depending on the type of resistor</vt:lpstr>
      <vt:lpstr>Figure 9.16 A rheostat uses only two wires—one is connected to a voltage source and the other is attached to the movable arm</vt:lpstr>
      <vt:lpstr>Figure 9.17 Symbols used to represent capacitors. If one of the lines is curved, the capacitor being used has a polarity, while the one without a curved line can be installed in the circuit without concern about polarity</vt:lpstr>
      <vt:lpstr>Figure 9.18 The grid-like symbol represents an electrically heated element</vt:lpstr>
      <vt:lpstr>Figure 9.19 A dashed outline represents a portion (part) of a component</vt:lpstr>
      <vt:lpstr>Figure 9.20 A solid box represents an entire component</vt:lpstr>
      <vt:lpstr>Figure 9.21 This symbol represents a component that is case grounded</vt:lpstr>
      <vt:lpstr>Figure 9.22 (a) A symbol for a single-pole, single-throw (S  P  S  T ) switch. This type of switch is normally open (N.O.) because nothing is connected to the terminal that the switch is contacting in its normal position. (b) A single-pole, double-throw (S  P  D  T ) switch has three terminals</vt:lpstr>
      <vt:lpstr>Figure 9.22 (c) A double-pole, single-throw (D  P  S  T  ) switch has two positions (off and on) and can control two separate circuits.          (d) A double-pole, double-throw (D  P  D  T  ) switch has six terminals—three for each pole</vt:lpstr>
      <vt:lpstr>Figure 9.23 (a) A symbol for a normally open (N.O.) momentary switch. (b) A symbol for a normally closed (N.C.) momentary switch</vt:lpstr>
      <vt:lpstr>Figure 9.24 Color the parts of the circuit that have 12 volts, then take it to the vehicle to see if power is available at each location marked</vt:lpstr>
      <vt:lpstr>Figure 9.25 A relay uses a movable arm to complete a circuit whenever there is a power at terminal 86 and a ground at terminal 85. A typical relay only requires about 1/10 ampere through the relay coil. The movable arm then closes the contacts (#30 to #87) and can relay 30 amperes or more</vt:lpstr>
      <vt:lpstr>Figure 9.26 A cross-sectional view of a typical four-terminal relay. Current flowing through the coil (terminals 86 and 85) causes the movable arm (called the armature) to be drawn toward the coil magnet. The contact points complete the electrical circuit connected to terminals 30 and 87</vt:lpstr>
      <vt:lpstr>Figure 9.27 A typical relay showing the schematic of the wiring in the relay</vt:lpstr>
      <vt:lpstr>Figure 9.28 All schematics are shown in their normal, nonenergized position</vt:lpstr>
      <vt:lpstr>Figure 9.29 A typical horn circuit. Note that the relay contacts supply the heavy current to operate the horn when the horn switch simply completes a low-current circuit to ground, causing the relay contacts to close</vt:lpstr>
      <vt:lpstr>Figure 9.30 When the relay or solenoid coil current is turned off, the stored energy in the coil flows through the clamping diode and effectively reduces voltage spike</vt:lpstr>
      <vt:lpstr>Figure 9.31 A resistor used in parallel with the coil windings is a common spike reduction method used in many relays</vt:lpstr>
      <vt:lpstr>Figure 9.32 A typical wiring diagram showing multiple switches and bulbs powered by one fuse</vt:lpstr>
      <vt:lpstr>Figure 9.33 To add additional lighting, simply tap into an existing light wire and connect a relay. Whenever the existing light is turned on, the coil of the relay is energized. The arm of the relay then connects power from another circuit (fuse) to the auxiliary lights without overloading the existing light circuit</vt:lpstr>
      <vt:lpstr>Figure 9.34 Always check the simple things first. Check the fuse for the circuit you are testing. Maybe a fault in another circuit controlled by the same fuse could have caused the fuse to blow. Use a test light to check that both sides of the fuse have voltage</vt:lpstr>
      <vt:lpstr>Figure 9.35 (a) After removing the blown fuse, a pulsing circuit breaker is connected to the terminals of the fuse (b) The circuit breaker causes current to flow, then stop, then flow again, through the circuit up to the point of the short-to-ground. By observing the Gauss gauge, the location of the short is indicated near where the needle stops moving due to the magnetic field created by the flow of current through the wire</vt:lpstr>
      <vt:lpstr>Figure 9.36 A Gauss gauge can be used to determine the location of a short circuit even behind a metal panel</vt:lpstr>
      <vt:lpstr>Figure 9.37 A tone generator–type tester used to locate open circuits and circuits that are shorted-to-ground. Included with this tester is a transmitter (tone generator), receiver probe, and headphones for use in noisy shops</vt:lpstr>
      <vt:lpstr>Figure 9.38 To check for a short-to-ground using a tone generator, connect the black transmitter lead to a good chassis ground and the red lead to the load side of the fuse terminal. Turn the transmitter on and check for tone signal with the receiver. Using a wiring diagram, follow the strongest signal to the location of the short-to-ground. There will be no signal beyond the fault, either a short-to-ground as shown or an open circuit</vt:lpstr>
      <vt:lpstr>Figure 9.39 Anti-static spray can be used by customers to prevent being shocked when they touch a metal object like the door handle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cp:keywords>
  <cp:lastModifiedBy>Manimegalai Jaganathan</cp:lastModifiedBy>
  <cp:revision>4096</cp:revision>
  <dcterms:created xsi:type="dcterms:W3CDTF">2014-07-14T20:04:21Z</dcterms:created>
  <dcterms:modified xsi:type="dcterms:W3CDTF">2019-02-26T08:21:42Z</dcterms:modified>
</cp:coreProperties>
</file>