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1077" r:id="rId2"/>
    <p:sldId id="1041" r:id="rId3"/>
    <p:sldId id="1078" r:id="rId4"/>
    <p:sldId id="1079" r:id="rId5"/>
    <p:sldId id="1080" r:id="rId6"/>
    <p:sldId id="1081" r:id="rId7"/>
    <p:sldId id="1082" r:id="rId8"/>
    <p:sldId id="1083" r:id="rId9"/>
    <p:sldId id="1084" r:id="rId10"/>
    <p:sldId id="1085" r:id="rId11"/>
    <p:sldId id="1086" r:id="rId12"/>
    <p:sldId id="1105" r:id="rId13"/>
    <p:sldId id="1087" r:id="rId14"/>
    <p:sldId id="1088" r:id="rId15"/>
    <p:sldId id="1089" r:id="rId16"/>
    <p:sldId id="1090" r:id="rId17"/>
    <p:sldId id="1091" r:id="rId18"/>
    <p:sldId id="1092" r:id="rId19"/>
    <p:sldId id="1093" r:id="rId20"/>
    <p:sldId id="1094" r:id="rId21"/>
    <p:sldId id="1095" r:id="rId22"/>
    <p:sldId id="1096" r:id="rId23"/>
    <p:sldId id="1097" r:id="rId24"/>
    <p:sldId id="1098" r:id="rId25"/>
    <p:sldId id="1099" r:id="rId26"/>
    <p:sldId id="1100" r:id="rId27"/>
    <p:sldId id="1101" r:id="rId28"/>
    <p:sldId id="1102" r:id="rId29"/>
    <p:sldId id="1103" r:id="rId30"/>
    <p:sldId id="107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615" autoAdjust="0"/>
    <p:restoredTop sz="80708" autoAdjust="0"/>
  </p:normalViewPr>
  <p:slideViewPr>
    <p:cSldViewPr>
      <p:cViewPr varScale="1">
        <p:scale>
          <a:sx n="95" d="100"/>
          <a:sy n="95" d="100"/>
        </p:scale>
        <p:origin x="-90" y="-324"/>
      </p:cViewPr>
      <p:guideLst>
        <p:guide orient="horz" pos="2160"/>
        <p:guide orient="horz" pos="816"/>
        <p:guide orient="horz" pos="3984"/>
        <p:guide orient="horz" pos="384"/>
        <p:guide orient="horz" pos="144"/>
        <p:guide orient="horz" pos="1056"/>
        <p:guide pos="2880"/>
        <p:guide pos="288"/>
        <p:guide pos="5472"/>
      </p:guideLst>
    </p:cSldViewPr>
  </p:slideViewPr>
  <p:outlineViewPr>
    <p:cViewPr>
      <p:scale>
        <a:sx n="20" d="100"/>
        <a:sy n="20"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3/7/2019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3/7/2019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468421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3/7/2019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TextBox 8"/>
          <p:cNvSpPr txBox="1"/>
          <p:nvPr userDrawn="1"/>
        </p:nvSpPr>
        <p:spPr>
          <a:xfrm>
            <a:off x="1533525" y="6374626"/>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2020, 2017, 2014 Pearson Education, Inc. All </a:t>
            </a:r>
            <a:r>
              <a:rPr lang="en-US" sz="1200" smtClean="0">
                <a:latin typeface="Verdana" panose="020B0604030504040204" pitchFamily="34" charset="0"/>
                <a:ea typeface="Verdana" panose="020B0604030504040204" pitchFamily="34" charset="0"/>
                <a:cs typeface="Verdana" panose="020B0604030504040204" pitchFamily="34" charset="0"/>
              </a:rPr>
              <a:t>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3/7/2019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83790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3/7/2019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3/7/2019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3/7/2019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TextBox 6"/>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Body)"/>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0" name="Shape 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latin typeface="Arial(Body)"/>
              </a:defRPr>
            </a:lvl1p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Tree>
    <p:extLst>
      <p:ext uri="{BB962C8B-B14F-4D97-AF65-F5344CB8AC3E}">
        <p14:creationId xmlns:p14="http://schemas.microsoft.com/office/powerpoint/2010/main" val="2526235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Content Placeholder 16"/>
          <p:cNvSpPr>
            <a:spLocks noGrp="1"/>
          </p:cNvSpPr>
          <p:nvPr>
            <p:ph sz="quarter" idx="19" hasCustomPrompt="1"/>
          </p:nvPr>
        </p:nvSpPr>
        <p:spPr>
          <a:xfrm>
            <a:off x="2896524" y="6426000"/>
            <a:ext cx="5943600" cy="184666"/>
          </a:xfrm>
          <a:prstGeom prst="rect">
            <a:avLst/>
          </a:prstGeom>
        </p:spPr>
        <p:txBody>
          <a:bodyPr wrap="square" lIns="0" tIns="0" rIns="0" bIns="0">
            <a:spAutoFit/>
          </a:bodyPr>
          <a:lstStyle>
            <a:lvl1pPr marL="0" indent="0">
              <a:buNone/>
              <a:defRPr sz="1200">
                <a:latin typeface="Verdana" panose="020B0604030504040204" pitchFamily="34" charset="0"/>
                <a:ea typeface="Verdana" panose="020B0604030504040204" pitchFamily="34" charset="0"/>
                <a:cs typeface="Verdana" panose="020B0604030504040204" pitchFamily="34" charset="0"/>
              </a:defRPr>
            </a:lvl1pPr>
            <a:lvl2pPr marL="457200" indent="0">
              <a:buNone/>
              <a:defRPr sz="12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2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2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200">
                <a:latin typeface="Verdana" panose="020B0604030504040204" pitchFamily="34" charset="0"/>
                <a:ea typeface="Verdana" panose="020B0604030504040204" pitchFamily="34" charset="0"/>
                <a:cs typeface="Verdana" panose="020B0604030504040204" pitchFamily="34" charset="0"/>
              </a:defRPr>
            </a:lvl5pPr>
          </a:lstStyle>
          <a:p>
            <a:pPr eaLnBrk="1" fontAlgn="auto" hangingPunct="1">
              <a:spcBef>
                <a:spcPts val="0"/>
              </a:spcBef>
              <a:spcAft>
                <a:spcPts val="0"/>
              </a:spcAft>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187488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3/7/2019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3/7/2019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3/7/2019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3/7/2019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3/7/2019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2019,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3/7/2019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3/7/2019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5967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3/7/2019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02139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3/7/2019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18114" y="6378267"/>
            <a:ext cx="7162800" cy="276999"/>
          </a:xfrm>
          <a:prstGeom prst="rect">
            <a:avLst/>
          </a:prstGeom>
          <a:noFill/>
        </p:spPr>
        <p:txBody>
          <a:bodyPr wrap="square" rtlCol="0">
            <a:spAutoFit/>
          </a:bodyPr>
          <a:lstStyle/>
          <a:p>
            <a:pPr marL="101600" algn="r"/>
            <a:r>
              <a:rPr lang="en-IN" altLang="en-US" sz="1200" dirty="0" smtClean="0">
                <a:solidFill>
                  <a:schemeClr val="tx1"/>
                </a:solidFill>
                <a:latin typeface="Verdana"/>
                <a:ea typeface="Verdana" panose="020B0604030504040204" pitchFamily="34" charset="0"/>
                <a:cs typeface="Verdana" panose="020B0604030504040204" pitchFamily="34" charset="0"/>
              </a:rPr>
              <a:t>Copyright © 2020, 2016 Pearson Education, Inc. All Rights Reserved</a:t>
            </a:r>
            <a:endParaRPr lang="en-IN" altLang="en-US" sz="1200" dirty="0">
              <a:solidFill>
                <a:schemeClr val="tx1"/>
              </a:solidFill>
              <a:latin typeface="Verdana"/>
              <a:ea typeface="Verdana" panose="020B0604030504040204" pitchFamily="34" charset="0"/>
              <a:cs typeface="Verdana" panose="020B0604030504040204" pitchFamily="34" charset="0"/>
            </a:endParaRPr>
          </a:p>
        </p:txBody>
      </p:sp>
      <p:pic>
        <p:nvPicPr>
          <p:cNvPr id="10" name="Picture 9" descr="Pearson Logo"/>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2" r:id="rId8"/>
    <p:sldLayoutId id="2147483661" r:id="rId9"/>
    <p:sldLayoutId id="2147483663" r:id="rId10"/>
    <p:sldLayoutId id="2147483651" r:id="rId11"/>
    <p:sldLayoutId id="2147483654" r:id="rId12"/>
    <p:sldLayoutId id="2147483655" r:id="rId13"/>
    <p:sldLayoutId id="2147483665" r:id="rId14"/>
    <p:sldLayoutId id="2147483666" r:id="rId1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500"/>
            <a:ext cx="8229600" cy="1107996"/>
          </a:xfrm>
        </p:spPr>
        <p:txBody>
          <a:bodyPr>
            <a:spAutoFit/>
          </a:bodyPr>
          <a:lstStyle/>
          <a:p>
            <a:r>
              <a:rPr lang="en-IN" sz="3600" dirty="0">
                <a:latin typeface="+mj-lt"/>
              </a:rPr>
              <a:t>Automotive Electrical and Engine Performance</a:t>
            </a:r>
          </a:p>
        </p:txBody>
      </p:sp>
      <p:sp>
        <p:nvSpPr>
          <p:cNvPr id="3" name="Text Placeholder 2"/>
          <p:cNvSpPr>
            <a:spLocks noGrp="1"/>
          </p:cNvSpPr>
          <p:nvPr>
            <p:ph type="body" sz="quarter" idx="13"/>
          </p:nvPr>
        </p:nvSpPr>
        <p:spPr>
          <a:xfrm>
            <a:off x="457200" y="1382036"/>
            <a:ext cx="8229600" cy="317335"/>
          </a:xfrm>
        </p:spPr>
        <p:txBody>
          <a:bodyPr/>
          <a:lstStyle/>
          <a:p>
            <a:r>
              <a:rPr lang="en-US" dirty="0" smtClean="0"/>
              <a:t>Eighth </a:t>
            </a:r>
            <a:r>
              <a:rPr lang="en-US" dirty="0"/>
              <a:t>Edition</a:t>
            </a:r>
            <a:endParaRPr lang="en-IN" dirty="0"/>
          </a:p>
        </p:txBody>
      </p:sp>
      <p:sp>
        <p:nvSpPr>
          <p:cNvPr id="4" name="Text Placeholder 3"/>
          <p:cNvSpPr>
            <a:spLocks noGrp="1"/>
          </p:cNvSpPr>
          <p:nvPr>
            <p:ph type="body" sz="quarter" idx="14"/>
          </p:nvPr>
        </p:nvSpPr>
        <p:spPr>
          <a:xfrm>
            <a:off x="5048529" y="2814796"/>
            <a:ext cx="2817004" cy="492443"/>
          </a:xfrm>
        </p:spPr>
        <p:txBody>
          <a:bodyPr vert="horz" wrap="square" lIns="0" tIns="0" rIns="0" bIns="0" rtlCol="0" anchor="b">
            <a:spAutoFit/>
          </a:bodyPr>
          <a:lstStyle/>
          <a:p>
            <a:r>
              <a:rPr lang="en-US" sz="3200" dirty="0"/>
              <a:t>Chapter </a:t>
            </a:r>
            <a:r>
              <a:rPr lang="en-US" sz="3200" dirty="0" smtClean="0"/>
              <a:t>08</a:t>
            </a:r>
            <a:endParaRPr lang="en-US" sz="3200" dirty="0"/>
          </a:p>
        </p:txBody>
      </p:sp>
      <p:sp>
        <p:nvSpPr>
          <p:cNvPr id="5" name="Text Placeholder 4"/>
          <p:cNvSpPr>
            <a:spLocks noGrp="1"/>
          </p:cNvSpPr>
          <p:nvPr>
            <p:ph type="body" sz="quarter" idx="15"/>
          </p:nvPr>
        </p:nvSpPr>
        <p:spPr>
          <a:xfrm>
            <a:off x="5042188" y="3419184"/>
            <a:ext cx="3348279" cy="615553"/>
          </a:xfrm>
        </p:spPr>
        <p:txBody>
          <a:bodyPr vert="horz" wrap="square" lIns="0" tIns="0" rIns="0" bIns="0" rtlCol="0">
            <a:spAutoFit/>
          </a:bodyPr>
          <a:lstStyle/>
          <a:p>
            <a:r>
              <a:rPr lang="en-IN" sz="2000" dirty="0" smtClean="0"/>
              <a:t>Automotive Wiring and Wire Repair</a:t>
            </a:r>
            <a:endParaRPr lang="en-US" sz="2000" dirty="0"/>
          </a:p>
        </p:txBody>
      </p:sp>
      <p:pic>
        <p:nvPicPr>
          <p:cNvPr id="9" name="Picture 8" descr="Front Cover: Automotive Electrical and Engine Performance,  Eighth Edition by Halderman"/>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 y="1769663"/>
            <a:ext cx="3505200" cy="4483907"/>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
        <p:nvSpPr>
          <p:cNvPr id="10" name="Text Placeholder 1">
            <a:extLst>
              <a:ext uri="{FF2B5EF4-FFF2-40B4-BE49-F238E27FC236}">
                <a16:creationId xmlns="" xmlns:a16="http://schemas.microsoft.com/office/drawing/2014/main" id="{B90BF7CC-C13E-4975-9A72-17609AD86A49}"/>
              </a:ext>
            </a:extLst>
          </p:cNvPr>
          <p:cNvSpPr>
            <a:spLocks noGrp="1"/>
          </p:cNvSpPr>
          <p:nvPr>
            <p:ph type="body" sz="quarter" idx="13"/>
          </p:nvPr>
        </p:nvSpPr>
        <p:spPr>
          <a:xfrm>
            <a:off x="2743203" y="6418272"/>
            <a:ext cx="5950034" cy="184666"/>
          </a:xfrm>
        </p:spPr>
        <p:txBody>
          <a:bodyPr wrap="square">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2020, </a:t>
            </a:r>
            <a:r>
              <a:rPr lang="en-IN" altLang="en-US" sz="1200" dirty="0" smtClean="0">
                <a:solidFill>
                  <a:schemeClr val="tx1"/>
                </a:solidFill>
                <a:latin typeface="Verdana"/>
                <a:ea typeface="Verdana" panose="020B0604030504040204" pitchFamily="34" charset="0"/>
                <a:cs typeface="Verdana" panose="020B0604030504040204" pitchFamily="34" charset="0"/>
              </a:rPr>
              <a:t>2016 </a:t>
            </a:r>
            <a:r>
              <a:rPr lang="en-IN" altLang="en-US" sz="1200" dirty="0">
                <a:solidFill>
                  <a:schemeClr val="tx1"/>
                </a:solidFill>
                <a:latin typeface="Verdana"/>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035131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464" y="152400"/>
            <a:ext cx="8226336" cy="1107996"/>
          </a:xfrm>
        </p:spPr>
        <p:txBody>
          <a:bodyPr wrap="square">
            <a:spAutoFit/>
          </a:bodyPr>
          <a:lstStyle/>
          <a:p>
            <a:r>
              <a:rPr lang="en-IN" altLang="en-US" dirty="0" smtClean="0">
                <a:ea typeface="ヒラギノ角ゴ Pro W3" charset="-128"/>
              </a:rPr>
              <a:t>Figure 8.9 </a:t>
            </a:r>
            <a:r>
              <a:rPr lang="en-IN" dirty="0"/>
              <a:t>Electrical symbols used to represent </a:t>
            </a:r>
            <a:r>
              <a:rPr lang="en-IN" dirty="0" smtClean="0"/>
              <a:t>circuit breakers</a:t>
            </a:r>
            <a:endParaRPr lang="en-US" dirty="0"/>
          </a:p>
        </p:txBody>
      </p:sp>
      <p:pic>
        <p:nvPicPr>
          <p:cNvPr id="9219" name="Picture 3" descr="A figure shows two electrical symbols that represent circuit brea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54" y="2766208"/>
            <a:ext cx="7182491" cy="1312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7873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16" y="232053"/>
            <a:ext cx="8228784" cy="2154436"/>
          </a:xfrm>
        </p:spPr>
        <p:txBody>
          <a:bodyPr wrap="square">
            <a:spAutoFit/>
          </a:bodyPr>
          <a:lstStyle/>
          <a:p>
            <a:r>
              <a:rPr lang="en-IN" altLang="en-US" sz="2800" dirty="0" smtClean="0">
                <a:ea typeface="ヒラギノ角ゴ Pro W3" charset="-128"/>
              </a:rPr>
              <a:t>Figure 8.10 </a:t>
            </a:r>
            <a:r>
              <a:rPr lang="en-IN" sz="2800" dirty="0"/>
              <a:t>(a) The normal operation of a </a:t>
            </a:r>
            <a:r>
              <a:rPr lang="en-IN" sz="2800" spc="-300" dirty="0" smtClean="0"/>
              <a:t>P T </a:t>
            </a:r>
            <a:r>
              <a:rPr lang="en-IN" sz="2800" dirty="0" smtClean="0"/>
              <a:t>C circuit protector </a:t>
            </a:r>
            <a:r>
              <a:rPr lang="en-IN" sz="2800" dirty="0"/>
              <a:t>such as in a power window motor circuit </a:t>
            </a:r>
            <a:r>
              <a:rPr lang="en-IN" sz="2800" dirty="0" smtClean="0"/>
              <a:t>showing the </a:t>
            </a:r>
            <a:r>
              <a:rPr lang="en-IN" sz="2800" dirty="0"/>
              <a:t>many conducting paths. With normal current flow, </a:t>
            </a:r>
            <a:r>
              <a:rPr lang="en-IN" sz="2800" dirty="0" smtClean="0"/>
              <a:t>the temperature </a:t>
            </a:r>
            <a:r>
              <a:rPr lang="en-IN" sz="2800" dirty="0"/>
              <a:t>of the </a:t>
            </a:r>
            <a:r>
              <a:rPr lang="en-IN" sz="2800" spc="-300" dirty="0" smtClean="0"/>
              <a:t>P T </a:t>
            </a:r>
            <a:r>
              <a:rPr lang="en-IN" sz="2800" dirty="0" smtClean="0"/>
              <a:t>C </a:t>
            </a:r>
            <a:r>
              <a:rPr lang="en-IN" sz="2800" dirty="0"/>
              <a:t>circuit protector remains </a:t>
            </a:r>
            <a:r>
              <a:rPr lang="en-IN" sz="2800" dirty="0" smtClean="0"/>
              <a:t>normal</a:t>
            </a:r>
            <a:endParaRPr lang="en-US" sz="2800" dirty="0"/>
          </a:p>
        </p:txBody>
      </p:sp>
      <p:pic>
        <p:nvPicPr>
          <p:cNvPr id="10242" name="Picture 2" descr="A figure shows the normal working of a positive temperature coefficient (PTC) circuit protector. The PTC allows normal current to pass to the motor as the temperature is in the PTC’s functional range keeping its resistance low."/>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2630"/>
          <a:stretch/>
        </p:blipFill>
        <p:spPr bwMode="auto">
          <a:xfrm>
            <a:off x="3330013" y="2456668"/>
            <a:ext cx="2483974" cy="3859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851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16" y="357486"/>
            <a:ext cx="8228784" cy="1938992"/>
          </a:xfrm>
        </p:spPr>
        <p:txBody>
          <a:bodyPr wrap="square">
            <a:spAutoFit/>
          </a:bodyPr>
          <a:lstStyle/>
          <a:p>
            <a:r>
              <a:rPr lang="en-IN" altLang="en-US" sz="1800" dirty="0" smtClean="0">
                <a:ea typeface="ヒラギノ角ゴ Pro W3" charset="-128"/>
              </a:rPr>
              <a:t>Figure 8.10 </a:t>
            </a:r>
            <a:r>
              <a:rPr lang="en-IN" sz="1800" dirty="0" smtClean="0"/>
              <a:t>(</a:t>
            </a:r>
            <a:r>
              <a:rPr lang="en-IN" sz="1800" dirty="0"/>
              <a:t>b) When current exceeds the amperage rating of the </a:t>
            </a:r>
            <a:r>
              <a:rPr lang="en-IN" sz="1800" spc="-300" dirty="0" smtClean="0"/>
              <a:t>P T </a:t>
            </a:r>
            <a:r>
              <a:rPr lang="en-IN" sz="1800" dirty="0" smtClean="0"/>
              <a:t>C circuit </a:t>
            </a:r>
            <a:r>
              <a:rPr lang="en-IN" sz="1800" dirty="0"/>
              <a:t>protector, the polymer material that makes up </a:t>
            </a:r>
            <a:r>
              <a:rPr lang="en-IN" sz="1800" dirty="0" smtClean="0"/>
              <a:t>the electronic </a:t>
            </a:r>
            <a:r>
              <a:rPr lang="en-IN" sz="1800" dirty="0"/>
              <a:t>circuit protector increases in resistance. As </a:t>
            </a:r>
            <a:r>
              <a:rPr lang="en-IN" sz="1800" dirty="0" smtClean="0"/>
              <a:t>shown, a </a:t>
            </a:r>
            <a:r>
              <a:rPr lang="en-IN" sz="1800" dirty="0"/>
              <a:t>high-resistance electrical path still exists even though </a:t>
            </a:r>
            <a:r>
              <a:rPr lang="en-IN" sz="1800" dirty="0" smtClean="0"/>
              <a:t>the motor </a:t>
            </a:r>
            <a:r>
              <a:rPr lang="en-IN" sz="1800" dirty="0"/>
              <a:t>will stop operating as a result of the very low current </a:t>
            </a:r>
            <a:r>
              <a:rPr lang="en-IN" sz="1800" dirty="0" smtClean="0"/>
              <a:t>flow through </a:t>
            </a:r>
            <a:r>
              <a:rPr lang="en-IN" sz="1800" dirty="0"/>
              <a:t>the very high resistance. The circuit protector will </a:t>
            </a:r>
            <a:r>
              <a:rPr lang="en-IN" sz="1800" dirty="0" smtClean="0"/>
              <a:t>not reset </a:t>
            </a:r>
            <a:r>
              <a:rPr lang="en-IN" sz="1800" dirty="0"/>
              <a:t>or cool down until voltage is removed from the </a:t>
            </a:r>
            <a:r>
              <a:rPr lang="en-IN" sz="1800" dirty="0" smtClean="0"/>
              <a:t>circuit</a:t>
            </a:r>
            <a:endParaRPr lang="en-US" sz="1800" dirty="0"/>
          </a:p>
        </p:txBody>
      </p:sp>
      <p:pic>
        <p:nvPicPr>
          <p:cNvPr id="5" name="Picture 2" descr="A figure shows how a positive temperature coefficient (PTC) circuit protector prevents flow of abnormally high current. Such current increases the temperature which increases the PTC’s resistance to current flow."/>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130"/>
          <a:stretch/>
        </p:blipFill>
        <p:spPr bwMode="auto">
          <a:xfrm>
            <a:off x="3323651" y="2397546"/>
            <a:ext cx="2496697" cy="3920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27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697" y="215205"/>
            <a:ext cx="8234103" cy="1384995"/>
          </a:xfrm>
        </p:spPr>
        <p:txBody>
          <a:bodyPr wrap="square">
            <a:spAutoFit/>
          </a:bodyPr>
          <a:lstStyle/>
          <a:p>
            <a:r>
              <a:rPr lang="en-IN" altLang="en-US" sz="3000" dirty="0" smtClean="0">
                <a:ea typeface="ヒラギノ角ゴ Pro W3" charset="-128"/>
              </a:rPr>
              <a:t>Figure 8.11 </a:t>
            </a:r>
            <a:r>
              <a:rPr lang="en-IN" sz="3000" spc="-300" dirty="0" smtClean="0"/>
              <a:t>P T </a:t>
            </a:r>
            <a:r>
              <a:rPr lang="en-IN" sz="3000" dirty="0" smtClean="0"/>
              <a:t>C </a:t>
            </a:r>
            <a:r>
              <a:rPr lang="en-IN" sz="3000" dirty="0"/>
              <a:t>circuit protectors are </a:t>
            </a:r>
            <a:r>
              <a:rPr lang="en-IN" sz="3000" dirty="0" smtClean="0"/>
              <a:t>used extensively in the </a:t>
            </a:r>
            <a:r>
              <a:rPr lang="en-IN" sz="3000" dirty="0"/>
              <a:t>power distribution </a:t>
            </a:r>
            <a:r>
              <a:rPr lang="en-IN" sz="3000" dirty="0" err="1"/>
              <a:t>center</a:t>
            </a:r>
            <a:r>
              <a:rPr lang="en-IN" sz="3000" dirty="0"/>
              <a:t> of this Chrysler </a:t>
            </a:r>
            <a:r>
              <a:rPr lang="en-IN" sz="3000" dirty="0" smtClean="0"/>
              <a:t>vehicle</a:t>
            </a:r>
            <a:endParaRPr lang="en-US" sz="3000" dirty="0"/>
          </a:p>
        </p:txBody>
      </p:sp>
      <p:pic>
        <p:nvPicPr>
          <p:cNvPr id="11266" name="Picture 2" descr="A photo shows the large-scale use of positive temperature coefficient (PTC) circuit protectors in a Chrysler vehicle’s power distribution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071" y="1712940"/>
            <a:ext cx="6598314" cy="4573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629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697" y="294322"/>
            <a:ext cx="8234103" cy="1477328"/>
          </a:xfrm>
        </p:spPr>
        <p:txBody>
          <a:bodyPr wrap="square">
            <a:spAutoFit/>
          </a:bodyPr>
          <a:lstStyle/>
          <a:p>
            <a:r>
              <a:rPr lang="en-IN" altLang="en-US" sz="2400" dirty="0" smtClean="0">
                <a:ea typeface="ヒラギノ角ゴ Pro W3" charset="-128"/>
              </a:rPr>
              <a:t>Figure 8.12 </a:t>
            </a:r>
            <a:r>
              <a:rPr lang="en-IN" sz="2400" dirty="0"/>
              <a:t>Fusible links are usually located </a:t>
            </a:r>
            <a:r>
              <a:rPr lang="en-IN" sz="2400" dirty="0" smtClean="0"/>
              <a:t>close to the battery </a:t>
            </a:r>
            <a:r>
              <a:rPr lang="en-IN" sz="2400" dirty="0"/>
              <a:t>and are usually attached to a junction block. </a:t>
            </a:r>
            <a:r>
              <a:rPr lang="en-IN" sz="2400" dirty="0" smtClean="0"/>
              <a:t>Notice they </a:t>
            </a:r>
            <a:r>
              <a:rPr lang="en-IN" sz="2400" dirty="0"/>
              <a:t>are only 6 to 9 inches long and feed more than one </a:t>
            </a:r>
            <a:r>
              <a:rPr lang="en-IN" sz="2400" dirty="0" smtClean="0"/>
              <a:t>fuse from </a:t>
            </a:r>
            <a:r>
              <a:rPr lang="en-IN" sz="2400" dirty="0"/>
              <a:t>each fusible </a:t>
            </a:r>
            <a:r>
              <a:rPr lang="en-IN" sz="2400" dirty="0" smtClean="0"/>
              <a:t>link</a:t>
            </a:r>
            <a:endParaRPr lang="en-US" sz="2400" dirty="0"/>
          </a:p>
        </p:txBody>
      </p:sp>
      <p:pic>
        <p:nvPicPr>
          <p:cNvPr id="12290" name="Picture 2" descr="A photo shows a junction block which has many fusible links attached to it. A battery cable to the positive battery terminal is also attached to the junction block. Fusible links are normally located near the battery and are only six to nine inches lo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0842" y="1879615"/>
            <a:ext cx="4800167" cy="4438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366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697" y="145382"/>
            <a:ext cx="8234103" cy="1661993"/>
          </a:xfrm>
        </p:spPr>
        <p:txBody>
          <a:bodyPr wrap="square">
            <a:spAutoFit/>
          </a:bodyPr>
          <a:lstStyle/>
          <a:p>
            <a:r>
              <a:rPr lang="en-IN" altLang="en-US" dirty="0" smtClean="0">
                <a:ea typeface="ヒラギノ角ゴ Pro W3" charset="-128"/>
              </a:rPr>
              <a:t>Figure 8.13 </a:t>
            </a:r>
            <a:r>
              <a:rPr lang="en-IN" dirty="0"/>
              <a:t>A </a:t>
            </a:r>
            <a:r>
              <a:rPr lang="en-IN" dirty="0" smtClean="0"/>
              <a:t>125-ampere-rated mega </a:t>
            </a:r>
            <a:r>
              <a:rPr lang="en-IN" dirty="0"/>
              <a:t>fuse used </a:t>
            </a:r>
            <a:r>
              <a:rPr lang="en-IN" dirty="0" smtClean="0"/>
              <a:t>to protect </a:t>
            </a:r>
            <a:r>
              <a:rPr lang="en-IN" dirty="0"/>
              <a:t>the circuit from the alternator</a:t>
            </a:r>
            <a:endParaRPr lang="en-US" dirty="0"/>
          </a:p>
        </p:txBody>
      </p:sp>
      <p:pic>
        <p:nvPicPr>
          <p:cNvPr id="13314" name="Picture 2" descr="A photo shows a mega fuse with 125-ampere rating to protect the circuit from excessive alternator curren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667" y="2144278"/>
            <a:ext cx="8085336" cy="2543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492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697" y="133946"/>
            <a:ext cx="8234103" cy="1661993"/>
          </a:xfrm>
        </p:spPr>
        <p:txBody>
          <a:bodyPr wrap="square">
            <a:spAutoFit/>
          </a:bodyPr>
          <a:lstStyle/>
          <a:p>
            <a:r>
              <a:rPr lang="en-IN" altLang="en-US" dirty="0" smtClean="0">
                <a:ea typeface="ヒラギノ角ゴ Pro W3" charset="-128"/>
              </a:rPr>
              <a:t>Figure 8.14 </a:t>
            </a:r>
            <a:r>
              <a:rPr lang="en-IN" dirty="0"/>
              <a:t>Some terminals </a:t>
            </a:r>
            <a:r>
              <a:rPr lang="en-IN" dirty="0" smtClean="0"/>
              <a:t>have </a:t>
            </a:r>
            <a:r>
              <a:rPr lang="en-IN" dirty="0"/>
              <a:t>seals attached to </a:t>
            </a:r>
            <a:r>
              <a:rPr lang="en-IN" dirty="0" smtClean="0"/>
              <a:t>help seal </a:t>
            </a:r>
            <a:r>
              <a:rPr lang="en-IN" dirty="0"/>
              <a:t>the electrical </a:t>
            </a:r>
            <a:r>
              <a:rPr lang="en-IN" dirty="0" smtClean="0"/>
              <a:t>connections</a:t>
            </a:r>
            <a:endParaRPr lang="en-US" dirty="0"/>
          </a:p>
        </p:txBody>
      </p:sp>
      <p:pic>
        <p:nvPicPr>
          <p:cNvPr id="14338" name="Picture 2" descr="Two figures show how seals are used at terminals to seal the electrical connec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954" y="1856549"/>
            <a:ext cx="6945864" cy="4457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424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662" y="138232"/>
            <a:ext cx="8235663" cy="1661993"/>
          </a:xfrm>
        </p:spPr>
        <p:txBody>
          <a:bodyPr wrap="square">
            <a:spAutoFit/>
          </a:bodyPr>
          <a:lstStyle/>
          <a:p>
            <a:r>
              <a:rPr lang="en-IN" altLang="en-US" dirty="0" smtClean="0">
                <a:ea typeface="ヒラギノ角ゴ Pro W3" charset="-128"/>
              </a:rPr>
              <a:t>Figure 8.15 </a:t>
            </a:r>
            <a:r>
              <a:rPr lang="en-IN" dirty="0"/>
              <a:t>Separate </a:t>
            </a:r>
            <a:r>
              <a:rPr lang="en-IN" dirty="0" smtClean="0"/>
              <a:t>a connector </a:t>
            </a:r>
            <a:r>
              <a:rPr lang="en-IN" dirty="0"/>
              <a:t>by opening the lock </a:t>
            </a:r>
            <a:r>
              <a:rPr lang="en-IN" dirty="0" smtClean="0"/>
              <a:t>and pulling </a:t>
            </a:r>
            <a:r>
              <a:rPr lang="en-IN" dirty="0"/>
              <a:t>the two apart</a:t>
            </a:r>
            <a:endParaRPr lang="en-US" dirty="0"/>
          </a:p>
        </p:txBody>
      </p:sp>
      <p:pic>
        <p:nvPicPr>
          <p:cNvPr id="15362" name="Picture 2" descr="A figure shows how opening the lock separates the male and female parts of a connector. The secondary locks of both parts are clo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581" y="2418921"/>
            <a:ext cx="8129027" cy="2500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397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855"/>
            <a:ext cx="8229600" cy="1107996"/>
          </a:xfrm>
        </p:spPr>
        <p:txBody>
          <a:bodyPr wrap="square">
            <a:spAutoFit/>
          </a:bodyPr>
          <a:lstStyle/>
          <a:p>
            <a:r>
              <a:rPr lang="en-IN" altLang="en-US" dirty="0" smtClean="0">
                <a:ea typeface="ヒラギノ角ゴ Pro W3" charset="-128"/>
              </a:rPr>
              <a:t>Figure 8.16 </a:t>
            </a:r>
            <a:r>
              <a:rPr lang="en-IN" dirty="0"/>
              <a:t>The secondary locks help retain the </a:t>
            </a:r>
            <a:r>
              <a:rPr lang="en-IN" dirty="0" smtClean="0"/>
              <a:t>terminals in </a:t>
            </a:r>
            <a:r>
              <a:rPr lang="en-IN" dirty="0"/>
              <a:t>the connector</a:t>
            </a:r>
            <a:endParaRPr lang="en-US" dirty="0"/>
          </a:p>
        </p:txBody>
      </p:sp>
      <p:pic>
        <p:nvPicPr>
          <p:cNvPr id="16386" name="Picture 2" descr="A figure shows a connector with the male and female parts separated and the secondary locks opened. Secondary locks retain the metal terminal inside the conn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351" y="1539474"/>
            <a:ext cx="8190695" cy="3737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497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647" y="123825"/>
            <a:ext cx="5455378" cy="2769989"/>
          </a:xfrm>
        </p:spPr>
        <p:txBody>
          <a:bodyPr wrap="square">
            <a:spAutoFit/>
          </a:bodyPr>
          <a:lstStyle/>
          <a:p>
            <a:r>
              <a:rPr lang="en-IN" altLang="en-US" dirty="0" smtClean="0">
                <a:ea typeface="ヒラギノ角ゴ Pro W3" charset="-128"/>
              </a:rPr>
              <a:t>Figure 8.17 </a:t>
            </a:r>
            <a:r>
              <a:rPr lang="en-IN" dirty="0"/>
              <a:t>Use a small removal tool, </a:t>
            </a:r>
            <a:r>
              <a:rPr lang="en-IN" dirty="0" smtClean="0"/>
              <a:t>sometimes </a:t>
            </a:r>
            <a:r>
              <a:rPr lang="en-IN" dirty="0"/>
              <a:t>called </a:t>
            </a:r>
            <a:r>
              <a:rPr lang="en-IN" dirty="0" smtClean="0"/>
              <a:t>a pick</a:t>
            </a:r>
            <a:r>
              <a:rPr lang="en-IN" dirty="0"/>
              <a:t>, to release terminals from the connector</a:t>
            </a:r>
            <a:endParaRPr lang="en-US" dirty="0"/>
          </a:p>
        </p:txBody>
      </p:sp>
      <p:pic>
        <p:nvPicPr>
          <p:cNvPr id="17410" name="Picture 2" descr="Three figures with one each illustrating: &#10;• Insertion of a pick in a connector.&#10;• Raising of retaining fingers to extract terminal from a locking wedge connector.&#10;• Utilizing a terminal removal tool to separate terminal from a tang connector.&#1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96000" y="268083"/>
            <a:ext cx="2460896" cy="5991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596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629" y="334566"/>
            <a:ext cx="8230646" cy="1846659"/>
          </a:xfrm>
        </p:spPr>
        <p:txBody>
          <a:bodyPr wrap="square">
            <a:spAutoFit/>
          </a:bodyPr>
          <a:lstStyle/>
          <a:p>
            <a:r>
              <a:rPr lang="en-IN" altLang="en-US" sz="2000" dirty="0">
                <a:ea typeface="ヒラギノ角ゴ Pro W3" charset="-128"/>
              </a:rPr>
              <a:t>Figure </a:t>
            </a:r>
            <a:r>
              <a:rPr lang="en-IN" altLang="en-US" sz="2000" dirty="0" smtClean="0">
                <a:ea typeface="ヒラギノ角ゴ Pro W3" charset="-128"/>
              </a:rPr>
              <a:t>8.1 </a:t>
            </a:r>
            <a:r>
              <a:rPr lang="en-IN" altLang="en-US" sz="2000" dirty="0">
                <a:ea typeface="ヒラギノ角ゴ Pro W3" charset="-128"/>
              </a:rPr>
              <a:t>All lights and accessories are grounded to </a:t>
            </a:r>
            <a:r>
              <a:rPr lang="en-IN" altLang="en-US" sz="2000" dirty="0" smtClean="0">
                <a:ea typeface="ヒラギノ角ゴ Pro W3" charset="-128"/>
              </a:rPr>
              <a:t>the body </a:t>
            </a:r>
            <a:r>
              <a:rPr lang="en-IN" altLang="en-US" sz="2000" dirty="0">
                <a:ea typeface="ヒラギノ角ゴ Pro W3" charset="-128"/>
              </a:rPr>
              <a:t>of the vehicle. Body ground wires, such as this one, </a:t>
            </a:r>
            <a:r>
              <a:rPr lang="en-IN" altLang="en-US" sz="2000" dirty="0" smtClean="0">
                <a:ea typeface="ヒラギノ角ゴ Pro W3" charset="-128"/>
              </a:rPr>
              <a:t>are needed </a:t>
            </a:r>
            <a:r>
              <a:rPr lang="en-IN" altLang="en-US" sz="2000" dirty="0">
                <a:ea typeface="ヒラギノ角ゴ Pro W3" charset="-128"/>
              </a:rPr>
              <a:t>to conduct all of the current from these </a:t>
            </a:r>
            <a:r>
              <a:rPr lang="en-IN" altLang="en-US" sz="2000" dirty="0" smtClean="0">
                <a:ea typeface="ヒラギノ角ゴ Pro W3" charset="-128"/>
              </a:rPr>
              <a:t>components back </a:t>
            </a:r>
            <a:r>
              <a:rPr lang="en-IN" altLang="en-US" sz="2000" dirty="0">
                <a:ea typeface="ヒラギノ角ゴ Pro W3" charset="-128"/>
              </a:rPr>
              <a:t>to the negative terminal of the battery. The body </a:t>
            </a:r>
            <a:r>
              <a:rPr lang="en-IN" altLang="en-US" sz="2000" dirty="0" smtClean="0">
                <a:ea typeface="ヒラギノ角ゴ Pro W3" charset="-128"/>
              </a:rPr>
              <a:t>ground wire </a:t>
            </a:r>
            <a:r>
              <a:rPr lang="en-IN" altLang="en-US" sz="2000" dirty="0">
                <a:ea typeface="ヒラギノ角ゴ Pro W3" charset="-128"/>
              </a:rPr>
              <a:t>connects the body to the engine. Most battery </a:t>
            </a:r>
            <a:r>
              <a:rPr lang="en-IN" altLang="en-US" sz="2000" dirty="0" smtClean="0">
                <a:ea typeface="ヒラギノ角ゴ Pro W3" charset="-128"/>
              </a:rPr>
              <a:t>negative cables </a:t>
            </a:r>
            <a:r>
              <a:rPr lang="en-IN" altLang="en-US" sz="2000" dirty="0">
                <a:ea typeface="ヒラギノ角ゴ Pro W3" charset="-128"/>
              </a:rPr>
              <a:t>attach to the engine</a:t>
            </a:r>
            <a:endParaRPr lang="en-US" sz="2000" dirty="0"/>
          </a:p>
        </p:txBody>
      </p:sp>
      <p:pic>
        <p:nvPicPr>
          <p:cNvPr id="1026" name="Picture 2" descr="A figure illustrates the use of braided straps for grounding vehicle parts:&#10;• All electrical components are grounded to the vehicle body to conduct current from these components to the negative battery terminal.&#10;• Most negative battery terminals are connected to the engine.&#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2644" y="2290378"/>
            <a:ext cx="5345705" cy="4022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425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037"/>
            <a:ext cx="8229600" cy="1846659"/>
          </a:xfrm>
        </p:spPr>
        <p:txBody>
          <a:bodyPr wrap="square">
            <a:spAutoFit/>
          </a:bodyPr>
          <a:lstStyle/>
          <a:p>
            <a:r>
              <a:rPr lang="en-IN" altLang="en-US" sz="2400" dirty="0" smtClean="0">
                <a:ea typeface="ヒラギノ角ゴ Pro W3" charset="-128"/>
              </a:rPr>
              <a:t>Figure 8.18 </a:t>
            </a:r>
            <a:r>
              <a:rPr lang="en-IN" sz="2400" dirty="0"/>
              <a:t>Always use rosin-core solder for electrical </a:t>
            </a:r>
            <a:r>
              <a:rPr lang="en-IN" sz="2400" dirty="0" smtClean="0"/>
              <a:t>or electronic </a:t>
            </a:r>
            <a:r>
              <a:rPr lang="en-IN" sz="2400" dirty="0"/>
              <a:t>soldering. Also, use small-diameter solder for </a:t>
            </a:r>
            <a:r>
              <a:rPr lang="en-IN" sz="2400" dirty="0" smtClean="0"/>
              <a:t>small soldering </a:t>
            </a:r>
            <a:r>
              <a:rPr lang="en-IN" sz="2400" dirty="0"/>
              <a:t>irons. Use large-diameter solder only for </a:t>
            </a:r>
            <a:r>
              <a:rPr lang="en-IN" sz="2400" dirty="0" smtClean="0"/>
              <a:t>large-diameter (large-gauge</a:t>
            </a:r>
            <a:r>
              <a:rPr lang="en-IN" sz="2400" dirty="0"/>
              <a:t>) wire and higher-wattage soldering irons (guns</a:t>
            </a:r>
            <a:r>
              <a:rPr lang="en-IN" sz="2400" dirty="0" smtClean="0"/>
              <a:t>)</a:t>
            </a:r>
            <a:endParaRPr lang="en-US" sz="2400" dirty="0"/>
          </a:p>
        </p:txBody>
      </p:sp>
      <p:pic>
        <p:nvPicPr>
          <p:cNvPr id="18434" name="Picture 2" descr="A photo shows a technician holding a rosin-core solder reel. For electronic or electric soldering, rosin-core solder must be always used. Small-bore solders use small solder guns. Large-bore solders use thicker wires and high-wattage solder gu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3361" y="2219036"/>
            <a:ext cx="5435707" cy="4091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239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2215991"/>
          </a:xfrm>
        </p:spPr>
        <p:txBody>
          <a:bodyPr wrap="square">
            <a:spAutoFit/>
          </a:bodyPr>
          <a:lstStyle/>
          <a:p>
            <a:r>
              <a:rPr lang="en-IN" altLang="en-US" sz="2400" dirty="0" smtClean="0">
                <a:ea typeface="ヒラギノ角ゴ Pro W3" charset="-128"/>
              </a:rPr>
              <a:t>Figure 8.19 </a:t>
            </a:r>
            <a:r>
              <a:rPr lang="en-IN" sz="2400" dirty="0"/>
              <a:t>A butane-powered soldering tool. The </a:t>
            </a:r>
            <a:r>
              <a:rPr lang="en-IN" sz="2400" dirty="0" smtClean="0"/>
              <a:t>cap has </a:t>
            </a:r>
            <a:r>
              <a:rPr lang="en-IN" sz="2400" dirty="0"/>
              <a:t>a built-in striker to light a converter in the tip of the tool</a:t>
            </a:r>
            <a:r>
              <a:rPr lang="en-IN" sz="2400" dirty="0" smtClean="0"/>
              <a:t>. This </a:t>
            </a:r>
            <a:r>
              <a:rPr lang="en-IN" sz="2400" dirty="0"/>
              <a:t>handy soldering tool produces the equivalent of 60 </a:t>
            </a:r>
            <a:r>
              <a:rPr lang="en-IN" sz="2400" dirty="0" smtClean="0"/>
              <a:t>watts of </a:t>
            </a:r>
            <a:r>
              <a:rPr lang="en-IN" sz="2400" dirty="0"/>
              <a:t>heat. It operates for about 1/2 hour on one charge from </a:t>
            </a:r>
            <a:r>
              <a:rPr lang="en-IN" sz="2400" dirty="0" smtClean="0"/>
              <a:t>a commonly </a:t>
            </a:r>
            <a:r>
              <a:rPr lang="en-IN" sz="2400" dirty="0"/>
              <a:t>available butane refill dispenser</a:t>
            </a:r>
            <a:endParaRPr lang="en-US" sz="2400" dirty="0"/>
          </a:p>
        </p:txBody>
      </p:sp>
      <p:pic>
        <p:nvPicPr>
          <p:cNvPr id="19458" name="Picture 2" descr="A photo shows a butane-powered soldering tool. An in-built striker in the cap lights up the convertor. The tool generates heat equivalent to sixty watts and operates for thirty minutes with one refill from a typical butane fill dispens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525" y="2634005"/>
            <a:ext cx="5752490" cy="36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824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122" y="295275"/>
            <a:ext cx="8236678" cy="1107996"/>
          </a:xfrm>
        </p:spPr>
        <p:txBody>
          <a:bodyPr wrap="square">
            <a:spAutoFit/>
          </a:bodyPr>
          <a:lstStyle/>
          <a:p>
            <a:r>
              <a:rPr lang="en-IN" altLang="en-US" sz="2400" dirty="0" smtClean="0">
                <a:ea typeface="ヒラギノ角ゴ Pro W3" charset="-128"/>
              </a:rPr>
              <a:t>Figure 8.20 </a:t>
            </a:r>
            <a:r>
              <a:rPr lang="en-IN" sz="2400" dirty="0" smtClean="0"/>
              <a:t>Notice </a:t>
            </a:r>
            <a:r>
              <a:rPr lang="en-IN" sz="2400" dirty="0"/>
              <a:t>that to create a good crimp the </a:t>
            </a:r>
            <a:r>
              <a:rPr lang="en-IN" sz="2400" dirty="0" smtClean="0"/>
              <a:t>open part </a:t>
            </a:r>
            <a:r>
              <a:rPr lang="en-IN" sz="2400" dirty="0"/>
              <a:t>of the terminal is placed in the jaws of the crimping </a:t>
            </a:r>
            <a:r>
              <a:rPr lang="en-IN" sz="2400" dirty="0" smtClean="0"/>
              <a:t>tool toward </a:t>
            </a:r>
            <a:r>
              <a:rPr lang="en-IN" sz="2400" dirty="0"/>
              <a:t>the anvil or the W-shape </a:t>
            </a:r>
            <a:r>
              <a:rPr lang="en-IN" sz="2400" dirty="0" smtClean="0"/>
              <a:t>part</a:t>
            </a:r>
            <a:endParaRPr lang="en-US" sz="2400" dirty="0"/>
          </a:p>
        </p:txBody>
      </p:sp>
      <p:pic>
        <p:nvPicPr>
          <p:cNvPr id="20482" name="Picture 2" descr="Five related figures show the procedure for creating a good crimp, a crimping tool, and a crimped terminal. For best results, the open part of the terminal is located in the in the jaws of the crimping tool towards the anvil or W-shaped 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143" y="1549276"/>
            <a:ext cx="6906538" cy="4758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512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646" y="133350"/>
            <a:ext cx="8227154" cy="2215991"/>
          </a:xfrm>
        </p:spPr>
        <p:txBody>
          <a:bodyPr wrap="square">
            <a:spAutoFit/>
          </a:bodyPr>
          <a:lstStyle/>
          <a:p>
            <a:r>
              <a:rPr lang="en-IN" altLang="en-US" dirty="0" smtClean="0">
                <a:ea typeface="ヒラギノ角ゴ Pro W3" charset="-128"/>
              </a:rPr>
              <a:t>Figure 8.21 </a:t>
            </a:r>
            <a:r>
              <a:rPr lang="en-IN" dirty="0"/>
              <a:t>All hand-crimped splices or </a:t>
            </a:r>
            <a:r>
              <a:rPr lang="en-IN" dirty="0" smtClean="0"/>
              <a:t>terminals should </a:t>
            </a:r>
            <a:r>
              <a:rPr lang="en-IN" dirty="0"/>
              <a:t>be soldered to be assured of a good </a:t>
            </a:r>
            <a:r>
              <a:rPr lang="en-IN" dirty="0" smtClean="0"/>
              <a:t>electrical connection</a:t>
            </a:r>
            <a:endParaRPr lang="en-US" dirty="0"/>
          </a:p>
        </p:txBody>
      </p:sp>
      <p:pic>
        <p:nvPicPr>
          <p:cNvPr id="21506" name="Picture 2" descr="A figure shows a technician soldering a hand-crimped splice or terminal to ensure a good electrical connec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1489" y="2517191"/>
            <a:ext cx="3376907" cy="3807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897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646" y="243959"/>
            <a:ext cx="8227154" cy="1292662"/>
          </a:xfrm>
        </p:spPr>
        <p:txBody>
          <a:bodyPr wrap="square">
            <a:spAutoFit/>
          </a:bodyPr>
          <a:lstStyle/>
          <a:p>
            <a:r>
              <a:rPr lang="en-IN" altLang="en-US" sz="2800" dirty="0" smtClean="0">
                <a:ea typeface="ヒラギノ角ゴ Pro W3" charset="-128"/>
              </a:rPr>
              <a:t>Figure 8.22 </a:t>
            </a:r>
            <a:r>
              <a:rPr lang="en-IN" sz="2800" dirty="0"/>
              <a:t>A butane torch especially designed for use </a:t>
            </a:r>
            <a:r>
              <a:rPr lang="en-IN" sz="2800" dirty="0" smtClean="0"/>
              <a:t>on heat </a:t>
            </a:r>
            <a:r>
              <a:rPr lang="en-IN" sz="2800" dirty="0"/>
              <a:t>shrink applies heat without an open flame, which </a:t>
            </a:r>
            <a:r>
              <a:rPr lang="en-IN" sz="2800" dirty="0" smtClean="0"/>
              <a:t>could cause damage</a:t>
            </a:r>
            <a:endParaRPr lang="en-US" sz="2800" dirty="0"/>
          </a:p>
        </p:txBody>
      </p:sp>
      <p:pic>
        <p:nvPicPr>
          <p:cNvPr id="1026" name="Picture 2" descr="A photo shows a technician utilizing a butane torch specifically designed to apply heat on a heat shrink without using an open flame. An open flame can cause damag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274" y="1647926"/>
            <a:ext cx="6730940" cy="4665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731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896"/>
            <a:ext cx="8229600" cy="2215991"/>
          </a:xfrm>
        </p:spPr>
        <p:txBody>
          <a:bodyPr wrap="square">
            <a:spAutoFit/>
          </a:bodyPr>
          <a:lstStyle/>
          <a:p>
            <a:r>
              <a:rPr lang="en-IN" altLang="en-US" sz="2400" dirty="0" smtClean="0">
                <a:ea typeface="ヒラギノ角ゴ Pro W3" charset="-128"/>
              </a:rPr>
              <a:t>Figure 8.23 </a:t>
            </a:r>
            <a:r>
              <a:rPr lang="en-IN" sz="2400" dirty="0"/>
              <a:t>A typical crimp-and-seal connector. This </a:t>
            </a:r>
            <a:r>
              <a:rPr lang="en-IN" sz="2400" dirty="0" smtClean="0"/>
              <a:t>type of </a:t>
            </a:r>
            <a:r>
              <a:rPr lang="en-IN" sz="2400" dirty="0"/>
              <a:t>connector is first lightly crimped to retain the ends of </a:t>
            </a:r>
            <a:r>
              <a:rPr lang="en-IN" sz="2400" dirty="0" smtClean="0"/>
              <a:t>the wires </a:t>
            </a:r>
            <a:r>
              <a:rPr lang="en-IN" sz="2400" dirty="0"/>
              <a:t>and then it is heated. The tubing shrinks around the </a:t>
            </a:r>
            <a:r>
              <a:rPr lang="en-IN" sz="2400" dirty="0" smtClean="0"/>
              <a:t>wire splice</a:t>
            </a:r>
            <a:r>
              <a:rPr lang="en-IN" sz="2400" dirty="0"/>
              <a:t>, and thermoplastic glue melts on the inside to </a:t>
            </a:r>
            <a:r>
              <a:rPr lang="en-IN" sz="2400" dirty="0" smtClean="0"/>
              <a:t>provide an </a:t>
            </a:r>
            <a:r>
              <a:rPr lang="en-IN" sz="2400" dirty="0"/>
              <a:t>effective weather-resistant seal</a:t>
            </a:r>
            <a:endParaRPr lang="en-US" sz="2400" dirty="0"/>
          </a:p>
        </p:txBody>
      </p:sp>
      <p:pic>
        <p:nvPicPr>
          <p:cNvPr id="2050" name="Picture 2" descr="A photo shows usual crimp-and-seal connectors. First, they are crimped at both ends to retain the wires. Then, they are heated to shrink the tubing around the wire splice. The thermoplastic glue melts internally and provides a weather-proof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5063" y="2545412"/>
            <a:ext cx="5014825" cy="377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441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79" y="127160"/>
            <a:ext cx="8231321" cy="2215991"/>
          </a:xfrm>
        </p:spPr>
        <p:txBody>
          <a:bodyPr wrap="square">
            <a:spAutoFit/>
          </a:bodyPr>
          <a:lstStyle/>
          <a:p>
            <a:r>
              <a:rPr lang="en-IN" altLang="en-US" dirty="0" smtClean="0">
                <a:ea typeface="ヒラギノ角ゴ Pro W3" charset="-128"/>
              </a:rPr>
              <a:t>Figure 8.24 </a:t>
            </a:r>
            <a:r>
              <a:rPr lang="en-IN" dirty="0"/>
              <a:t>Heating the crimp-and-seal connector </a:t>
            </a:r>
            <a:r>
              <a:rPr lang="en-IN" dirty="0" smtClean="0"/>
              <a:t>melts the </a:t>
            </a:r>
            <a:r>
              <a:rPr lang="en-IN" dirty="0"/>
              <a:t>glue and forms an effective seal against </a:t>
            </a:r>
            <a:r>
              <a:rPr lang="en-IN" dirty="0" smtClean="0"/>
              <a:t>moisture</a:t>
            </a:r>
            <a:endParaRPr lang="en-US" dirty="0"/>
          </a:p>
        </p:txBody>
      </p:sp>
      <p:pic>
        <p:nvPicPr>
          <p:cNvPr id="3074" name="Picture 2" descr="A photo shows how heating of a crimp-and-seal connector melts the thermoplastic glue and forms a strong anti-moisture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852" y="2438400"/>
            <a:ext cx="6404261" cy="3867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393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79" y="196335"/>
            <a:ext cx="8231321" cy="1477328"/>
          </a:xfrm>
        </p:spPr>
        <p:txBody>
          <a:bodyPr wrap="square">
            <a:spAutoFit/>
          </a:bodyPr>
          <a:lstStyle/>
          <a:p>
            <a:r>
              <a:rPr lang="en-IN" altLang="en-US" sz="3200" dirty="0" smtClean="0">
                <a:ea typeface="ヒラギノ角ゴ Pro W3" charset="-128"/>
              </a:rPr>
              <a:t>Figure 8.25 </a:t>
            </a:r>
            <a:r>
              <a:rPr lang="en-IN" sz="3200" dirty="0"/>
              <a:t>Conduit that has a paint stripe is </a:t>
            </a:r>
            <a:r>
              <a:rPr lang="en-IN" sz="3200" dirty="0" smtClean="0"/>
              <a:t>constructed of </a:t>
            </a:r>
            <a:r>
              <a:rPr lang="en-IN" sz="3200" dirty="0"/>
              <a:t>plastic that can withstand high </a:t>
            </a:r>
            <a:r>
              <a:rPr lang="en-IN" sz="3200" dirty="0" err="1"/>
              <a:t>underhood</a:t>
            </a:r>
            <a:r>
              <a:rPr lang="en-IN" sz="3200" dirty="0"/>
              <a:t> </a:t>
            </a:r>
            <a:r>
              <a:rPr lang="en-IN" sz="3200" dirty="0" smtClean="0"/>
              <a:t>temperatures</a:t>
            </a:r>
            <a:endParaRPr lang="en-US" sz="3200" dirty="0"/>
          </a:p>
        </p:txBody>
      </p:sp>
      <p:pic>
        <p:nvPicPr>
          <p:cNvPr id="4098" name="Picture 2" descr="A photo shows a black colored plastic conduit with blue stripe which is used to protect wiring from hot temperatures under the hood and near the en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456" y="1771653"/>
            <a:ext cx="7521251" cy="4542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909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79" y="134779"/>
            <a:ext cx="8231321" cy="2215991"/>
          </a:xfrm>
        </p:spPr>
        <p:txBody>
          <a:bodyPr wrap="square">
            <a:spAutoFit/>
          </a:bodyPr>
          <a:lstStyle/>
          <a:p>
            <a:r>
              <a:rPr lang="en-IN" altLang="en-US" dirty="0" smtClean="0">
                <a:ea typeface="ヒラギノ角ゴ Pro W3" charset="-128"/>
              </a:rPr>
              <a:t>Figure 8.26 </a:t>
            </a:r>
            <a:r>
              <a:rPr lang="en-IN" dirty="0"/>
              <a:t>(a) Blue conduit is used to cover circuits </a:t>
            </a:r>
            <a:r>
              <a:rPr lang="en-IN" dirty="0" smtClean="0"/>
              <a:t>that carry </a:t>
            </a:r>
            <a:r>
              <a:rPr lang="en-IN" dirty="0"/>
              <a:t>up to 42 </a:t>
            </a:r>
            <a:r>
              <a:rPr lang="en-IN" dirty="0" smtClean="0"/>
              <a:t>volts (</a:t>
            </a:r>
            <a:r>
              <a:rPr lang="en-IN" dirty="0"/>
              <a:t>b) Yellow conduit can also be used to cover 42-volt wiring</a:t>
            </a:r>
            <a:endParaRPr lang="en-US" dirty="0"/>
          </a:p>
        </p:txBody>
      </p:sp>
      <p:pic>
        <p:nvPicPr>
          <p:cNvPr id="5122" name="Picture 2" descr="A photo shows a blue conduit. Blue conduits are used to carry wires operating at up to 42 vol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028" y="2858276"/>
            <a:ext cx="3914567" cy="31776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hoto shows a yellow conduit. Apart from blue conduits, yellow conduits are also used to carry wires operating at up to 42 vol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6370" y="2713047"/>
            <a:ext cx="4097033" cy="3325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192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79" y="290903"/>
            <a:ext cx="8231321" cy="1477328"/>
          </a:xfrm>
        </p:spPr>
        <p:txBody>
          <a:bodyPr wrap="square">
            <a:spAutoFit/>
          </a:bodyPr>
          <a:lstStyle/>
          <a:p>
            <a:r>
              <a:rPr lang="en-IN" altLang="en-US" sz="2400" dirty="0" smtClean="0">
                <a:ea typeface="ヒラギノ角ゴ Pro W3" charset="-128"/>
              </a:rPr>
              <a:t>Figure 8.27 </a:t>
            </a:r>
            <a:r>
              <a:rPr lang="en-IN" sz="2400" dirty="0"/>
              <a:t>Always follow the </a:t>
            </a:r>
            <a:r>
              <a:rPr lang="en-IN" sz="2400" dirty="0" smtClean="0"/>
              <a:t>vehicle manufacturer’s instructions </a:t>
            </a:r>
            <a:r>
              <a:rPr lang="en-IN" sz="2400" dirty="0"/>
              <a:t>which include the use of linesman’s (</a:t>
            </a:r>
            <a:r>
              <a:rPr lang="en-IN" sz="2400" dirty="0" smtClean="0"/>
              <a:t>high-voltage) gloves </a:t>
            </a:r>
            <a:r>
              <a:rPr lang="en-IN" sz="2400" dirty="0"/>
              <a:t>if working on circuits that are covered in orange </a:t>
            </a:r>
            <a:r>
              <a:rPr lang="en-IN" sz="2400" dirty="0" smtClean="0"/>
              <a:t>conduit</a:t>
            </a:r>
            <a:endParaRPr lang="en-US" sz="2400" dirty="0"/>
          </a:p>
        </p:txBody>
      </p:sp>
      <p:pic>
        <p:nvPicPr>
          <p:cNvPr id="6146" name="Picture 2" descr="A photo shows an orange conduit. Orange conduits shield wires operating at more than 60 volts in hybrid electrical vehicles (HEVs) and can give fatal shocks. Technicians must use high-voltage linesman’s gloves when working on orange condui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7350" y="1874612"/>
            <a:ext cx="5908560" cy="4439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923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629" y="337542"/>
            <a:ext cx="8230646" cy="1538883"/>
          </a:xfrm>
        </p:spPr>
        <p:txBody>
          <a:bodyPr wrap="square">
            <a:spAutoFit/>
          </a:bodyPr>
          <a:lstStyle/>
          <a:p>
            <a:r>
              <a:rPr lang="en-IN" altLang="en-US" sz="2000" dirty="0">
                <a:ea typeface="ヒラギノ角ゴ Pro W3" charset="-128"/>
              </a:rPr>
              <a:t>Figure </a:t>
            </a:r>
            <a:r>
              <a:rPr lang="en-IN" altLang="en-US" sz="2000" dirty="0" smtClean="0">
                <a:ea typeface="ヒラギノ角ゴ Pro W3" charset="-128"/>
              </a:rPr>
              <a:t>8.2 </a:t>
            </a:r>
            <a:r>
              <a:rPr lang="en-IN" sz="2000" dirty="0"/>
              <a:t>Battery cables are designed to carry </a:t>
            </a:r>
            <a:r>
              <a:rPr lang="en-IN" sz="2000" dirty="0" smtClean="0"/>
              <a:t>heavy starter </a:t>
            </a:r>
            <a:r>
              <a:rPr lang="en-IN" sz="2000" dirty="0"/>
              <a:t>current and are usually 4-gauge or larger wire. </a:t>
            </a:r>
            <a:r>
              <a:rPr lang="en-IN" sz="2000" dirty="0" smtClean="0"/>
              <a:t>Note that </a:t>
            </a:r>
            <a:r>
              <a:rPr lang="en-IN" sz="2000" dirty="0"/>
              <a:t>this battery has a thermal blanket covering to help </a:t>
            </a:r>
            <a:r>
              <a:rPr lang="en-IN" sz="2000" dirty="0" smtClean="0"/>
              <a:t>protect the </a:t>
            </a:r>
            <a:r>
              <a:rPr lang="en-IN" sz="2000" dirty="0"/>
              <a:t>battery from high </a:t>
            </a:r>
            <a:r>
              <a:rPr lang="en-IN" sz="2000" dirty="0" err="1"/>
              <a:t>underhood</a:t>
            </a:r>
            <a:r>
              <a:rPr lang="en-IN" sz="2000" dirty="0"/>
              <a:t> temperatures. The wiring </a:t>
            </a:r>
            <a:r>
              <a:rPr lang="en-IN" sz="2000" dirty="0" smtClean="0"/>
              <a:t>is also </a:t>
            </a:r>
            <a:r>
              <a:rPr lang="en-IN" sz="2000" dirty="0"/>
              <a:t>covered with a plastic conduit called split-loom </a:t>
            </a:r>
            <a:r>
              <a:rPr lang="en-IN" sz="2000" dirty="0" smtClean="0"/>
              <a:t>tubing</a:t>
            </a:r>
            <a:endParaRPr lang="en-US" sz="2000" dirty="0"/>
          </a:p>
        </p:txBody>
      </p:sp>
      <p:pic>
        <p:nvPicPr>
          <p:cNvPr id="2050" name="Picture 2" descr="A photo shows four-gauge, large battery cables for conducting heavy starter current. Battery cables are covered with plastic conduit called split-loom tubing and battery is wrapped in thermal blanket for protection against high underhood temperatur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6769" y="2018805"/>
            <a:ext cx="5722360" cy="4305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64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567581"/>
          </a:xfrm>
        </p:spPr>
        <p:txBody>
          <a:bodyPr lIns="0" tIns="0" rIns="0" bIns="0">
            <a:spAutoFit/>
          </a:bodyPr>
          <a:lstStyle/>
          <a:p>
            <a:pPr>
              <a:spcBef>
                <a:spcPct val="0"/>
              </a:spcBef>
            </a:pPr>
            <a:r>
              <a:rPr lang="en-US" sz="3600" dirty="0">
                <a:latin typeface="+mj-lt"/>
                <a:ea typeface="+mj-ea"/>
                <a:cs typeface="Times New Roman" panose="02020603050405020304" pitchFamily="18" charset="0"/>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88" y="2134080"/>
            <a:ext cx="8051824" cy="2589840"/>
          </a:xfrm>
          <a:prstGeom prst="rect">
            <a:avLst/>
          </a:prstGeom>
        </p:spPr>
      </p:pic>
    </p:spTree>
    <p:extLst>
      <p:ext uri="{BB962C8B-B14F-4D97-AF65-F5344CB8AC3E}">
        <p14:creationId xmlns:p14="http://schemas.microsoft.com/office/powerpoint/2010/main" val="775972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104" y="374809"/>
            <a:ext cx="8230646" cy="2215991"/>
          </a:xfrm>
        </p:spPr>
        <p:txBody>
          <a:bodyPr wrap="square">
            <a:spAutoFit/>
          </a:bodyPr>
          <a:lstStyle/>
          <a:p>
            <a:r>
              <a:rPr lang="en-IN" altLang="en-US" sz="1800" dirty="0">
                <a:ea typeface="ヒラギノ角ゴ Pro W3" charset="-128"/>
              </a:rPr>
              <a:t>Figure </a:t>
            </a:r>
            <a:r>
              <a:rPr lang="en-IN" altLang="en-US" sz="1800" dirty="0" smtClean="0">
                <a:ea typeface="ヒラギノ角ゴ Pro W3" charset="-128"/>
              </a:rPr>
              <a:t>8.3 </a:t>
            </a:r>
            <a:r>
              <a:rPr lang="en-IN" sz="1800" dirty="0"/>
              <a:t>A typical </a:t>
            </a:r>
            <a:r>
              <a:rPr lang="en-IN" sz="1800" dirty="0" err="1"/>
              <a:t>Underhood</a:t>
            </a:r>
            <a:r>
              <a:rPr lang="en-IN" sz="1800" dirty="0"/>
              <a:t> Electrical </a:t>
            </a:r>
            <a:r>
              <a:rPr lang="en-IN" sz="1800" dirty="0" err="1"/>
              <a:t>Center</a:t>
            </a:r>
            <a:r>
              <a:rPr lang="en-IN" sz="1800" dirty="0"/>
              <a:t> (</a:t>
            </a:r>
            <a:r>
              <a:rPr lang="en-IN" sz="1800" spc="-300" dirty="0" smtClean="0"/>
              <a:t>U H E </a:t>
            </a:r>
            <a:r>
              <a:rPr lang="en-IN" sz="1800" dirty="0" smtClean="0"/>
              <a:t>C</a:t>
            </a:r>
            <a:r>
              <a:rPr lang="en-IN" sz="1800" dirty="0"/>
              <a:t>). Most are referred to as an “intelligent power distribution box” or </a:t>
            </a:r>
            <a:r>
              <a:rPr lang="en-IN" sz="1800" dirty="0" smtClean="0"/>
              <a:t>a “smart </a:t>
            </a:r>
            <a:r>
              <a:rPr lang="en-IN" sz="1800" dirty="0"/>
              <a:t>junction box” because underneath (lower figure) are wires that join the circuits from the maxi fuses to other fuses and to </a:t>
            </a:r>
            <a:r>
              <a:rPr lang="en-IN" sz="1800" dirty="0" smtClean="0"/>
              <a:t>or from </a:t>
            </a:r>
            <a:r>
              <a:rPr lang="en-IN" sz="1800" dirty="0"/>
              <a:t>relays. Because of these interconnected circuits, if there is a fault due to a collision or water intrusion, most experts </a:t>
            </a:r>
            <a:r>
              <a:rPr lang="en-IN" sz="1800" dirty="0" smtClean="0"/>
              <a:t>suggest replacing </a:t>
            </a:r>
            <a:r>
              <a:rPr lang="en-IN" sz="1800" dirty="0"/>
              <a:t>the entire assembly rather than trying to repair the assembly. Always check service information for the exact </a:t>
            </a:r>
            <a:r>
              <a:rPr lang="en-IN" sz="1800" dirty="0" smtClean="0"/>
              <a:t>procedures to </a:t>
            </a:r>
            <a:r>
              <a:rPr lang="en-IN" sz="1800" dirty="0"/>
              <a:t>follow when working with an </a:t>
            </a:r>
            <a:r>
              <a:rPr lang="en-IN" sz="1800" dirty="0" err="1"/>
              <a:t>underhood</a:t>
            </a:r>
            <a:r>
              <a:rPr lang="en-IN" sz="1800" dirty="0"/>
              <a:t> fuse </a:t>
            </a:r>
            <a:r>
              <a:rPr lang="en-IN" sz="1800" dirty="0" smtClean="0"/>
              <a:t>panel</a:t>
            </a:r>
            <a:endParaRPr lang="en-US" sz="1800" dirty="0"/>
          </a:p>
        </p:txBody>
      </p:sp>
      <p:pic>
        <p:nvPicPr>
          <p:cNvPr id="3074" name="Picture 2" descr="A photo illustrates an underhood fuse panel’s lower side wires that interconnect maxi fuse circuits and other fuses and relays. Because of the complex interconnections, any defect caused by collision or water intrusion generally merits total replacement of the UHE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4491" y="2705414"/>
            <a:ext cx="5279513" cy="3604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947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232"/>
            <a:ext cx="8229600" cy="1661993"/>
          </a:xfrm>
        </p:spPr>
        <p:txBody>
          <a:bodyPr wrap="square">
            <a:spAutoFit/>
          </a:bodyPr>
          <a:lstStyle/>
          <a:p>
            <a:r>
              <a:rPr lang="en-IN" altLang="en-US" dirty="0">
                <a:ea typeface="ヒラギノ角ゴ Pro W3" charset="-128"/>
              </a:rPr>
              <a:t>Figure </a:t>
            </a:r>
            <a:r>
              <a:rPr lang="en-IN" altLang="en-US" dirty="0" smtClean="0">
                <a:ea typeface="ヒラギノ角ゴ Pro W3" charset="-128"/>
              </a:rPr>
              <a:t>8.4 </a:t>
            </a:r>
            <a:r>
              <a:rPr lang="en-IN" dirty="0"/>
              <a:t>Blade-type fuses can be tested </a:t>
            </a:r>
            <a:r>
              <a:rPr lang="en-IN" dirty="0" smtClean="0"/>
              <a:t>through openings </a:t>
            </a:r>
            <a:r>
              <a:rPr lang="en-IN" dirty="0"/>
              <a:t>in the plastic at the top of the </a:t>
            </a:r>
            <a:r>
              <a:rPr lang="en-IN" dirty="0" smtClean="0"/>
              <a:t>fuse</a:t>
            </a:r>
            <a:endParaRPr lang="en-US" dirty="0"/>
          </a:p>
        </p:txBody>
      </p:sp>
      <p:pic>
        <p:nvPicPr>
          <p:cNvPr id="4098" name="Picture 2" descr="A figure shows a blade type fuse with the two test points located in the openings in the plastic at the top of the f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9717" y="1905000"/>
            <a:ext cx="3384565"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044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27159"/>
            <a:ext cx="8258175" cy="2215991"/>
          </a:xfrm>
        </p:spPr>
        <p:txBody>
          <a:bodyPr wrap="square">
            <a:spAutoFit/>
          </a:bodyPr>
          <a:lstStyle/>
          <a:p>
            <a:r>
              <a:rPr lang="en-IN" altLang="en-US" dirty="0">
                <a:ea typeface="ヒラギノ角ゴ Pro W3" charset="-128"/>
              </a:rPr>
              <a:t>Figure </a:t>
            </a:r>
            <a:r>
              <a:rPr lang="en-IN" altLang="en-US" dirty="0" smtClean="0">
                <a:ea typeface="ヒラギノ角ゴ Pro W3" charset="-128"/>
              </a:rPr>
              <a:t>8.5 </a:t>
            </a:r>
            <a:r>
              <a:rPr lang="en-IN" dirty="0"/>
              <a:t>Three sizes of blade-type fuses: mini on the </a:t>
            </a:r>
            <a:r>
              <a:rPr lang="en-IN" dirty="0" smtClean="0"/>
              <a:t>left, standard </a:t>
            </a:r>
            <a:r>
              <a:rPr lang="en-IN" dirty="0"/>
              <a:t>or  </a:t>
            </a:r>
            <a:r>
              <a:rPr lang="en-IN" dirty="0" smtClean="0"/>
              <a:t>   </a:t>
            </a:r>
            <a:r>
              <a:rPr lang="en-IN" spc="-450" dirty="0" smtClean="0"/>
              <a:t>A T </a:t>
            </a:r>
            <a:r>
              <a:rPr lang="en-IN" dirty="0" smtClean="0"/>
              <a:t>O </a:t>
            </a:r>
            <a:r>
              <a:rPr lang="en-IN" dirty="0"/>
              <a:t>type in the </a:t>
            </a:r>
            <a:r>
              <a:rPr lang="en-IN" dirty="0" err="1"/>
              <a:t>center</a:t>
            </a:r>
            <a:r>
              <a:rPr lang="en-IN" dirty="0"/>
              <a:t>, and maxi on the </a:t>
            </a:r>
            <a:r>
              <a:rPr lang="en-IN" dirty="0" smtClean="0"/>
              <a:t>right</a:t>
            </a:r>
            <a:endParaRPr lang="en-US" dirty="0"/>
          </a:p>
        </p:txBody>
      </p:sp>
      <p:pic>
        <p:nvPicPr>
          <p:cNvPr id="5122" name="Picture 2" descr="A photo shows blade-type fuses in three sizes from left to right that is mini type, standard or ATO type, and max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03" y="2408819"/>
            <a:ext cx="8145698" cy="3492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621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648" y="192176"/>
            <a:ext cx="8227152" cy="1477328"/>
          </a:xfrm>
        </p:spPr>
        <p:txBody>
          <a:bodyPr wrap="square">
            <a:spAutoFit/>
          </a:bodyPr>
          <a:lstStyle/>
          <a:p>
            <a:r>
              <a:rPr lang="en-IN" altLang="en-US" sz="3200" dirty="0">
                <a:ea typeface="ヒラギノ角ゴ Pro W3" charset="-128"/>
              </a:rPr>
              <a:t>Figure </a:t>
            </a:r>
            <a:r>
              <a:rPr lang="en-IN" altLang="en-US" sz="3200" dirty="0" smtClean="0">
                <a:ea typeface="ヒラギノ角ゴ Pro W3" charset="-128"/>
              </a:rPr>
              <a:t>8.6 </a:t>
            </a:r>
            <a:r>
              <a:rPr lang="en-IN" sz="3200" dirty="0"/>
              <a:t>A comparison of the various types of </a:t>
            </a:r>
            <a:r>
              <a:rPr lang="en-IN" sz="3200" dirty="0" smtClean="0"/>
              <a:t>protective devices </a:t>
            </a:r>
            <a:r>
              <a:rPr lang="en-IN" sz="3200" dirty="0"/>
              <a:t>used in most </a:t>
            </a:r>
            <a:r>
              <a:rPr lang="en-IN" sz="3200" dirty="0" smtClean="0"/>
              <a:t>vehicles</a:t>
            </a:r>
            <a:endParaRPr lang="en-US" sz="3200" dirty="0"/>
          </a:p>
        </p:txBody>
      </p:sp>
      <p:pic>
        <p:nvPicPr>
          <p:cNvPr id="6146" name="Picture 2" descr="A figure shows one pacific fuse which is the fuse element and five different fuses with transparent tops that allow checking of the link inside. The fuses are maxifuse, A T O fuse, micro 3 or three-legged fuse, minifuse, and low-profile minifu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7512" y="1714271"/>
            <a:ext cx="4428975" cy="460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384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648" y="290037"/>
            <a:ext cx="8227152" cy="1846659"/>
          </a:xfrm>
        </p:spPr>
        <p:txBody>
          <a:bodyPr wrap="square">
            <a:spAutoFit/>
          </a:bodyPr>
          <a:lstStyle/>
          <a:p>
            <a:r>
              <a:rPr lang="en-IN" altLang="en-US" sz="2400" dirty="0">
                <a:ea typeface="ヒラギノ角ゴ Pro W3" charset="-128"/>
              </a:rPr>
              <a:t>Figure </a:t>
            </a:r>
            <a:r>
              <a:rPr lang="en-IN" altLang="en-US" sz="2400" dirty="0" smtClean="0">
                <a:ea typeface="ヒラギノ角ゴ Pro W3" charset="-128"/>
              </a:rPr>
              <a:t>8.7 </a:t>
            </a:r>
            <a:r>
              <a:rPr lang="en-IN" sz="2400" dirty="0" smtClean="0"/>
              <a:t>To </a:t>
            </a:r>
            <a:r>
              <a:rPr lang="en-IN" sz="2400" dirty="0"/>
              <a:t>test a fuse, use a test light to check </a:t>
            </a:r>
            <a:r>
              <a:rPr lang="en-IN" sz="2400" dirty="0" smtClean="0"/>
              <a:t>for power </a:t>
            </a:r>
            <a:r>
              <a:rPr lang="en-IN" sz="2400" dirty="0"/>
              <a:t>at the power side of the fuse. The ignition switch </a:t>
            </a:r>
            <a:r>
              <a:rPr lang="en-IN" sz="2400" dirty="0" smtClean="0"/>
              <a:t>and lights </a:t>
            </a:r>
            <a:r>
              <a:rPr lang="en-IN" sz="2400" dirty="0"/>
              <a:t>may have to be on before some fuses receive </a:t>
            </a:r>
            <a:r>
              <a:rPr lang="en-IN" sz="2400" dirty="0" smtClean="0"/>
              <a:t>power. If </a:t>
            </a:r>
            <a:r>
              <a:rPr lang="en-IN" sz="2400" dirty="0"/>
              <a:t>the fuse is good, the test light should light on both </a:t>
            </a:r>
            <a:r>
              <a:rPr lang="en-IN" sz="2400" dirty="0" smtClean="0"/>
              <a:t>sides (power </a:t>
            </a:r>
            <a:r>
              <a:rPr lang="en-IN" sz="2400" dirty="0"/>
              <a:t>side and load side) of the fuse</a:t>
            </a:r>
            <a:endParaRPr lang="en-US" sz="2400" dirty="0"/>
          </a:p>
        </p:txBody>
      </p:sp>
      <p:pic>
        <p:nvPicPr>
          <p:cNvPr id="7170" name="Picture 2" descr="A photo shows a technician testing a fuse with a test light. The test light is on. The power side and load side of an operational fuse both turn on the test light. To test some fuses, the ignition switch and lights need to be turned 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4905" y="2198491"/>
            <a:ext cx="5482121" cy="4118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951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559"/>
            <a:ext cx="8229600" cy="2215991"/>
          </a:xfrm>
        </p:spPr>
        <p:txBody>
          <a:bodyPr wrap="square">
            <a:spAutoFit/>
          </a:bodyPr>
          <a:lstStyle/>
          <a:p>
            <a:r>
              <a:rPr lang="en-IN" altLang="en-US" sz="2400" dirty="0">
                <a:ea typeface="ヒラギノ角ゴ Pro W3" charset="-128"/>
              </a:rPr>
              <a:t>Figure </a:t>
            </a:r>
            <a:r>
              <a:rPr lang="en-IN" altLang="en-US" sz="2400" dirty="0" smtClean="0">
                <a:ea typeface="ヒラギノ角ゴ Pro W3" charset="-128"/>
              </a:rPr>
              <a:t>8.8 </a:t>
            </a:r>
            <a:r>
              <a:rPr lang="en-IN" sz="2400" dirty="0"/>
              <a:t>Typical blade circuit breaker fits into the </a:t>
            </a:r>
            <a:r>
              <a:rPr lang="en-IN" sz="2400" dirty="0" smtClean="0"/>
              <a:t>same space </a:t>
            </a:r>
            <a:r>
              <a:rPr lang="en-IN" sz="2400" dirty="0"/>
              <a:t>as a blade fuse. If excessive current flows </a:t>
            </a:r>
            <a:r>
              <a:rPr lang="en-IN" sz="2400" dirty="0" smtClean="0"/>
              <a:t>through the </a:t>
            </a:r>
            <a:r>
              <a:rPr lang="en-IN" sz="2400" dirty="0"/>
              <a:t>bimetallic strip, the strip bends and opens the </a:t>
            </a:r>
            <a:r>
              <a:rPr lang="en-IN" sz="2400" dirty="0" smtClean="0"/>
              <a:t>contacts and </a:t>
            </a:r>
            <a:r>
              <a:rPr lang="en-IN" sz="2400" dirty="0"/>
              <a:t>stops current flow. When the circuit breaker cools, </a:t>
            </a:r>
            <a:r>
              <a:rPr lang="en-IN" sz="2400" dirty="0" smtClean="0"/>
              <a:t>the contacts </a:t>
            </a:r>
            <a:r>
              <a:rPr lang="en-IN" sz="2400" dirty="0"/>
              <a:t>close again, completing the electrical </a:t>
            </a:r>
            <a:r>
              <a:rPr lang="en-IN" sz="2400" dirty="0" smtClean="0"/>
              <a:t>circuit</a:t>
            </a:r>
            <a:endParaRPr lang="en-US" sz="2400" dirty="0"/>
          </a:p>
        </p:txBody>
      </p:sp>
      <p:pic>
        <p:nvPicPr>
          <p:cNvPr id="8194" name="Picture 2" descr="A figure shows how a 6-ampere and 30-ampere blade circuit breaker fit in a fuse block as a blade fuse will. The expanded view shows a bimetallic strip that joins the contacts inside the circuit breaker. Large current melts the strip and opens circu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1040" y="2549842"/>
            <a:ext cx="4701918" cy="3766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178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22610</TotalTime>
  <Words>1024</Words>
  <Application>Microsoft Office PowerPoint</Application>
  <PresentationFormat>On-screen Show (4:3)</PresentationFormat>
  <Paragraphs>63</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508 Lecture</vt:lpstr>
      <vt:lpstr>Automotive Electrical and Engine Performance</vt:lpstr>
      <vt:lpstr>Figure 8.1 All lights and accessories are grounded to the body of the vehicle. Body ground wires, such as this one, are needed to conduct all of the current from these components back to the negative terminal of the battery. The body ground wire connects the body to the engine. Most battery negative cables attach to the engine</vt:lpstr>
      <vt:lpstr>Figure 8.2 Battery cables are designed to carry heavy starter current and are usually 4-gauge or larger wire. Note that this battery has a thermal blanket covering to help protect the battery from high underhood temperatures. The wiring is also covered with a plastic conduit called split-loom tubing</vt:lpstr>
      <vt:lpstr>Figure 8.3 A typical Underhood Electrical Center (U H E C). Most are referred to as an “intelligent power distribution box” or a “smart junction box” because underneath (lower figure) are wires that join the circuits from the maxi fuses to other fuses and to or from relays. Because of these interconnected circuits, if there is a fault due to a collision or water intrusion, most experts suggest replacing the entire assembly rather than trying to repair the assembly. Always check service information for the exact procedures to follow when working with an underhood fuse panel</vt:lpstr>
      <vt:lpstr>Figure 8.4 Blade-type fuses can be tested through openings in the plastic at the top of the fuse</vt:lpstr>
      <vt:lpstr>Figure 8.5 Three sizes of blade-type fuses: mini on the left, standard or     A T O type in the center, and maxi on the right</vt:lpstr>
      <vt:lpstr>Figure 8.6 A comparison of the various types of protective devices used in most vehicles</vt:lpstr>
      <vt:lpstr>Figure 8.7 To test a fuse, use a test light to check for power at the power side of the fuse. The ignition switch and lights may have to be on before some fuses receive power. If the fuse is good, the test light should light on both sides (power side and load side) of the fuse</vt:lpstr>
      <vt:lpstr>Figure 8.8 Typical blade circuit breaker fits into the same space as a blade fuse. If excessive current flows through the bimetallic strip, the strip bends and opens the contacts and stops current flow. When the circuit breaker cools, the contacts close again, completing the electrical circuit</vt:lpstr>
      <vt:lpstr>Figure 8.9 Electrical symbols used to represent circuit breakers</vt:lpstr>
      <vt:lpstr>Figure 8.10 (a) The normal operation of a P T C circuit protector such as in a power window motor circuit showing the many conducting paths. With normal current flow, the temperature of the P T C circuit protector remains normal</vt:lpstr>
      <vt:lpstr>Figure 8.10 (b) When current exceeds the amperage rating of the P T C circuit protector, the polymer material that makes up the electronic circuit protector increases in resistance. As shown, a high-resistance electrical path still exists even though the motor will stop operating as a result of the very low current flow through the very high resistance. The circuit protector will not reset or cool down until voltage is removed from the circuit</vt:lpstr>
      <vt:lpstr>Figure 8.11 P T C circuit protectors are used extensively in the power distribution center of this Chrysler vehicle</vt:lpstr>
      <vt:lpstr>Figure 8.12 Fusible links are usually located close to the battery and are usually attached to a junction block. Notice they are only 6 to 9 inches long and feed more than one fuse from each fusible link</vt:lpstr>
      <vt:lpstr>Figure 8.13 A 125-ampere-rated mega fuse used to protect the circuit from the alternator</vt:lpstr>
      <vt:lpstr>Figure 8.14 Some terminals have seals attached to help seal the electrical connections</vt:lpstr>
      <vt:lpstr>Figure 8.15 Separate a connector by opening the lock and pulling the two apart</vt:lpstr>
      <vt:lpstr>Figure 8.16 The secondary locks help retain the terminals in the connector</vt:lpstr>
      <vt:lpstr>Figure 8.17 Use a small removal tool, sometimes called a pick, to release terminals from the connector</vt:lpstr>
      <vt:lpstr>Figure 8.18 Always use rosin-core solder for electrical or electronic soldering. Also, use small-diameter solder for small soldering irons. Use large-diameter solder only for large-diameter (large-gauge) wire and higher-wattage soldering irons (guns)</vt:lpstr>
      <vt:lpstr>Figure 8.19 A butane-powered soldering tool. The cap has a built-in striker to light a converter in the tip of the tool. This handy soldering tool produces the equivalent of 60 watts of heat. It operates for about 1/2 hour on one charge from a commonly available butane refill dispenser</vt:lpstr>
      <vt:lpstr>Figure 8.20 Notice that to create a good crimp the open part of the terminal is placed in the jaws of the crimping tool toward the anvil or the W-shape part</vt:lpstr>
      <vt:lpstr>Figure 8.21 All hand-crimped splices or terminals should be soldered to be assured of a good electrical connection</vt:lpstr>
      <vt:lpstr>Figure 8.22 A butane torch especially designed for use on heat shrink applies heat without an open flame, which could cause damage</vt:lpstr>
      <vt:lpstr>Figure 8.23 A typical crimp-and-seal connector. This type of connector is first lightly crimped to retain the ends of the wires and then it is heated. The tubing shrinks around the wire splice, and thermoplastic glue melts on the inside to provide an effective weather-resistant seal</vt:lpstr>
      <vt:lpstr>Figure 8.24 Heating the crimp-and-seal connector melts the glue and forms an effective seal against moisture</vt:lpstr>
      <vt:lpstr>Figure 8.25 Conduit that has a paint stripe is constructed of plastic that can withstand high underhood temperatures</vt:lpstr>
      <vt:lpstr>Figure 8.26 (a) Blue conduit is used to cover circuits that carry up to 42 volts (b) Yellow conduit can also be used to cover 42-volt wiring</vt:lpstr>
      <vt:lpstr>Figure 8.27 Always follow the vehicle manufacturer’s instructions which include the use of linesman’s (high-voltage) gloves if working on circuits that are covered in orange conduit</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Electrical and Engine Performance, Eighth Edition</dc:title>
  <dc:subject>Automotive - Core</dc:subject>
  <dc:creator>James D. Halderman</dc:creator>
  <cp:keywords>Automotive </cp:keywords>
  <cp:lastModifiedBy>Kumaraguru Govindasamy</cp:lastModifiedBy>
  <cp:revision>4078</cp:revision>
  <dcterms:created xsi:type="dcterms:W3CDTF">2014-07-14T20:04:21Z</dcterms:created>
  <dcterms:modified xsi:type="dcterms:W3CDTF">2019-03-07T09:18:09Z</dcterms:modified>
</cp:coreProperties>
</file>