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1077" r:id="rId2"/>
    <p:sldId id="1041" r:id="rId3"/>
    <p:sldId id="1078" r:id="rId4"/>
    <p:sldId id="1079" r:id="rId5"/>
    <p:sldId id="1080" r:id="rId6"/>
    <p:sldId id="1081" r:id="rId7"/>
    <p:sldId id="1082" r:id="rId8"/>
    <p:sldId id="1083" r:id="rId9"/>
    <p:sldId id="1084" r:id="rId10"/>
    <p:sldId id="1085" r:id="rId11"/>
    <p:sldId id="1086" r:id="rId12"/>
    <p:sldId id="1087" r:id="rId13"/>
    <p:sldId id="1088" r:id="rId14"/>
    <p:sldId id="1089" r:id="rId15"/>
    <p:sldId id="1090" r:id="rId16"/>
    <p:sldId id="1091" r:id="rId17"/>
    <p:sldId id="1092" r:id="rId18"/>
    <p:sldId id="1093" r:id="rId19"/>
    <p:sldId id="1094" r:id="rId20"/>
    <p:sldId id="1095" r:id="rId21"/>
    <p:sldId id="1096" r:id="rId22"/>
    <p:sldId id="1097" r:id="rId23"/>
    <p:sldId id="1098" r:id="rId24"/>
    <p:sldId id="1099" r:id="rId25"/>
    <p:sldId id="1100" r:id="rId26"/>
    <p:sldId id="1101" r:id="rId27"/>
    <p:sldId id="1102" r:id="rId28"/>
    <p:sldId id="1104" r:id="rId29"/>
    <p:sldId id="1105" r:id="rId30"/>
    <p:sldId id="1106" r:id="rId31"/>
    <p:sldId id="1107" r:id="rId32"/>
    <p:sldId id="1108" r:id="rId33"/>
    <p:sldId id="1109" r:id="rId34"/>
    <p:sldId id="1110" r:id="rId35"/>
    <p:sldId id="1111" r:id="rId36"/>
    <p:sldId id="107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84" autoAdjust="0"/>
    <p:restoredTop sz="93162" autoAdjust="0"/>
  </p:normalViewPr>
  <p:slideViewPr>
    <p:cSldViewPr>
      <p:cViewPr varScale="1">
        <p:scale>
          <a:sx n="109" d="100"/>
          <a:sy n="109" d="100"/>
        </p:scale>
        <p:origin x="-900" y="-84"/>
      </p:cViewPr>
      <p:guideLst>
        <p:guide orient="horz" pos="2160"/>
        <p:guide orient="horz" pos="816"/>
        <p:guide orient="horz" pos="3984"/>
        <p:guide orient="horz" pos="384"/>
        <p:guide orient="horz" pos="144"/>
        <p:guide orient="horz" pos="1056"/>
        <p:guide pos="2880"/>
        <p:guide pos="288"/>
        <p:guide pos="5472"/>
      </p:guideLst>
    </p:cSldViewPr>
  </p:slideViewPr>
  <p:outlineViewPr>
    <p:cViewPr>
      <p:scale>
        <a:sx n="33" d="100"/>
        <a:sy n="33" d="100"/>
      </p:scale>
      <p:origin x="0" y="2467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2/25/2019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2/25/2019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2020, 2017, 2014 Pearson Education, Inc. All </a:t>
            </a:r>
            <a:r>
              <a:rPr lang="en-US" sz="1200" smtClean="0">
                <a:latin typeface="Verdana" panose="020B0604030504040204" pitchFamily="34" charset="0"/>
                <a:ea typeface="Verdana" panose="020B0604030504040204" pitchFamily="34" charset="0"/>
                <a:cs typeface="Verdana" panose="020B0604030504040204" pitchFamily="34" charset="0"/>
              </a:rPr>
              <a:t>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379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Click to edit Master title style</a:t>
            </a:r>
            <a:endParaRPr lang="en-US" dirty="0"/>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2/25/2019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2/25/2019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87488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2/25/2019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2/25/2019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2/25/2019</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2/25/2019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59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2/25/2019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2/25/2019</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smtClean="0">
                <a:solidFill>
                  <a:schemeClr val="tx1"/>
                </a:solidFill>
                <a:latin typeface="Verdana"/>
                <a:ea typeface="Verdana" panose="020B0604030504040204" pitchFamily="34" charset="0"/>
                <a:cs typeface="Verdana" panose="020B0604030504040204" pitchFamily="34" charset="0"/>
              </a:rPr>
              <a:t>Copyright © 2020, 2016 Pearson Education, Inc. All Rights Reserved</a:t>
            </a:r>
            <a:endParaRPr lang="en-IN" altLang="en-US" sz="1200" dirty="0">
              <a:solidFill>
                <a:schemeClr val="tx1"/>
              </a:solidFill>
              <a:latin typeface="Verdana"/>
              <a:ea typeface="Verdana" panose="020B0604030504040204" pitchFamily="34" charset="0"/>
              <a:cs typeface="Verdana" panose="020B0604030504040204" pitchFamily="34" charset="0"/>
            </a:endParaRP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972"/>
            <a:ext cx="8229600" cy="1107996"/>
          </a:xfrm>
        </p:spPr>
        <p:txBody>
          <a:bodyPr>
            <a:spAutoFit/>
          </a:bodyPr>
          <a:lstStyle/>
          <a:p>
            <a:r>
              <a:rPr lang="en-IN" sz="3600" dirty="0">
                <a:latin typeface="+mj-lt"/>
              </a:rPr>
              <a:t>Automotive Electrical and Engine Performance</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smtClean="0"/>
              <a:t>Eighth </a:t>
            </a:r>
            <a:r>
              <a:rPr lang="en-US" dirty="0"/>
              <a:t>Edition</a:t>
            </a:r>
            <a:endParaRPr lang="en-IN" dirty="0"/>
          </a:p>
        </p:txBody>
      </p:sp>
      <p:sp>
        <p:nvSpPr>
          <p:cNvPr id="4" name="Text Placeholder 3"/>
          <p:cNvSpPr>
            <a:spLocks noGrp="1"/>
          </p:cNvSpPr>
          <p:nvPr>
            <p:ph type="body" sz="quarter" idx="14"/>
          </p:nvPr>
        </p:nvSpPr>
        <p:spPr>
          <a:xfrm>
            <a:off x="5048529" y="2814796"/>
            <a:ext cx="2114271" cy="492443"/>
          </a:xfrm>
        </p:spPr>
        <p:txBody>
          <a:bodyPr vert="horz" wrap="square" lIns="0" tIns="0" rIns="0" bIns="0" rtlCol="0" anchor="b">
            <a:spAutoFit/>
          </a:bodyPr>
          <a:lstStyle/>
          <a:p>
            <a:r>
              <a:rPr lang="en-US" sz="3200" dirty="0"/>
              <a:t>Chapter </a:t>
            </a:r>
            <a:r>
              <a:rPr lang="en-US" sz="3200" dirty="0" smtClean="0"/>
              <a:t>46</a:t>
            </a:r>
            <a:endParaRPr lang="en-US" sz="3200" dirty="0"/>
          </a:p>
        </p:txBody>
      </p:sp>
      <p:sp>
        <p:nvSpPr>
          <p:cNvPr id="5" name="Text Placeholder 4"/>
          <p:cNvSpPr>
            <a:spLocks noGrp="1"/>
          </p:cNvSpPr>
          <p:nvPr>
            <p:ph type="body" sz="quarter" idx="15"/>
          </p:nvPr>
        </p:nvSpPr>
        <p:spPr>
          <a:xfrm>
            <a:off x="5042188" y="3419184"/>
            <a:ext cx="3644612" cy="615553"/>
          </a:xfrm>
        </p:spPr>
        <p:txBody>
          <a:bodyPr vert="horz" wrap="square" lIns="0" tIns="0" rIns="0" bIns="0" rtlCol="0">
            <a:spAutoFit/>
          </a:bodyPr>
          <a:lstStyle/>
          <a:p>
            <a:r>
              <a:rPr lang="en-IN" sz="2000" dirty="0" smtClean="0"/>
              <a:t>Fuel Cells and Advanced Technologies</a:t>
            </a:r>
            <a:endParaRPr lang="en-US" sz="2000" dirty="0"/>
          </a:p>
        </p:txBody>
      </p:sp>
      <p:pic>
        <p:nvPicPr>
          <p:cNvPr id="9" name="Picture 8" descr="Front Cover: Automotive Electrical and Engine Performance,  Eighth Edition by Halderma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553" y="1828800"/>
            <a:ext cx="3470495" cy="4439512"/>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 xmlns:a16="http://schemas.microsoft.com/office/drawing/2014/main" id="{B90BF7CC-C13E-4975-9A72-17609AD86A49}"/>
              </a:ext>
            </a:extLst>
          </p:cNvPr>
          <p:cNvSpPr>
            <a:spLocks noGrp="1"/>
          </p:cNvSpPr>
          <p:nvPr>
            <p:ph type="body" sz="quarter" idx="13"/>
          </p:nvPr>
        </p:nvSpPr>
        <p:spPr>
          <a:xfrm>
            <a:off x="2743203" y="6418272"/>
            <a:ext cx="5950034" cy="184666"/>
          </a:xfrm>
        </p:spPr>
        <p:txBody>
          <a:bodyPr wrap="square">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a:t>
            </a:r>
            <a:r>
              <a:rPr lang="en-IN" altLang="en-US" sz="1200" dirty="0" smtClean="0">
                <a:solidFill>
                  <a:schemeClr val="tx1"/>
                </a:solidFill>
                <a:latin typeface="Verdana"/>
                <a:ea typeface="Verdana" panose="020B0604030504040204" pitchFamily="34" charset="0"/>
                <a:cs typeface="Verdana" panose="020B0604030504040204" pitchFamily="34" charset="0"/>
              </a:rPr>
              <a:t>2016 </a:t>
            </a:r>
            <a:r>
              <a:rPr lang="en-IN" altLang="en-US" sz="1200" dirty="0">
                <a:solidFill>
                  <a:schemeClr val="tx1"/>
                </a:solidFill>
                <a:latin typeface="Verdana"/>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77046"/>
            <a:ext cx="8230646" cy="1785104"/>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46.9 </a:t>
            </a:r>
            <a:r>
              <a:rPr lang="en-IN" sz="2800" dirty="0"/>
              <a:t>Powertrain layout in a Honda </a:t>
            </a:r>
            <a:r>
              <a:rPr lang="en-IN" sz="2800" spc="-250" dirty="0" smtClean="0"/>
              <a:t>F C X</a:t>
            </a:r>
            <a:r>
              <a:rPr lang="en-IN" sz="2800" dirty="0" smtClean="0"/>
              <a:t>  fuel-cell vehicle</a:t>
            </a:r>
            <a:r>
              <a:rPr lang="en-IN" sz="2800" dirty="0"/>
              <a:t>. Note the use of a humidifier behind the </a:t>
            </a:r>
            <a:r>
              <a:rPr lang="en-IN" sz="2800" dirty="0" smtClean="0"/>
              <a:t>fuel-cell stack </a:t>
            </a:r>
            <a:r>
              <a:rPr lang="en-IN" sz="2800" dirty="0"/>
              <a:t>to maintain moisture levels in the membrane </a:t>
            </a:r>
            <a:r>
              <a:rPr lang="en-IN" sz="2800" dirty="0" smtClean="0"/>
              <a:t>electrode assemblies</a:t>
            </a:r>
            <a:endParaRPr lang="en-US" sz="2800" dirty="0"/>
          </a:p>
        </p:txBody>
      </p:sp>
      <p:pic>
        <p:nvPicPr>
          <p:cNvPr id="3" name="Picture 2" descr="The powertrain layout shows the following:&#10;• A large fuel cell radiator in the front.&#10;• A drive train radiator near the front wheel on the left&#10;• Power control unit near the sway bar&#10;• DC brushless motor and transmission near the shaft of the front wheel on the right&#10;• Fuel cell stack on top of the fuel cell system box&#10;• Humidifier behind the fuel cell stack&#10;• High pressure hydrogen tanks resembling cylinder, one behind the humidifier and another laying at the bottom of an ultra-capacitor&#10;• An ultra-capacitor on the rear of the vehicl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861" y="2225799"/>
            <a:ext cx="6231630" cy="409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3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38125"/>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46.10 </a:t>
            </a:r>
            <a:r>
              <a:rPr lang="en-IN" sz="2800" dirty="0"/>
              <a:t>The Honda </a:t>
            </a:r>
            <a:r>
              <a:rPr lang="en-IN" sz="2800" spc="-250" dirty="0" smtClean="0"/>
              <a:t>F C X</a:t>
            </a:r>
            <a:r>
              <a:rPr lang="en-IN" sz="2800" dirty="0" smtClean="0"/>
              <a:t> </a:t>
            </a:r>
            <a:r>
              <a:rPr lang="en-IN" sz="2800" dirty="0"/>
              <a:t>uses one large radiator </a:t>
            </a:r>
            <a:r>
              <a:rPr lang="en-IN" sz="2800" dirty="0" smtClean="0"/>
              <a:t>for cooling </a:t>
            </a:r>
            <a:r>
              <a:rPr lang="en-IN" sz="2800" dirty="0"/>
              <a:t>the fuel cell and two smaller ones on either side </a:t>
            </a:r>
            <a:r>
              <a:rPr lang="en-IN" sz="2800" dirty="0" smtClean="0"/>
              <a:t>for cooling </a:t>
            </a:r>
            <a:r>
              <a:rPr lang="en-IN" sz="2800" dirty="0"/>
              <a:t>drivetrain components</a:t>
            </a:r>
            <a:endParaRPr lang="en-US" sz="2800" dirty="0"/>
          </a:p>
        </p:txBody>
      </p:sp>
      <p:pic>
        <p:nvPicPr>
          <p:cNvPr id="3" name="Picture 2" descr="A figure shows a power control unit on the left and a large fuel cell radiator with two small power train radiators connected by hose on both si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773" y="2077711"/>
            <a:ext cx="4446943" cy="424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95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19364"/>
            <a:ext cx="8230646" cy="1846659"/>
          </a:xfrm>
        </p:spPr>
        <p:txBody>
          <a:bodyPr wrap="square">
            <a:spAutoFit/>
          </a:bodyPr>
          <a:lstStyle/>
          <a:p>
            <a:r>
              <a:rPr lang="en-IN" altLang="en-US" sz="3000" dirty="0">
                <a:ea typeface="ヒラギノ角ゴ Pro W3" charset="-128"/>
              </a:rPr>
              <a:t>Figure </a:t>
            </a:r>
            <a:r>
              <a:rPr lang="en-IN" altLang="en-US" sz="3000" dirty="0" smtClean="0">
                <a:ea typeface="ヒラギノ角ゴ Pro W3" charset="-128"/>
              </a:rPr>
              <a:t>46.11 </a:t>
            </a:r>
            <a:r>
              <a:rPr lang="en-IN" sz="3000" dirty="0"/>
              <a:t>Space is limited at the front of the </a:t>
            </a:r>
            <a:r>
              <a:rPr lang="en-IN" sz="3000" dirty="0" smtClean="0"/>
              <a:t>Toyota </a:t>
            </a:r>
            <a:r>
              <a:rPr lang="en-IN" sz="3000" spc="-250" dirty="0" smtClean="0"/>
              <a:t>F C H V</a:t>
            </a:r>
            <a:r>
              <a:rPr lang="en-IN" sz="3000" dirty="0" smtClean="0"/>
              <a:t> </a:t>
            </a:r>
            <a:r>
              <a:rPr lang="en-IN" sz="3000" dirty="0"/>
              <a:t>engine compartment, so an auxiliary heat exchanger </a:t>
            </a:r>
            <a:r>
              <a:rPr lang="en-IN" sz="3000" dirty="0" smtClean="0"/>
              <a:t>is located </a:t>
            </a:r>
            <a:r>
              <a:rPr lang="en-IN" sz="3000" dirty="0"/>
              <a:t>under the vehicle to help cool the fuel-cell stack</a:t>
            </a:r>
            <a:endParaRPr lang="en-US" sz="3000" dirty="0"/>
          </a:p>
        </p:txBody>
      </p:sp>
      <p:pic>
        <p:nvPicPr>
          <p:cNvPr id="3" name="Picture 2" descr="A photo shows FCHV engine compartment on the space limited at the front of Toy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687" y="2209317"/>
            <a:ext cx="5444627" cy="409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0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92179"/>
            <a:ext cx="8230646" cy="1107996"/>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46.12 </a:t>
            </a:r>
            <a:r>
              <a:rPr lang="en-IN" sz="2400" dirty="0"/>
              <a:t>The secondary battery in a fuel-cell </a:t>
            </a:r>
            <a:r>
              <a:rPr lang="en-IN" sz="2400" dirty="0" smtClean="0"/>
              <a:t>hybrid vehicle </a:t>
            </a:r>
            <a:r>
              <a:rPr lang="en-IN" sz="2400" dirty="0"/>
              <a:t>is made up of many individual cells connected </a:t>
            </a:r>
            <a:r>
              <a:rPr lang="en-IN" sz="2400" dirty="0" smtClean="0"/>
              <a:t>in series, much </a:t>
            </a:r>
            <a:r>
              <a:rPr lang="en-IN" sz="2400" dirty="0"/>
              <a:t>like a fuel-cell stack</a:t>
            </a:r>
            <a:endParaRPr lang="en-US" sz="2400" dirty="0"/>
          </a:p>
        </p:txBody>
      </p:sp>
      <p:pic>
        <p:nvPicPr>
          <p:cNvPr id="3" name="Picture 2" descr="A figure shows a secondary battery made up of individual cells connected in 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22" y="1578513"/>
            <a:ext cx="7145307" cy="473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9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8232"/>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46.13 </a:t>
            </a:r>
            <a:r>
              <a:rPr lang="en-IN" dirty="0"/>
              <a:t>The Honda </a:t>
            </a:r>
            <a:r>
              <a:rPr lang="en-IN" dirty="0" err="1"/>
              <a:t>ultracapacitor</a:t>
            </a:r>
            <a:r>
              <a:rPr lang="en-IN" dirty="0"/>
              <a:t> module and </a:t>
            </a:r>
            <a:r>
              <a:rPr lang="en-IN" dirty="0" smtClean="0"/>
              <a:t>construction of </a:t>
            </a:r>
            <a:r>
              <a:rPr lang="en-IN" dirty="0"/>
              <a:t>the individual cells</a:t>
            </a:r>
            <a:endParaRPr lang="en-US" dirty="0"/>
          </a:p>
        </p:txBody>
      </p:sp>
      <p:pic>
        <p:nvPicPr>
          <p:cNvPr id="13314" name="Picture 2" descr="The cell has the following components:&#10;• Positive pole collector plate&#10;• Electrode body&#10;• Electrolyte&#10;• Aluminum case&#10;• Negative pole collector plat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518" y="2563615"/>
            <a:ext cx="8158964" cy="272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524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85737"/>
            <a:ext cx="8230646" cy="2462213"/>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46.14 </a:t>
            </a:r>
            <a:r>
              <a:rPr lang="en-IN" sz="3200" dirty="0"/>
              <a:t>An </a:t>
            </a:r>
            <a:r>
              <a:rPr lang="en-IN" sz="3200" dirty="0" err="1"/>
              <a:t>ultracapacitor</a:t>
            </a:r>
            <a:r>
              <a:rPr lang="en-IN" sz="3200" dirty="0"/>
              <a:t> can be used in place of </a:t>
            </a:r>
            <a:r>
              <a:rPr lang="en-IN" sz="3200" dirty="0" smtClean="0"/>
              <a:t>a high-voltage </a:t>
            </a:r>
            <a:r>
              <a:rPr lang="en-IN" sz="3200" dirty="0"/>
              <a:t>battery in a hybrid electric vehicle. This </a:t>
            </a:r>
            <a:r>
              <a:rPr lang="en-IN" sz="3200" dirty="0" smtClean="0"/>
              <a:t>example is </a:t>
            </a:r>
            <a:r>
              <a:rPr lang="en-IN" sz="3200" dirty="0"/>
              <a:t>from the Honda </a:t>
            </a:r>
            <a:r>
              <a:rPr lang="en-IN" sz="3200" spc="-250" dirty="0" smtClean="0"/>
              <a:t>F C X</a:t>
            </a:r>
            <a:r>
              <a:rPr lang="en-IN" sz="3200" dirty="0" smtClean="0"/>
              <a:t> </a:t>
            </a:r>
            <a:r>
              <a:rPr lang="en-IN" sz="3200" dirty="0"/>
              <a:t>fuel-cell hybrid vehicle</a:t>
            </a:r>
            <a:endParaRPr lang="en-US" sz="3200" dirty="0"/>
          </a:p>
        </p:txBody>
      </p:sp>
      <p:pic>
        <p:nvPicPr>
          <p:cNvPr id="14338" name="Picture 2" descr="A figure shows an array of ultra-capacitor being used in fuel cell hybrid vehicles with multiple cylindrical cells connected in parall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518" y="2753796"/>
            <a:ext cx="4832153" cy="3561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72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38125"/>
            <a:ext cx="8230646" cy="2154436"/>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46.15 </a:t>
            </a:r>
            <a:r>
              <a:rPr lang="en-IN" sz="2800" dirty="0"/>
              <a:t>Drive motors in fuel-cell hybrid vehicles </a:t>
            </a:r>
            <a:r>
              <a:rPr lang="en-IN" sz="2800" dirty="0" smtClean="0"/>
              <a:t>often use </a:t>
            </a:r>
            <a:r>
              <a:rPr lang="en-IN" sz="2800" dirty="0"/>
              <a:t>stator assemblies similar to ones found in Toyota </a:t>
            </a:r>
            <a:r>
              <a:rPr lang="en-IN" sz="2800" dirty="0" smtClean="0"/>
              <a:t>hybrid electric </a:t>
            </a:r>
            <a:r>
              <a:rPr lang="en-IN" sz="2800" dirty="0"/>
              <a:t>vehicles. The rotor turns inside the stator and has </a:t>
            </a:r>
            <a:r>
              <a:rPr lang="en-IN" sz="2800" dirty="0" smtClean="0"/>
              <a:t>permanent magnets </a:t>
            </a:r>
            <a:r>
              <a:rPr lang="en-IN" sz="2800" dirty="0"/>
              <a:t>on its outer circumference</a:t>
            </a:r>
            <a:endParaRPr lang="en-US" sz="2800" dirty="0"/>
          </a:p>
        </p:txBody>
      </p:sp>
      <p:pic>
        <p:nvPicPr>
          <p:cNvPr id="15362" name="Picture 2" descr="A photo shows stator assemblies of drive motors with rotor inside and permanent magnets on its outer circumfer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041" y="2532386"/>
            <a:ext cx="4716807" cy="378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47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7650"/>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46.16 </a:t>
            </a:r>
            <a:r>
              <a:rPr lang="en-IN" sz="2800" dirty="0"/>
              <a:t>The General Motors “Skateboard” </a:t>
            </a:r>
            <a:r>
              <a:rPr lang="en-IN" sz="2800" dirty="0" smtClean="0"/>
              <a:t>concept uses </a:t>
            </a:r>
            <a:r>
              <a:rPr lang="en-IN" sz="2800" dirty="0"/>
              <a:t>a fuel-cell propulsion system with wheel motors at </a:t>
            </a:r>
            <a:r>
              <a:rPr lang="en-IN" sz="2800" dirty="0" smtClean="0"/>
              <a:t>all four corners</a:t>
            </a:r>
            <a:endParaRPr lang="en-US" sz="2800" dirty="0"/>
          </a:p>
        </p:txBody>
      </p:sp>
      <p:pic>
        <p:nvPicPr>
          <p:cNvPr id="16386" name="Picture 2" descr="The figure shows the following:&#10;• Four wheel motors to propel the vehicle&#10;• Mechanical locks to secure the body of the vehicle to the skateboard&#10;• Universal docking connection at the front of the mechanical locks connecting body control systems&#10;• Fuel-cell stacks and hydrogen storage tanks on the sides of the chassis&#10;• Heat vents to dissipate heat generated by the fuel cell and electronic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9208" y="1678100"/>
            <a:ext cx="4626534" cy="4638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37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36339"/>
            <a:ext cx="8230646" cy="2154436"/>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46.17 </a:t>
            </a:r>
            <a:r>
              <a:rPr lang="en-IN" sz="2800" dirty="0"/>
              <a:t>The electric drive motor and </a:t>
            </a:r>
            <a:r>
              <a:rPr lang="en-IN" sz="2800" dirty="0" smtClean="0"/>
              <a:t>transaxle assembly from </a:t>
            </a:r>
            <a:r>
              <a:rPr lang="en-IN" sz="2800" dirty="0"/>
              <a:t>a Toyota </a:t>
            </a:r>
            <a:r>
              <a:rPr lang="en-IN" sz="2800" spc="-250" dirty="0" smtClean="0"/>
              <a:t>F C H V</a:t>
            </a:r>
            <a:r>
              <a:rPr lang="en-IN" sz="2800" dirty="0"/>
              <a:t>. Note the three </a:t>
            </a:r>
            <a:r>
              <a:rPr lang="en-IN" sz="2800" dirty="0" smtClean="0"/>
              <a:t>orange cables, indicating </a:t>
            </a:r>
            <a:r>
              <a:rPr lang="en-IN" sz="2800" dirty="0"/>
              <a:t>that this motor is powered by </a:t>
            </a:r>
            <a:r>
              <a:rPr lang="en-IN" sz="2800" dirty="0" smtClean="0"/>
              <a:t>high-voltage three-phase </a:t>
            </a:r>
            <a:r>
              <a:rPr lang="en-IN" sz="2800" dirty="0"/>
              <a:t>alternating current</a:t>
            </a:r>
            <a:endParaRPr lang="en-US" sz="2800" dirty="0"/>
          </a:p>
        </p:txBody>
      </p:sp>
      <p:pic>
        <p:nvPicPr>
          <p:cNvPr id="17410" name="Picture 2" descr="A figure shows transaxle assembly being connected to the electric drive motor with three cables being powered by high-voltage alternating cur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713" y="2492039"/>
            <a:ext cx="6025442" cy="382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562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7650"/>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46.18 </a:t>
            </a:r>
            <a:r>
              <a:rPr lang="en-IN" sz="2800" dirty="0"/>
              <a:t>The power control unit (</a:t>
            </a:r>
            <a:r>
              <a:rPr lang="en-IN" sz="2800" spc="-250" dirty="0" smtClean="0"/>
              <a:t>P C U</a:t>
            </a:r>
            <a:r>
              <a:rPr lang="en-IN" sz="2800" dirty="0"/>
              <a:t>) on a </a:t>
            </a:r>
            <a:r>
              <a:rPr lang="en-IN" sz="2800" dirty="0" smtClean="0"/>
              <a:t>Honda </a:t>
            </a:r>
            <a:r>
              <a:rPr lang="en-IN" sz="2800" spc="-250" dirty="0" smtClean="0"/>
              <a:t>F C X</a:t>
            </a:r>
            <a:r>
              <a:rPr lang="en-IN" sz="2800" dirty="0" smtClean="0"/>
              <a:t> </a:t>
            </a:r>
            <a:r>
              <a:rPr lang="en-IN" sz="2800" dirty="0"/>
              <a:t>fuel-cell hybrid vehicle is located under the hood</a:t>
            </a:r>
            <a:endParaRPr lang="en-US" sz="2800" dirty="0"/>
          </a:p>
        </p:txBody>
      </p:sp>
      <p:pic>
        <p:nvPicPr>
          <p:cNvPr id="18434" name="Picture 2" descr="A figure shows vehicle hood of a Honda FCX fuel-cell hybrid vehicle comprising a power control un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659" y="1679632"/>
            <a:ext cx="6988681" cy="463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048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16079"/>
            <a:ext cx="8230646" cy="223815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46.1 </a:t>
            </a:r>
            <a:r>
              <a:rPr lang="en-IN" dirty="0"/>
              <a:t>Ford Motor Company has produced a </a:t>
            </a:r>
            <a:r>
              <a:rPr lang="en-IN" dirty="0" smtClean="0"/>
              <a:t>number of </a:t>
            </a:r>
            <a:r>
              <a:rPr lang="en-IN" dirty="0"/>
              <a:t>demonstration fuel-cell vehicles based on the Ford Focus</a:t>
            </a:r>
            <a:endParaRPr lang="en-US" dirty="0"/>
          </a:p>
        </p:txBody>
      </p:sp>
      <p:pic>
        <p:nvPicPr>
          <p:cNvPr id="3" name="Picture 2" descr="A figure shows a demonstration of fuel-cell vehicle manufactured by Ford Motor company with “hydrogen fuel-cell vehicle “written on 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62" y="2600036"/>
            <a:ext cx="8108736" cy="3700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7650"/>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46.19 </a:t>
            </a:r>
            <a:r>
              <a:rPr lang="en-IN" sz="2800" dirty="0"/>
              <a:t>Toyota’s FCHV uses a power control </a:t>
            </a:r>
            <a:r>
              <a:rPr lang="en-IN" sz="2800" dirty="0" smtClean="0"/>
              <a:t>unit that </a:t>
            </a:r>
            <a:r>
              <a:rPr lang="en-IN" sz="2800" dirty="0"/>
              <a:t>directs electrical energy flow between the fuel cell</a:t>
            </a:r>
            <a:r>
              <a:rPr lang="en-IN" sz="2800" dirty="0" smtClean="0"/>
              <a:t>, battery, and </a:t>
            </a:r>
            <a:r>
              <a:rPr lang="en-IN" sz="2800" dirty="0"/>
              <a:t>drive motor</a:t>
            </a:r>
            <a:endParaRPr lang="en-US" sz="2800" dirty="0"/>
          </a:p>
        </p:txBody>
      </p:sp>
      <p:pic>
        <p:nvPicPr>
          <p:cNvPr id="19458" name="Picture 2" descr="The figure shows the following:&#10;A sway bar with drive wheels is being connected to the final drive which is positioned vertically. The front end of the final drive is being connected to a motor. On the top of the motor are three wires connecting power control unit. This power control unit is connecting the HV battery and fuel cell controlling the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402" y="1783102"/>
            <a:ext cx="4211197" cy="453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083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7650"/>
            <a:ext cx="8230646"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46.20 </a:t>
            </a:r>
            <a:r>
              <a:rPr lang="en-IN" sz="2800" dirty="0"/>
              <a:t>This </a:t>
            </a:r>
            <a:r>
              <a:rPr lang="en-IN" sz="2800" spc="-250" dirty="0" smtClean="0"/>
              <a:t>G M</a:t>
            </a:r>
            <a:r>
              <a:rPr lang="en-IN" sz="2800" dirty="0" smtClean="0"/>
              <a:t> </a:t>
            </a:r>
            <a:r>
              <a:rPr lang="en-IN" sz="2800" dirty="0"/>
              <a:t>fuel-cell vehicle uses </a:t>
            </a:r>
            <a:r>
              <a:rPr lang="en-IN" sz="2800" dirty="0" smtClean="0"/>
              <a:t>compressed hydrogen </a:t>
            </a:r>
            <a:r>
              <a:rPr lang="en-IN" sz="2800" dirty="0"/>
              <a:t>in three high-pressure storage tanks</a:t>
            </a:r>
            <a:endParaRPr lang="en-US" sz="2800" dirty="0"/>
          </a:p>
        </p:txBody>
      </p:sp>
      <p:pic>
        <p:nvPicPr>
          <p:cNvPr id="20482" name="Picture 2" descr="A figure shows a car with hydrogen used in three high pressure storage ta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90" y="1707535"/>
            <a:ext cx="7633893" cy="460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3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2405"/>
            <a:ext cx="8230646" cy="1969770"/>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46.21 </a:t>
            </a:r>
            <a:r>
              <a:rPr lang="en-IN" sz="3200" dirty="0"/>
              <a:t>The Toyota FCHV uses high-pressure </a:t>
            </a:r>
            <a:r>
              <a:rPr lang="en-IN" sz="3200" dirty="0" smtClean="0"/>
              <a:t>storage tanks </a:t>
            </a:r>
            <a:r>
              <a:rPr lang="en-IN" sz="3200" dirty="0"/>
              <a:t>that are rated at 350 bar. This is the equivalent of </a:t>
            </a:r>
            <a:r>
              <a:rPr lang="en-IN" sz="3200" dirty="0" smtClean="0"/>
              <a:t>5,000 pounds </a:t>
            </a:r>
            <a:r>
              <a:rPr lang="en-IN" sz="3200" dirty="0"/>
              <a:t>per square inch</a:t>
            </a:r>
            <a:endParaRPr lang="en-US" sz="3200" dirty="0"/>
          </a:p>
        </p:txBody>
      </p:sp>
      <p:pic>
        <p:nvPicPr>
          <p:cNvPr id="21506" name="Picture 2" descr="A figure shows a high pressure storage tank resembling cylinder at the bottom and another figure magnifying the lining of the cylinder. The lining is made up of glass fiber on the top layer carbon fiber in the middle and aluminum at the 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695" y="2288489"/>
            <a:ext cx="4573560" cy="402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51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00025"/>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46.22 </a:t>
            </a:r>
            <a:r>
              <a:rPr lang="en-IN" sz="3200" dirty="0"/>
              <a:t>The high-pressure fitting used to refuel </a:t>
            </a:r>
            <a:r>
              <a:rPr lang="en-IN" sz="3200" dirty="0" smtClean="0"/>
              <a:t>a fuel-cell </a:t>
            </a:r>
            <a:r>
              <a:rPr lang="en-IN" sz="3200" dirty="0"/>
              <a:t>hybrid vehicle</a:t>
            </a:r>
            <a:endParaRPr lang="en-US" sz="3200" dirty="0"/>
          </a:p>
        </p:txBody>
      </p:sp>
      <p:pic>
        <p:nvPicPr>
          <p:cNvPr id="22530" name="Picture 2" descr="A photo shows a technician refueling a fuel-cell hybrid vehicle using high pressure f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981" y="1327298"/>
            <a:ext cx="6626039" cy="498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80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8232"/>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46.23 </a:t>
            </a:r>
            <a:r>
              <a:rPr lang="en-IN" dirty="0"/>
              <a:t>Note that high-pressure hydrogen </a:t>
            </a:r>
            <a:r>
              <a:rPr lang="en-IN" dirty="0" smtClean="0"/>
              <a:t>storage tanks </a:t>
            </a:r>
            <a:r>
              <a:rPr lang="en-IN" dirty="0"/>
              <a:t>must be replaced in 2031</a:t>
            </a:r>
            <a:endParaRPr lang="en-US" dirty="0"/>
          </a:p>
        </p:txBody>
      </p:sp>
      <p:pic>
        <p:nvPicPr>
          <p:cNvPr id="23554" name="Picture 2" descr="The label shows the following:&#10;• Fuel type: gaseous hydrogen&#10;• NWP:70MPa&#10;• Do not refuel after 2031&#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9769" y="1936971"/>
            <a:ext cx="5825412" cy="43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28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8232"/>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46.24 </a:t>
            </a:r>
            <a:r>
              <a:rPr lang="en-IN" dirty="0"/>
              <a:t>GM’s Hydrogen3 has a range of 249 </a:t>
            </a:r>
            <a:r>
              <a:rPr lang="en-IN" dirty="0" smtClean="0"/>
              <a:t>miles when </a:t>
            </a:r>
            <a:r>
              <a:rPr lang="en-IN" dirty="0"/>
              <a:t>using liquid hydrogen</a:t>
            </a:r>
            <a:endParaRPr lang="en-US" dirty="0"/>
          </a:p>
        </p:txBody>
      </p:sp>
      <p:pic>
        <p:nvPicPr>
          <p:cNvPr id="24578" name="Picture 2" descr="A figure shows silhouette of a car with hood being connected to liquid hydrogen storage resembling horizontal cy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358" y="1907131"/>
            <a:ext cx="6164793" cy="437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6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2875"/>
            <a:ext cx="8230646" cy="1107996"/>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46.25 </a:t>
            </a:r>
            <a:r>
              <a:rPr lang="en-IN" dirty="0" err="1"/>
              <a:t>Refueling</a:t>
            </a:r>
            <a:r>
              <a:rPr lang="en-IN" dirty="0"/>
              <a:t> a vehicle with liquid hydrogen</a:t>
            </a:r>
            <a:endParaRPr lang="en-US" dirty="0"/>
          </a:p>
        </p:txBody>
      </p:sp>
      <p:pic>
        <p:nvPicPr>
          <p:cNvPr id="25602" name="Picture 2" descr="The figure shows the following parts:&#10;A horizontal circular hose with stainless steel braiding on the rear end. The front end comprises of locking system with a filler lid on one side of the locking syste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885" y="1412297"/>
            <a:ext cx="6866231" cy="489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123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9099"/>
            <a:ext cx="8230646" cy="1661993"/>
          </a:xfrm>
        </p:spPr>
        <p:txBody>
          <a:bodyPr wrap="square">
            <a:spAutoFit/>
          </a:bodyPr>
          <a:lstStyle/>
          <a:p>
            <a:r>
              <a:rPr lang="en-IN" altLang="en-US" dirty="0" smtClean="0">
                <a:ea typeface="ヒラギノ角ゴ Pro W3" charset="-128"/>
              </a:rPr>
              <a:t>Figure 46.26 </a:t>
            </a:r>
            <a:r>
              <a:rPr lang="en-IN" dirty="0"/>
              <a:t>Carbon deposits, such as these, are </a:t>
            </a:r>
            <a:r>
              <a:rPr lang="en-IN" dirty="0" smtClean="0"/>
              <a:t>created by </a:t>
            </a:r>
            <a:r>
              <a:rPr lang="en-IN" dirty="0"/>
              <a:t>incomplete combustion of a hydrocarbon fuel</a:t>
            </a:r>
            <a:endParaRPr lang="en-US" dirty="0"/>
          </a:p>
        </p:txBody>
      </p:sp>
      <p:pic>
        <p:nvPicPr>
          <p:cNvPr id="26626" name="Picture 2" descr="A photo shows unburned carbon being accumulated in the combustion cha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368" y="1895764"/>
            <a:ext cx="5849264" cy="441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027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6941"/>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46.27 </a:t>
            </a:r>
            <a:r>
              <a:rPr lang="en-IN" sz="2400" dirty="0"/>
              <a:t>Both diesel and conventional gasoline engines create exhaust emissions due to high peak temperatures </a:t>
            </a:r>
            <a:r>
              <a:rPr lang="en-IN" sz="2400" dirty="0" smtClean="0"/>
              <a:t>created in </a:t>
            </a:r>
            <a:r>
              <a:rPr lang="en-IN" sz="2400" dirty="0"/>
              <a:t>the combustion chamber. The lower combustion temperatures during </a:t>
            </a:r>
            <a:r>
              <a:rPr lang="en-IN" sz="2400" spc="-250" dirty="0" smtClean="0"/>
              <a:t>H C </a:t>
            </a:r>
            <a:r>
              <a:rPr lang="en-IN" sz="2400" spc="-250" dirty="0" err="1" smtClean="0"/>
              <a:t>C</a:t>
            </a:r>
            <a:r>
              <a:rPr lang="en-IN" sz="2400" spc="-250" dirty="0" smtClean="0"/>
              <a:t> I</a:t>
            </a:r>
            <a:r>
              <a:rPr lang="en-IN" sz="2400" dirty="0" smtClean="0"/>
              <a:t> </a:t>
            </a:r>
            <a:r>
              <a:rPr lang="en-IN" sz="2400" dirty="0"/>
              <a:t>operation result in high efficiency with </a:t>
            </a:r>
            <a:r>
              <a:rPr lang="en-IN" sz="2400" dirty="0" smtClean="0"/>
              <a:t>reduced emissions</a:t>
            </a:r>
            <a:endParaRPr lang="en-US" sz="2400" dirty="0"/>
          </a:p>
        </p:txBody>
      </p:sp>
      <p:pic>
        <p:nvPicPr>
          <p:cNvPr id="27650" name="Picture 2" descr="A figure shows a diesel engine with fuel injector creating high peak temperature causing exhaust NOx and soot emissions in the combustion chamb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2192"/>
          <a:stretch/>
        </p:blipFill>
        <p:spPr bwMode="auto">
          <a:xfrm>
            <a:off x="735568" y="2264507"/>
            <a:ext cx="2083880" cy="4050568"/>
          </a:xfrm>
          <a:prstGeom prst="rect">
            <a:avLst/>
          </a:prstGeom>
          <a:noFill/>
          <a:extLst>
            <a:ext uri="{909E8E84-426E-40DD-AFC4-6F175D3DCCD1}">
              <a14:hiddenFill xmlns:a14="http://schemas.microsoft.com/office/drawing/2010/main">
                <a:solidFill>
                  <a:srgbClr val="FFFFFF"/>
                </a:solidFill>
              </a14:hiddenFill>
            </a:ext>
          </a:extLst>
        </p:spPr>
      </p:pic>
      <p:pic>
        <p:nvPicPr>
          <p:cNvPr id="28675" name="Picture 3" descr="A figure shows a gasoline engine with spark ignited creating high peak temperature causing exhaust NOx emission in the combustion chamb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191" r="33466"/>
          <a:stretch/>
        </p:blipFill>
        <p:spPr bwMode="auto">
          <a:xfrm>
            <a:off x="3588190" y="2303680"/>
            <a:ext cx="2177170" cy="401046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A figure shows a Homogeneous Charge Compression Engine with low temperature resulting in reduced emission in the combustion chamb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358"/>
          <a:stretch/>
        </p:blipFill>
        <p:spPr bwMode="auto">
          <a:xfrm>
            <a:off x="6611542" y="2303680"/>
            <a:ext cx="1976752" cy="401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03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366832"/>
            <a:ext cx="8221121" cy="1661993"/>
          </a:xfrm>
        </p:spPr>
        <p:txBody>
          <a:bodyPr wrap="square">
            <a:spAutoFit/>
          </a:bodyPr>
          <a:lstStyle/>
          <a:p>
            <a:r>
              <a:rPr lang="en-IN" altLang="en-US" sz="1800" dirty="0">
                <a:ea typeface="ヒラギノ角ゴ Pro W3" charset="-128"/>
              </a:rPr>
              <a:t>Figure </a:t>
            </a:r>
            <a:r>
              <a:rPr lang="en-IN" altLang="en-US" sz="1800" dirty="0" smtClean="0">
                <a:ea typeface="ヒラギノ角ゴ Pro W3" charset="-128"/>
              </a:rPr>
              <a:t>46.28 </a:t>
            </a:r>
            <a:r>
              <a:rPr lang="en-IN" sz="1800" dirty="0"/>
              <a:t>After the Chevrolet Volt has been charged, it uses the electrical power stored in the high-voltage battery </a:t>
            </a:r>
            <a:r>
              <a:rPr lang="en-IN" sz="1800" dirty="0" smtClean="0"/>
              <a:t>to propel the </a:t>
            </a:r>
            <a:r>
              <a:rPr lang="en-IN" sz="1800" dirty="0"/>
              <a:t>vehicle and provide heating and cooling for 25 to 50 miles (40 to 80 km). Then </a:t>
            </a:r>
            <a:r>
              <a:rPr lang="en-IN" sz="1800" dirty="0" smtClean="0"/>
              <a:t>the gasoline </a:t>
            </a:r>
            <a:r>
              <a:rPr lang="en-IN" sz="1800" dirty="0"/>
              <a:t>engine starts and </a:t>
            </a:r>
            <a:r>
              <a:rPr lang="en-IN" sz="1800" dirty="0" smtClean="0"/>
              <a:t>maintains the </a:t>
            </a:r>
            <a:r>
              <a:rPr lang="en-IN" sz="1800" spc="-250" dirty="0" smtClean="0"/>
              <a:t>S O C</a:t>
            </a:r>
            <a:r>
              <a:rPr lang="en-IN" sz="1800" dirty="0" smtClean="0"/>
              <a:t> </a:t>
            </a:r>
            <a:r>
              <a:rPr lang="en-IN" sz="1800" dirty="0"/>
              <a:t>between 25% and 35%. The gasoline engine cannot fully charge the high-voltage batteries but rather the vehicle has </a:t>
            </a:r>
            <a:r>
              <a:rPr lang="en-IN" sz="1800" dirty="0" smtClean="0"/>
              <a:t>to be </a:t>
            </a:r>
            <a:r>
              <a:rPr lang="en-IN" sz="1800" dirty="0"/>
              <a:t>plugged in to provide a </a:t>
            </a:r>
            <a:r>
              <a:rPr lang="en-IN" sz="1800" dirty="0" smtClean="0"/>
              <a:t>higher </a:t>
            </a:r>
            <a:r>
              <a:rPr lang="en-IN" sz="1800" spc="-250" dirty="0" smtClean="0"/>
              <a:t>S O C</a:t>
            </a:r>
            <a:r>
              <a:rPr lang="en-IN" sz="1800" dirty="0" smtClean="0"/>
              <a:t> </a:t>
            </a:r>
            <a:r>
              <a:rPr lang="en-IN" sz="1800" dirty="0"/>
              <a:t>level</a:t>
            </a:r>
            <a:endParaRPr lang="en-US" sz="1800" dirty="0"/>
          </a:p>
        </p:txBody>
      </p:sp>
      <p:pic>
        <p:nvPicPr>
          <p:cNvPr id="29698" name="Picture 2" descr="The graph shows the following:&#10;Charging mode on the x axis and battery state of charge on the y axis in percentage. The y axis comprises of eighty percentages as the upper limit indicating the battery is full and twenty-five to thirty-five percent indicating low charge.&#10;Chevrolet volt heats and cools using electric power with battery being charged full about eighty percent. As the battery charge depletes, the gasoline engine operates on charge sustaining mode by maintaining the state of charge between twenty-five to thirty-five percent where the gasoline engine can be switched on and off when require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9825" y="2148565"/>
            <a:ext cx="4308178" cy="416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45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2405"/>
            <a:ext cx="8230646" cy="1969770"/>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46.2 </a:t>
            </a:r>
            <a:r>
              <a:rPr lang="en-IN" sz="3200" dirty="0"/>
              <a:t>Hydrogen does not exist by itself in nature</a:t>
            </a:r>
            <a:r>
              <a:rPr lang="en-IN" sz="3200" dirty="0" smtClean="0"/>
              <a:t>. Energy </a:t>
            </a:r>
            <a:r>
              <a:rPr lang="en-IN" sz="3200" dirty="0"/>
              <a:t>must be expended to separate it from other, </a:t>
            </a:r>
            <a:r>
              <a:rPr lang="en-IN" sz="3200" dirty="0" smtClean="0"/>
              <a:t>more complex </a:t>
            </a:r>
            <a:r>
              <a:rPr lang="en-IN" sz="3200" dirty="0"/>
              <a:t>materials</a:t>
            </a:r>
            <a:endParaRPr lang="en-US" sz="3200" dirty="0"/>
          </a:p>
        </p:txBody>
      </p:sp>
      <p:pic>
        <p:nvPicPr>
          <p:cNvPr id="3" name="Picture 2" descr="The compounds with hydrogen includes the following:&#10;• Biomass&#10;• Coal&#10;• Natural Gas&#10;• Petroleum&#10;• water&#10;• electrolysis being produced by solar power, wind power, water power and other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57" y="2286416"/>
            <a:ext cx="8000599" cy="401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259335"/>
            <a:ext cx="8221121"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46.29 </a:t>
            </a:r>
            <a:r>
              <a:rPr lang="en-IN" sz="2800" dirty="0"/>
              <a:t>(a) The Chevrolet Volt is charged using a </a:t>
            </a:r>
            <a:r>
              <a:rPr lang="en-IN" sz="2800" dirty="0" smtClean="0"/>
              <a:t>standard </a:t>
            </a:r>
            <a:r>
              <a:rPr lang="en-IN" sz="2800" dirty="0"/>
              <a:t>SAE 1772 connector using either 110 or 220 </a:t>
            </a:r>
            <a:r>
              <a:rPr lang="en-IN" sz="2800" dirty="0" smtClean="0"/>
              <a:t>volts</a:t>
            </a:r>
            <a:endParaRPr lang="en-US" sz="2800" dirty="0"/>
          </a:p>
        </p:txBody>
      </p:sp>
      <p:pic>
        <p:nvPicPr>
          <p:cNvPr id="30722" name="Picture 2" descr="A photo shows a standard SAE 1772 connector charging a Chevrolet Vo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796" y="1676400"/>
            <a:ext cx="5764408" cy="460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82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285750"/>
            <a:ext cx="8221121"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46.29 </a:t>
            </a:r>
            <a:r>
              <a:rPr lang="en-IN" sz="2400" dirty="0" smtClean="0"/>
              <a:t>(</a:t>
            </a:r>
            <a:r>
              <a:rPr lang="en-IN" sz="2400" dirty="0"/>
              <a:t>b) After connecting the charging plug, a light on the top of the dash turns green and the dash display shows the estimated time when the high-voltage battery will be fully charged and the estimated current range using battery power alone</a:t>
            </a:r>
            <a:endParaRPr lang="en-US" sz="2400" dirty="0"/>
          </a:p>
        </p:txBody>
      </p:sp>
      <p:pic>
        <p:nvPicPr>
          <p:cNvPr id="30723" name="Picture 3" descr="A photo shows a dash with a SAE 1772 connector connected to a charging plug on the left indicating charging and “charge complete by four am”. A battery with a range of 16 ml on the left and estimated timing of charge completion is also displayed.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3473" y="2265975"/>
            <a:ext cx="5057055" cy="404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73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285750"/>
            <a:ext cx="8221121" cy="1477328"/>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46.30 </a:t>
            </a:r>
            <a:r>
              <a:rPr lang="en-IN" sz="2400" dirty="0"/>
              <a:t>The </a:t>
            </a:r>
            <a:r>
              <a:rPr lang="en-IN" sz="2400" spc="-250" dirty="0" smtClean="0"/>
              <a:t>S A E</a:t>
            </a:r>
            <a:r>
              <a:rPr lang="en-IN" sz="2400" dirty="0" smtClean="0"/>
              <a:t> </a:t>
            </a:r>
            <a:r>
              <a:rPr lang="en-IN" sz="2400" dirty="0"/>
              <a:t>J 1772 plug is used on </a:t>
            </a:r>
            <a:r>
              <a:rPr lang="en-IN" sz="2400" dirty="0" smtClean="0"/>
              <a:t>most electric and </a:t>
            </a:r>
            <a:r>
              <a:rPr lang="en-IN" sz="2400" dirty="0"/>
              <a:t>plug-in hybrid electric vehicles and is </a:t>
            </a:r>
            <a:r>
              <a:rPr lang="en-IN" sz="2400" dirty="0" smtClean="0"/>
              <a:t>designed to </a:t>
            </a:r>
            <a:r>
              <a:rPr lang="en-IN" sz="2400" dirty="0"/>
              <a:t>work with Level 1 (110 to 120 V) and Level 2 (220 to 240 V</a:t>
            </a:r>
            <a:r>
              <a:rPr lang="en-IN" sz="2400" dirty="0" smtClean="0"/>
              <a:t>) charging</a:t>
            </a:r>
            <a:endParaRPr lang="en-US" sz="2400" dirty="0"/>
          </a:p>
        </p:txBody>
      </p:sp>
      <p:pic>
        <p:nvPicPr>
          <p:cNvPr id="31746" name="Picture 2" descr="The photo shows the following:&#10;A round shaped SAE J 1772 plug with the following components:&#10;• AC line one&#10;• AC line two&#10;• Safety for detecting proximity&#10;• Ground&#10;• Control pilo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610" y="1914815"/>
            <a:ext cx="5820308" cy="4380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9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295275"/>
            <a:ext cx="8221121" cy="1107996"/>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46.31 </a:t>
            </a:r>
            <a:r>
              <a:rPr lang="en-IN" sz="2400" dirty="0"/>
              <a:t>A Nissan Leaf electric vehicle charging </a:t>
            </a:r>
            <a:r>
              <a:rPr lang="en-IN" sz="2400" dirty="0" smtClean="0"/>
              <a:t>ports located </a:t>
            </a:r>
            <a:r>
              <a:rPr lang="en-IN" sz="2400" dirty="0"/>
              <a:t>at the front of the vehicle under a hinged door for </a:t>
            </a:r>
            <a:r>
              <a:rPr lang="en-IN" sz="2400" dirty="0" smtClean="0"/>
              <a:t>easy access</a:t>
            </a:r>
            <a:endParaRPr lang="en-US" sz="2400" dirty="0"/>
          </a:p>
        </p:txBody>
      </p:sp>
      <p:pic>
        <p:nvPicPr>
          <p:cNvPr id="32770" name="Picture 2" descr="A photo shows the front portion of a Nissan Leaf electric vehicle with charging ports located under a hinged door with chemo level three connector on the left and SAE J1772 level one and level two connector on the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871" y="1492120"/>
            <a:ext cx="6356458" cy="4781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0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152400"/>
            <a:ext cx="8221121" cy="1107996"/>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46.32 </a:t>
            </a:r>
            <a:r>
              <a:rPr lang="en-IN" dirty="0"/>
              <a:t>A typical wind generator that is used </a:t>
            </a:r>
            <a:r>
              <a:rPr lang="en-IN" dirty="0" smtClean="0"/>
              <a:t>to generate </a:t>
            </a:r>
            <a:r>
              <a:rPr lang="en-IN" dirty="0"/>
              <a:t>electricity</a:t>
            </a:r>
            <a:endParaRPr lang="en-US" dirty="0"/>
          </a:p>
        </p:txBody>
      </p:sp>
      <p:pic>
        <p:nvPicPr>
          <p:cNvPr id="33794" name="Picture 2" descr="A photo shows a typical wind gen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508" y="1399623"/>
            <a:ext cx="6532984" cy="491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50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3" y="259335"/>
            <a:ext cx="8221121" cy="1292662"/>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46.33 </a:t>
            </a:r>
            <a:r>
              <a:rPr lang="en-IN" sz="2800" dirty="0"/>
              <a:t>The Hoover Dam </a:t>
            </a:r>
            <a:r>
              <a:rPr lang="en-IN" sz="2800" dirty="0" smtClean="0"/>
              <a:t>in  Nevada/Arizona </a:t>
            </a:r>
            <a:r>
              <a:rPr lang="en-IN" sz="2800" dirty="0"/>
              <a:t>is </a:t>
            </a:r>
            <a:r>
              <a:rPr lang="en-IN" sz="2800" dirty="0" smtClean="0"/>
              <a:t>used to </a:t>
            </a:r>
            <a:r>
              <a:rPr lang="en-IN" sz="2800" dirty="0"/>
              <a:t>create electricity for use in the </a:t>
            </a:r>
            <a:r>
              <a:rPr lang="en-IN" sz="2800" dirty="0" err="1" smtClean="0"/>
              <a:t>southwestern</a:t>
            </a:r>
            <a:r>
              <a:rPr lang="en-IN" sz="2800" dirty="0" smtClean="0"/>
              <a:t> </a:t>
            </a:r>
            <a:r>
              <a:rPr lang="en-IN" sz="2800" dirty="0"/>
              <a:t>United States</a:t>
            </a:r>
            <a:endParaRPr lang="en-US" sz="2800" dirty="0"/>
          </a:p>
        </p:txBody>
      </p:sp>
      <p:pic>
        <p:nvPicPr>
          <p:cNvPr id="34818" name="Picture 2" descr="A photo shows Hoover Dam in Arizona used to generate electricity for the south-western United 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418" y="1665055"/>
            <a:ext cx="6180227" cy="465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330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wrap="square"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68" y="2108053"/>
            <a:ext cx="8213665" cy="2641895"/>
          </a:xfrm>
          <a:prstGeom prst="rect">
            <a:avLst/>
          </a:prstGeom>
        </p:spPr>
      </p:pic>
    </p:spTree>
    <p:extLst>
      <p:ext uri="{BB962C8B-B14F-4D97-AF65-F5344CB8AC3E}">
        <p14:creationId xmlns:p14="http://schemas.microsoft.com/office/powerpoint/2010/main" val="77597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6215"/>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46.3 </a:t>
            </a:r>
            <a:r>
              <a:rPr lang="en-IN" sz="3200" dirty="0"/>
              <a:t>The Mercedes-Benz B-Class fuel-cell car </a:t>
            </a:r>
            <a:r>
              <a:rPr lang="en-IN" sz="3200" dirty="0" smtClean="0"/>
              <a:t>was introduced </a:t>
            </a:r>
            <a:r>
              <a:rPr lang="en-IN" sz="3200" dirty="0"/>
              <a:t>in 2005</a:t>
            </a:r>
            <a:endParaRPr lang="en-US" sz="3200" dirty="0"/>
          </a:p>
        </p:txBody>
      </p:sp>
      <p:pic>
        <p:nvPicPr>
          <p:cNvPr id="4" name="Picture 2" descr="A figure shows a fuel car manufacture by Mercedes-Benz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06" y="1371600"/>
            <a:ext cx="7903326" cy="488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38125"/>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46.4 </a:t>
            </a:r>
            <a:r>
              <a:rPr lang="en-IN" sz="2800" dirty="0"/>
              <a:t>The Toyota </a:t>
            </a:r>
            <a:r>
              <a:rPr lang="en-IN" sz="2800" spc="-250" dirty="0" smtClean="0"/>
              <a:t>F C H V</a:t>
            </a:r>
            <a:r>
              <a:rPr lang="en-IN" sz="2800" dirty="0" smtClean="0"/>
              <a:t> </a:t>
            </a:r>
            <a:r>
              <a:rPr lang="en-IN" sz="2800" dirty="0"/>
              <a:t>is based on the </a:t>
            </a:r>
            <a:r>
              <a:rPr lang="en-IN" sz="2800" dirty="0" smtClean="0"/>
              <a:t>Highlander platform </a:t>
            </a:r>
            <a:r>
              <a:rPr lang="en-IN" sz="2800" dirty="0"/>
              <a:t>and uses much of Toyota’s Hybrid Synergy </a:t>
            </a:r>
            <a:r>
              <a:rPr lang="en-IN" sz="2800" dirty="0" smtClean="0"/>
              <a:t>Drive (</a:t>
            </a:r>
            <a:r>
              <a:rPr lang="en-IN" sz="2800" spc="-250" dirty="0" smtClean="0"/>
              <a:t>H </a:t>
            </a:r>
            <a:r>
              <a:rPr lang="en-IN" sz="2800" spc="-250" smtClean="0"/>
              <a:t>S D</a:t>
            </a:r>
            <a:r>
              <a:rPr lang="en-IN" sz="2800" dirty="0"/>
              <a:t>) technology in its design</a:t>
            </a:r>
            <a:endParaRPr lang="en-US" sz="2800" dirty="0"/>
          </a:p>
        </p:txBody>
      </p:sp>
      <p:pic>
        <p:nvPicPr>
          <p:cNvPr id="3" name="Picture 2" descr="A photo shows a Toyota fuel-cell hybrid vehicle (FCHV) with its hood o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806" y="2087810"/>
            <a:ext cx="5602834" cy="4215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1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57175"/>
            <a:ext cx="8230646" cy="1600438"/>
          </a:xfrm>
        </p:spPr>
        <p:txBody>
          <a:bodyPr wrap="square">
            <a:spAutoFit/>
          </a:bodyPr>
          <a:lstStyle/>
          <a:p>
            <a:r>
              <a:rPr lang="en-IN" altLang="en-US" sz="2600" dirty="0">
                <a:ea typeface="ヒラギノ角ゴ Pro W3" charset="-128"/>
              </a:rPr>
              <a:t>Figure </a:t>
            </a:r>
            <a:r>
              <a:rPr lang="en-IN" altLang="en-US" sz="2600" dirty="0" smtClean="0">
                <a:ea typeface="ヒラギノ角ゴ Pro W3" charset="-128"/>
              </a:rPr>
              <a:t>46.5 </a:t>
            </a:r>
            <a:r>
              <a:rPr lang="en-IN" sz="2600" dirty="0"/>
              <a:t>The polymer electrolyte membrane allows </a:t>
            </a:r>
            <a:r>
              <a:rPr lang="en-IN" sz="2600" dirty="0" smtClean="0"/>
              <a:t>only H</a:t>
            </a:r>
            <a:r>
              <a:rPr lang="en-IN" sz="2600" baseline="30000" dirty="0"/>
              <a:t>+</a:t>
            </a:r>
            <a:r>
              <a:rPr lang="en-IN" sz="2600" dirty="0"/>
              <a:t> ions (protons) to pass through it. This means that </a:t>
            </a:r>
            <a:r>
              <a:rPr lang="en-IN" sz="2600" dirty="0" smtClean="0"/>
              <a:t>electrons must </a:t>
            </a:r>
            <a:r>
              <a:rPr lang="en-IN" sz="2600" dirty="0"/>
              <a:t>follow the external circuit and pass through the load </a:t>
            </a:r>
            <a:r>
              <a:rPr lang="en-IN" sz="2600" dirty="0" smtClean="0"/>
              <a:t>to perform </a:t>
            </a:r>
            <a:r>
              <a:rPr lang="en-IN" sz="2600" dirty="0"/>
              <a:t>work</a:t>
            </a:r>
            <a:endParaRPr lang="en-US" sz="2600" dirty="0"/>
          </a:p>
        </p:txBody>
      </p:sp>
      <p:pic>
        <p:nvPicPr>
          <p:cNvPr id="3" name="Picture 2" descr="The figure shows the following:&#10;A polymer electrolyte membrane having two electrodes, one located on each side of the membrane. The negative electrode on the left directs hydrogen gas into it. Some of the electrons from the anode flows through the load to the cathode producing electricity and some passes through the membrane. The positive electrode directs O2 into it which reacts with the electrons forming wat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479" y="1959625"/>
            <a:ext cx="5883565" cy="4351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6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9072"/>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46.6 </a:t>
            </a:r>
            <a:r>
              <a:rPr lang="en-IN" sz="3200" dirty="0"/>
              <a:t>A fuel-cell stack is made up of </a:t>
            </a:r>
            <a:r>
              <a:rPr lang="en-IN" sz="3200" dirty="0" smtClean="0"/>
              <a:t>hundreds of </a:t>
            </a:r>
            <a:r>
              <a:rPr lang="en-IN" sz="3200" dirty="0"/>
              <a:t>individual cells connected in series</a:t>
            </a:r>
            <a:endParaRPr lang="en-US" sz="3200" dirty="0"/>
          </a:p>
        </p:txBody>
      </p:sp>
      <p:pic>
        <p:nvPicPr>
          <p:cNvPr id="3" name="Picture 2" descr="A figure shows a fuel-cell stack resembling cuboid with integrated parts in intake and exhaust systems in the front and a narrow cell pitch on the 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89" y="1798751"/>
            <a:ext cx="8189823" cy="4451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98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8232"/>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46.7 </a:t>
            </a:r>
            <a:r>
              <a:rPr lang="en-IN" dirty="0"/>
              <a:t>A direct methanol fuel cell uses a methanol</a:t>
            </a:r>
            <a:r>
              <a:rPr lang="en-IN" dirty="0" smtClean="0"/>
              <a:t>/ water </a:t>
            </a:r>
            <a:r>
              <a:rPr lang="en-IN" dirty="0"/>
              <a:t>solution for fuel instead of hydrogen gas</a:t>
            </a:r>
            <a:endParaRPr lang="en-US" dirty="0"/>
          </a:p>
        </p:txBody>
      </p:sp>
      <p:pic>
        <p:nvPicPr>
          <p:cNvPr id="3" name="Picture 2" descr="The figure shows the following:&#10;• A methanol fuel cell having anode on the left, proton exchange membrane on the middle and a cathode on the right. The anode directs fuel and methanol or water into it forming six hydrogen and carbon dioxide. The unused water and methanol or water is being directed out by the anode.&#10;• Some of the electrons formed are being passed to the positive electrons through the load and some of the liquid methanol is being passed through the proton exchange membrane to the positive electrode.&#10;• The positive electrode directs air into it. The air reacts with the hydrogen electrons passed forming three molecules of water. The unused air is being directed out by the positive electrod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27" y="1950463"/>
            <a:ext cx="7591297" cy="436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3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9072"/>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46.8 </a:t>
            </a:r>
            <a:r>
              <a:rPr lang="en-IN" sz="3200" dirty="0"/>
              <a:t>A direct methanol fuel cell can be </a:t>
            </a:r>
            <a:r>
              <a:rPr lang="en-IN" sz="3200" dirty="0" err="1" smtClean="0"/>
              <a:t>refueled</a:t>
            </a:r>
            <a:r>
              <a:rPr lang="en-IN" sz="3200" dirty="0" smtClean="0"/>
              <a:t> similar </a:t>
            </a:r>
            <a:r>
              <a:rPr lang="en-IN" sz="3200" dirty="0"/>
              <a:t>to a gasoline-powered vehicle</a:t>
            </a:r>
            <a:endParaRPr lang="en-US" sz="3200" dirty="0"/>
          </a:p>
        </p:txBody>
      </p:sp>
      <p:pic>
        <p:nvPicPr>
          <p:cNvPr id="3" name="Picture 2" descr="A figure shows a technician refueling a direct methanol fuel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636" y="1830885"/>
            <a:ext cx="6566855" cy="447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0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22519</TotalTime>
  <Words>928</Words>
  <Application>Microsoft Office PowerPoint</Application>
  <PresentationFormat>On-screen Show (4:3)</PresentationFormat>
  <Paragraphs>75</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508 Lecture</vt:lpstr>
      <vt:lpstr>Automotive Electrical and Engine Performance</vt:lpstr>
      <vt:lpstr>Figure 46.1 Ford Motor Company has produced a number of demonstration fuel-cell vehicles based on the Ford Focus</vt:lpstr>
      <vt:lpstr>Figure 46.2 Hydrogen does not exist by itself in nature. Energy must be expended to separate it from other, more complex materials</vt:lpstr>
      <vt:lpstr>Figure 46.3 The Mercedes-Benz B-Class fuel-cell car was introduced in 2005</vt:lpstr>
      <vt:lpstr>Figure 46.4 The Toyota F C H V is based on the Highlander platform and uses much of Toyota’s Hybrid Synergy Drive (H S D) technology in its design</vt:lpstr>
      <vt:lpstr>Figure 46.5 The polymer electrolyte membrane allows only H+ ions (protons) to pass through it. This means that electrons must follow the external circuit and pass through the load to perform work</vt:lpstr>
      <vt:lpstr>Figure 46.6 A fuel-cell stack is made up of hundreds of individual cells connected in series</vt:lpstr>
      <vt:lpstr>Figure 46.7 A direct methanol fuel cell uses a methanol/ water solution for fuel instead of hydrogen gas</vt:lpstr>
      <vt:lpstr>Figure 46.8 A direct methanol fuel cell can be refueled similar to a gasoline-powered vehicle</vt:lpstr>
      <vt:lpstr>Figure 46.9 Powertrain layout in a Honda F C X  fuel-cell vehicle. Note the use of a humidifier behind the fuel-cell stack to maintain moisture levels in the membrane electrode assemblies</vt:lpstr>
      <vt:lpstr>Figure 46.10 The Honda F C X uses one large radiator for cooling the fuel cell and two smaller ones on either side for cooling drivetrain components</vt:lpstr>
      <vt:lpstr>Figure 46.11 Space is limited at the front of the Toyota F C H V engine compartment, so an auxiliary heat exchanger is located under the vehicle to help cool the fuel-cell stack</vt:lpstr>
      <vt:lpstr>Figure 46.12 The secondary battery in a fuel-cell hybrid vehicle is made up of many individual cells connected in series, much like a fuel-cell stack</vt:lpstr>
      <vt:lpstr>Figure 46.13 The Honda ultracapacitor module and construction of the individual cells</vt:lpstr>
      <vt:lpstr>Figure 46.14 An ultracapacitor can be used in place of a high-voltage battery in a hybrid electric vehicle. This example is from the Honda F C X fuel-cell hybrid vehicle</vt:lpstr>
      <vt:lpstr>Figure 46.15 Drive motors in fuel-cell hybrid vehicles often use stator assemblies similar to ones found in Toyota hybrid electric vehicles. The rotor turns inside the stator and has permanent magnets on its outer circumference</vt:lpstr>
      <vt:lpstr>Figure 46.16 The General Motors “Skateboard” concept uses a fuel-cell propulsion system with wheel motors at all four corners</vt:lpstr>
      <vt:lpstr>Figure 46.17 The electric drive motor and transaxle assembly from a Toyota F C H V. Note the three orange cables, indicating that this motor is powered by high-voltage three-phase alternating current</vt:lpstr>
      <vt:lpstr>Figure 46.18 The power control unit (P C U) on a Honda F C X fuel-cell hybrid vehicle is located under the hood</vt:lpstr>
      <vt:lpstr>Figure 46.19 Toyota’s FCHV uses a power control unit that directs electrical energy flow between the fuel cell, battery, and drive motor</vt:lpstr>
      <vt:lpstr>Figure 46.20 This G M fuel-cell vehicle uses compressed hydrogen in three high-pressure storage tanks</vt:lpstr>
      <vt:lpstr>Figure 46.21 The Toyota FCHV uses high-pressure storage tanks that are rated at 350 bar. This is the equivalent of 5,000 pounds per square inch</vt:lpstr>
      <vt:lpstr>Figure 46.22 The high-pressure fitting used to refuel a fuel-cell hybrid vehicle</vt:lpstr>
      <vt:lpstr>Figure 46.23 Note that high-pressure hydrogen storage tanks must be replaced in 2031</vt:lpstr>
      <vt:lpstr>Figure 46.24 GM’s Hydrogen3 has a range of 249 miles when using liquid hydrogen</vt:lpstr>
      <vt:lpstr>Figure 46.25 Refueling a vehicle with liquid hydrogen</vt:lpstr>
      <vt:lpstr>Figure 46.26 Carbon deposits, such as these, are created by incomplete combustion of a hydrocarbon fuel</vt:lpstr>
      <vt:lpstr>Figure 46.27 Both diesel and conventional gasoline engines create exhaust emissions due to high peak temperatures created in the combustion chamber. The lower combustion temperatures during H C C I operation result in high efficiency with reduced emissions</vt:lpstr>
      <vt:lpstr>Figure 46.28 After the Chevrolet Volt has been charged, it uses the electrical power stored in the high-voltage battery to propel the vehicle and provide heating and cooling for 25 to 50 miles (40 to 80 km). Then the gasoline engine starts and maintains the S O C between 25% and 35%. The gasoline engine cannot fully charge the high-voltage batteries but rather the vehicle has to be plugged in to provide a higher S O C level</vt:lpstr>
      <vt:lpstr>Figure 46.29 (a) The Chevrolet Volt is charged using a standard SAE 1772 connector using either 110 or 220 volts</vt:lpstr>
      <vt:lpstr>Figure 46.29 (b) After connecting the charging plug, a light on the top of the dash turns green and the dash display shows the estimated time when the high-voltage battery will be fully charged and the estimated current range using battery power alone</vt:lpstr>
      <vt:lpstr>Figure 46.30 The S A E J 1772 plug is used on most electric and plug-in hybrid electric vehicles and is designed to work with Level 1 (110 to 120 V) and Level 2 (220 to 240 V) charging</vt:lpstr>
      <vt:lpstr>Figure 46.31 A Nissan Leaf electric vehicle charging ports located at the front of the vehicle under a hinged door for easy access</vt:lpstr>
      <vt:lpstr>Figure 46.32 A typical wind generator that is used to generate electricity</vt:lpstr>
      <vt:lpstr>Figure 46.33 The Hoover Dam in  Nevada/Arizona is used to create electricity for use in the southwestern United States</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Eighth Edition</dc:title>
  <dc:subject>Automotive - Core</dc:subject>
  <dc:creator>James D. Halderman</dc:creator>
  <cp:keywords>Automotive</cp:keywords>
  <cp:lastModifiedBy>Manimegalai Jaganathan</cp:lastModifiedBy>
  <cp:revision>4039</cp:revision>
  <dcterms:created xsi:type="dcterms:W3CDTF">2014-07-14T20:04:21Z</dcterms:created>
  <dcterms:modified xsi:type="dcterms:W3CDTF">2019-02-25T14:43:17Z</dcterms:modified>
</cp:coreProperties>
</file>