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1077" r:id="rId2"/>
    <p:sldId id="1041" r:id="rId3"/>
    <p:sldId id="1078" r:id="rId4"/>
    <p:sldId id="1079" r:id="rId5"/>
    <p:sldId id="1080" r:id="rId6"/>
    <p:sldId id="1081" r:id="rId7"/>
    <p:sldId id="1082" r:id="rId8"/>
    <p:sldId id="1083" r:id="rId9"/>
    <p:sldId id="1084" r:id="rId10"/>
    <p:sldId id="1085" r:id="rId11"/>
    <p:sldId id="1086" r:id="rId12"/>
    <p:sldId id="1087" r:id="rId13"/>
    <p:sldId id="10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autoAdjust="0"/>
    <p:restoredTop sz="91648" autoAdjust="0"/>
  </p:normalViewPr>
  <p:slideViewPr>
    <p:cSldViewPr>
      <p:cViewPr>
        <p:scale>
          <a:sx n="100" d="100"/>
          <a:sy n="100" d="100"/>
        </p:scale>
        <p:origin x="-168" y="-210"/>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33" d="100"/>
        <a:sy n="33" d="100"/>
      </p:scale>
      <p:origin x="0" y="246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2/23/2019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2/23/2019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2/23/2019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2/23/2019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114271" cy="492443"/>
          </a:xfrm>
        </p:spPr>
        <p:txBody>
          <a:bodyPr vert="horz" wrap="square" lIns="0" tIns="0" rIns="0" bIns="0" rtlCol="0" anchor="b">
            <a:spAutoFit/>
          </a:bodyPr>
          <a:lstStyle/>
          <a:p>
            <a:r>
              <a:rPr lang="en-US" sz="3200" dirty="0"/>
              <a:t>Chapter </a:t>
            </a:r>
            <a:r>
              <a:rPr lang="en-US" sz="3200" dirty="0" smtClean="0"/>
              <a:t>41</a:t>
            </a:r>
            <a:endParaRPr lang="en-US" sz="3200" dirty="0"/>
          </a:p>
        </p:txBody>
      </p:sp>
      <p:sp>
        <p:nvSpPr>
          <p:cNvPr id="5" name="Text Placeholder 4"/>
          <p:cNvSpPr>
            <a:spLocks noGrp="1"/>
          </p:cNvSpPr>
          <p:nvPr>
            <p:ph type="body" sz="quarter" idx="15"/>
          </p:nvPr>
        </p:nvSpPr>
        <p:spPr>
          <a:xfrm>
            <a:off x="5042188" y="3419184"/>
            <a:ext cx="3644612" cy="615553"/>
          </a:xfrm>
        </p:spPr>
        <p:txBody>
          <a:bodyPr vert="horz" wrap="square" lIns="0" tIns="0" rIns="0" bIns="0" rtlCol="0">
            <a:spAutoFit/>
          </a:bodyPr>
          <a:lstStyle/>
          <a:p>
            <a:r>
              <a:rPr lang="en-IN" sz="2000" dirty="0" smtClean="0"/>
              <a:t>Vehicle Emissions Standards, and Testing</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xmlns=""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19075"/>
            <a:ext cx="8230646" cy="1846659"/>
          </a:xfrm>
        </p:spPr>
        <p:txBody>
          <a:bodyPr wrap="square">
            <a:spAutoFit/>
          </a:bodyPr>
          <a:lstStyle/>
          <a:p>
            <a:r>
              <a:rPr lang="en-IN" sz="3000" dirty="0" smtClean="0"/>
              <a:t>Figure 41.9 </a:t>
            </a:r>
            <a:r>
              <a:rPr lang="en-IN" sz="3000" dirty="0"/>
              <a:t>A vehicle emission control information </a:t>
            </a:r>
            <a:r>
              <a:rPr lang="en-IN" sz="3000" spc="-250" dirty="0"/>
              <a:t>(</a:t>
            </a:r>
            <a:r>
              <a:rPr lang="en-IN" sz="3000" spc="-400" dirty="0" smtClean="0"/>
              <a:t>V E C </a:t>
            </a:r>
            <a:r>
              <a:rPr lang="en-IN" sz="3000" spc="-250" dirty="0" smtClean="0"/>
              <a:t>I)</a:t>
            </a:r>
            <a:r>
              <a:rPr lang="en-IN" sz="3000" dirty="0" smtClean="0"/>
              <a:t> sticker </a:t>
            </a:r>
            <a:r>
              <a:rPr lang="en-IN" sz="3000" dirty="0"/>
              <a:t>for a vehicle showing that is meets Tier 3, Bin 1 (</a:t>
            </a:r>
            <a:r>
              <a:rPr lang="en-IN" sz="3000"/>
              <a:t>T2B3</a:t>
            </a:r>
            <a:r>
              <a:rPr lang="en-IN" sz="3000" smtClean="0"/>
              <a:t>)     </a:t>
            </a:r>
            <a:r>
              <a:rPr lang="en-IN" sz="3000" spc="-250" smtClean="0"/>
              <a:t>E </a:t>
            </a:r>
            <a:r>
              <a:rPr lang="en-IN" sz="3000" spc="-250" dirty="0" smtClean="0"/>
              <a:t>P A </a:t>
            </a:r>
            <a:r>
              <a:rPr lang="en-IN" sz="3000" dirty="0"/>
              <a:t>rating and California </a:t>
            </a:r>
            <a:r>
              <a:rPr lang="en-IN" sz="3000" spc="-400" dirty="0" smtClean="0"/>
              <a:t>U L E </a:t>
            </a:r>
            <a:r>
              <a:rPr lang="en-IN" sz="3000" spc="-250" dirty="0" smtClean="0"/>
              <a:t>V</a:t>
            </a:r>
            <a:r>
              <a:rPr lang="en-IN" sz="3000" dirty="0" smtClean="0"/>
              <a:t> 125 standard</a:t>
            </a:r>
            <a:endParaRPr lang="en-US" sz="3000" dirty="0"/>
          </a:p>
        </p:txBody>
      </p:sp>
      <p:pic>
        <p:nvPicPr>
          <p:cNvPr id="3" name="Picture 2" descr="A photo shows a vehicle emission control information (VECI) sticker by Ford Motor company that states that the vehicle emission control system conforms to regul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746" y="2362200"/>
            <a:ext cx="5220566" cy="391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3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94525"/>
            <a:ext cx="8230646" cy="1969770"/>
          </a:xfrm>
        </p:spPr>
        <p:txBody>
          <a:bodyPr wrap="square">
            <a:spAutoFit/>
          </a:bodyPr>
          <a:lstStyle/>
          <a:p>
            <a:r>
              <a:rPr lang="en-IN" sz="3200" dirty="0" smtClean="0"/>
              <a:t>Figure 41.10 </a:t>
            </a:r>
            <a:r>
              <a:rPr lang="en-IN" sz="3200" dirty="0"/>
              <a:t>This label on a Toyota Camry hybrid </a:t>
            </a:r>
            <a:r>
              <a:rPr lang="en-IN" sz="3200" dirty="0" smtClean="0"/>
              <a:t>shows the </a:t>
            </a:r>
            <a:r>
              <a:rPr lang="en-IN" sz="3200" dirty="0"/>
              <a:t>relative smog-producing emissions, but this does not </a:t>
            </a:r>
            <a:r>
              <a:rPr lang="en-IN" sz="3200" dirty="0" smtClean="0"/>
              <a:t>include CO</a:t>
            </a:r>
            <a:r>
              <a:rPr lang="en-IN" sz="3200" baseline="-25000" dirty="0" smtClean="0"/>
              <a:t>2</a:t>
            </a:r>
            <a:r>
              <a:rPr lang="en-IN" sz="3200" dirty="0"/>
              <a:t>, which may increase global warming</a:t>
            </a:r>
            <a:endParaRPr lang="en-US" sz="3200" dirty="0"/>
          </a:p>
        </p:txBody>
      </p:sp>
      <p:pic>
        <p:nvPicPr>
          <p:cNvPr id="3" name="Picture 2" descr="A photo shows the smog emission information sticker of a Toyota Camry hybrid. The smog index of the new vehicle is 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652" y="2283468"/>
            <a:ext cx="6182183" cy="403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9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27159"/>
            <a:ext cx="8230646" cy="2215991"/>
          </a:xfrm>
        </p:spPr>
        <p:txBody>
          <a:bodyPr wrap="square">
            <a:spAutoFit/>
          </a:bodyPr>
          <a:lstStyle/>
          <a:p>
            <a:r>
              <a:rPr lang="en-IN" dirty="0" smtClean="0"/>
              <a:t>Figure 41.11 </a:t>
            </a:r>
            <a:r>
              <a:rPr lang="en-IN" dirty="0"/>
              <a:t>A partial </a:t>
            </a:r>
            <a:r>
              <a:rPr lang="en-IN" dirty="0" smtClean="0"/>
              <a:t>stream sampling </a:t>
            </a:r>
            <a:r>
              <a:rPr lang="en-IN" dirty="0"/>
              <a:t>exhaust </a:t>
            </a:r>
            <a:r>
              <a:rPr lang="en-IN" dirty="0" smtClean="0"/>
              <a:t>probe being </a:t>
            </a:r>
            <a:r>
              <a:rPr lang="en-IN" dirty="0"/>
              <a:t>used to measure exhaust gases in parts per </a:t>
            </a:r>
            <a:r>
              <a:rPr lang="en-IN" dirty="0" smtClean="0"/>
              <a:t>million (</a:t>
            </a:r>
            <a:r>
              <a:rPr lang="en-IN" spc="-400" dirty="0" smtClean="0"/>
              <a:t>p </a:t>
            </a:r>
            <a:r>
              <a:rPr lang="en-IN" spc="-400" dirty="0" err="1" smtClean="0"/>
              <a:t>p</a:t>
            </a:r>
            <a:r>
              <a:rPr lang="en-IN" spc="-400" dirty="0" smtClean="0"/>
              <a:t> </a:t>
            </a:r>
            <a:r>
              <a:rPr lang="en-IN" dirty="0" smtClean="0"/>
              <a:t>m</a:t>
            </a:r>
            <a:r>
              <a:rPr lang="en-IN" dirty="0"/>
              <a:t>) or </a:t>
            </a:r>
            <a:r>
              <a:rPr lang="en-IN" dirty="0" err="1"/>
              <a:t>percent</a:t>
            </a:r>
            <a:r>
              <a:rPr lang="en-IN" dirty="0"/>
              <a:t> (%)</a:t>
            </a:r>
            <a:endParaRPr lang="en-US" dirty="0"/>
          </a:p>
        </p:txBody>
      </p:sp>
      <p:pic>
        <p:nvPicPr>
          <p:cNvPr id="3" name="Picture 2" descr="A photo shows a stream sampling exhaust probe connected to the exhaust system of a vehi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9705" y="2506084"/>
            <a:ext cx="5073644" cy="381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0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38125"/>
            <a:ext cx="8230646" cy="1384995"/>
          </a:xfrm>
        </p:spPr>
        <p:txBody>
          <a:bodyPr wrap="square">
            <a:spAutoFit/>
          </a:bodyPr>
          <a:lstStyle/>
          <a:p>
            <a:r>
              <a:rPr lang="en-IN" sz="3000" dirty="0" smtClean="0"/>
              <a:t>Figure 41.1 </a:t>
            </a:r>
            <a:r>
              <a:rPr lang="en-IN" sz="3000" dirty="0"/>
              <a:t>The air entering the engine consists of </a:t>
            </a:r>
            <a:r>
              <a:rPr lang="en-IN" sz="3000" dirty="0" smtClean="0"/>
              <a:t>mostly nitrogen</a:t>
            </a:r>
            <a:r>
              <a:rPr lang="en-IN" sz="3000" dirty="0"/>
              <a:t> </a:t>
            </a:r>
            <a:r>
              <a:rPr lang="en-IN" sz="3000" dirty="0" smtClean="0"/>
              <a:t>(78</a:t>
            </a:r>
            <a:r>
              <a:rPr lang="en-IN" sz="3000" dirty="0"/>
              <a:t>%) with about 21% oxygen and about 1% </a:t>
            </a:r>
            <a:r>
              <a:rPr lang="en-IN" sz="3000" dirty="0" smtClean="0"/>
              <a:t>other gases</a:t>
            </a:r>
            <a:endParaRPr lang="en-US" sz="3000" dirty="0"/>
          </a:p>
        </p:txBody>
      </p:sp>
      <p:pic>
        <p:nvPicPr>
          <p:cNvPr id="3" name="Picture 2" descr="A figure shows that the air entering the engine consists of 78 percent nitrogen, 21 percent oxygen, and about 1 percent of other g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7831" y="1833829"/>
            <a:ext cx="4654050" cy="447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39185"/>
            <a:ext cx="8230646" cy="1661993"/>
          </a:xfrm>
        </p:spPr>
        <p:txBody>
          <a:bodyPr wrap="square">
            <a:spAutoFit/>
          </a:bodyPr>
          <a:lstStyle/>
          <a:p>
            <a:r>
              <a:rPr lang="en-IN" dirty="0" smtClean="0"/>
              <a:t>Figure 41.2 </a:t>
            </a:r>
            <a:r>
              <a:rPr lang="en-IN" dirty="0"/>
              <a:t>Hydrocarbons </a:t>
            </a:r>
            <a:r>
              <a:rPr lang="en-IN" dirty="0" smtClean="0"/>
              <a:t>can include </a:t>
            </a:r>
            <a:r>
              <a:rPr lang="en-IN" dirty="0"/>
              <a:t>many </a:t>
            </a:r>
            <a:r>
              <a:rPr lang="en-IN" dirty="0" smtClean="0"/>
              <a:t>combinations of </a:t>
            </a:r>
            <a:r>
              <a:rPr lang="en-IN" dirty="0"/>
              <a:t>hydrogen and carbon</a:t>
            </a:r>
            <a:endParaRPr lang="en-US" dirty="0"/>
          </a:p>
        </p:txBody>
      </p:sp>
      <p:pic>
        <p:nvPicPr>
          <p:cNvPr id="3" name="Picture 2" descr="A figure shows hydrocarbons with a combination of hydrogen and carbon ato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3614" y="1926503"/>
            <a:ext cx="4924073" cy="439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57"/>
            <a:ext cx="8230646" cy="1661993"/>
          </a:xfrm>
        </p:spPr>
        <p:txBody>
          <a:bodyPr wrap="square">
            <a:spAutoFit/>
          </a:bodyPr>
          <a:lstStyle/>
          <a:p>
            <a:r>
              <a:rPr lang="en-IN" dirty="0" smtClean="0"/>
              <a:t>Figure 41.3 </a:t>
            </a:r>
            <a:r>
              <a:rPr lang="en-IN" dirty="0"/>
              <a:t>Carbon dioxide has </a:t>
            </a:r>
            <a:r>
              <a:rPr lang="en-IN" dirty="0" smtClean="0"/>
              <a:t>two oxygen </a:t>
            </a:r>
            <a:r>
              <a:rPr lang="en-IN" dirty="0"/>
              <a:t>atoms </a:t>
            </a:r>
            <a:r>
              <a:rPr lang="en-IN" dirty="0" smtClean="0"/>
              <a:t>attached to </a:t>
            </a:r>
            <a:r>
              <a:rPr lang="en-IN" dirty="0"/>
              <a:t>the one carbon atom and is a stable molecule</a:t>
            </a:r>
            <a:endParaRPr lang="en-US" dirty="0"/>
          </a:p>
        </p:txBody>
      </p:sp>
      <p:pic>
        <p:nvPicPr>
          <p:cNvPr id="3" name="Picture 2" descr="A figure shows a carbon dioxide molecule with one carbon and two oxygen ato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3609" y="2064641"/>
            <a:ext cx="6404082" cy="416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50258"/>
            <a:ext cx="8230646" cy="1107996"/>
          </a:xfrm>
        </p:spPr>
        <p:txBody>
          <a:bodyPr wrap="square">
            <a:spAutoFit/>
          </a:bodyPr>
          <a:lstStyle/>
          <a:p>
            <a:r>
              <a:rPr lang="en-IN" dirty="0" smtClean="0"/>
              <a:t>Figure 41.4 </a:t>
            </a:r>
            <a:r>
              <a:rPr lang="en-IN" dirty="0"/>
              <a:t>NO and NO</a:t>
            </a:r>
            <a:r>
              <a:rPr lang="en-IN" baseline="-25000" dirty="0"/>
              <a:t>2</a:t>
            </a:r>
            <a:r>
              <a:rPr lang="en-IN" dirty="0"/>
              <a:t> shown together are referred to as NO</a:t>
            </a:r>
            <a:r>
              <a:rPr lang="en-IN" baseline="-25000" dirty="0"/>
              <a:t>x</a:t>
            </a:r>
            <a:endParaRPr lang="en-US" baseline="-25000" dirty="0"/>
          </a:p>
        </p:txBody>
      </p:sp>
      <p:pic>
        <p:nvPicPr>
          <p:cNvPr id="3" name="Picture 2" descr="A figure shows oxides of nitrogen. One nitrogen atom is bonded with two oxygen at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030" y="1523782"/>
            <a:ext cx="2703652" cy="471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1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2875"/>
            <a:ext cx="8230646" cy="1661993"/>
          </a:xfrm>
        </p:spPr>
        <p:txBody>
          <a:bodyPr wrap="square">
            <a:spAutoFit/>
          </a:bodyPr>
          <a:lstStyle/>
          <a:p>
            <a:r>
              <a:rPr lang="en-IN" dirty="0" smtClean="0"/>
              <a:t>Figure 41.5 </a:t>
            </a:r>
            <a:r>
              <a:rPr lang="en-IN" dirty="0"/>
              <a:t>A chart showing that about 13% of the </a:t>
            </a:r>
            <a:r>
              <a:rPr lang="en-IN" dirty="0" smtClean="0"/>
              <a:t>exhaust emissions </a:t>
            </a:r>
            <a:r>
              <a:rPr lang="en-IN" dirty="0"/>
              <a:t>is water (H</a:t>
            </a:r>
            <a:r>
              <a:rPr lang="en-IN" baseline="-25000" dirty="0"/>
              <a:t>2</a:t>
            </a:r>
            <a:r>
              <a:rPr lang="en-IN" dirty="0"/>
              <a:t>O) in the form of steam</a:t>
            </a:r>
            <a:endParaRPr lang="en-US" dirty="0"/>
          </a:p>
        </p:txBody>
      </p:sp>
      <p:pic>
        <p:nvPicPr>
          <p:cNvPr id="3" name="Picture 2" descr="The figure shows the following:&#10;• Nitrogen is approximately 71 percent, Carbon dioxide is 14 percent, and water is about 13 percent.&#10;&#10;• Hydrocarbons, oxides of nitrogen, and carbon monoxide are approximately 1 to 2 percen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573" y="1951966"/>
            <a:ext cx="4753392" cy="434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6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00025"/>
            <a:ext cx="4115846" cy="3693319"/>
          </a:xfrm>
        </p:spPr>
        <p:txBody>
          <a:bodyPr wrap="square">
            <a:spAutoFit/>
          </a:bodyPr>
          <a:lstStyle/>
          <a:p>
            <a:r>
              <a:rPr lang="en-IN" sz="3000" dirty="0" smtClean="0"/>
              <a:t>Figure 41.6 </a:t>
            </a:r>
            <a:r>
              <a:rPr lang="en-IN" sz="3000" dirty="0"/>
              <a:t>Exhaust emissions are very complex. </a:t>
            </a:r>
            <a:r>
              <a:rPr lang="en-IN" sz="3000" dirty="0" smtClean="0"/>
              <a:t>When the air–fuel mixture </a:t>
            </a:r>
            <a:r>
              <a:rPr lang="en-IN" sz="3000" dirty="0"/>
              <a:t>becomes richer, </a:t>
            </a:r>
            <a:r>
              <a:rPr lang="en-IN" sz="3000" dirty="0" smtClean="0"/>
              <a:t>some exhaust emissions are </a:t>
            </a:r>
            <a:r>
              <a:rPr lang="en-IN" sz="3000" dirty="0"/>
              <a:t>reduced, while others increase</a:t>
            </a:r>
            <a:endParaRPr lang="en-US" sz="3000" dirty="0"/>
          </a:p>
        </p:txBody>
      </p:sp>
      <p:pic>
        <p:nvPicPr>
          <p:cNvPr id="3" name="Picture 2" descr="The graph shows the air fuel ratio by weight on the x axis from 13 to 17 in the increments of 1, percentage of carbon monoxide, carbon dioxide, and oxygen emission on the left y axis from 0 to 16 in the increments of 2 percent, and percentage of hydrocarbon and nitrous oxide emission on the right y axis from 0 to 1600 in the increments of 200 ppm per 100:&#10;• The desired air fuel ratio range in closed loop is 14.7 is to 1 and a mixture below this value is riche and a mixture above this value is lean.&#10;• The curve for carbon monoxide emission starts at (13,9) and falls sharply to (17,1).&#10;• The curve for carbon dioxide emission starts at (13,3), rises to (15.5,16), and falls to (17,4).&#10;• The curve for oxygen emission starts at (13,0.5) and rises sharply to (17,8).&#10;• The curve for O 2 S starts at (13,14.5), falls gradually to (14.7, 13), falls sharply to (14.7, 2), and falls gradually to (17,0.1).&#10;• The curve for nitrous dioxide emission starts at (13,100), rises to (16,1200), and falls to (17,900).&#10;• The curve for hydrocarbon emission starts at (14,1600), falls to (16, 600), and rises to (17,140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
            <a:ext cx="3543216" cy="604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9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3484"/>
            <a:ext cx="8230646" cy="2400657"/>
          </a:xfrm>
        </p:spPr>
        <p:txBody>
          <a:bodyPr wrap="square">
            <a:spAutoFit/>
          </a:bodyPr>
          <a:lstStyle/>
          <a:p>
            <a:r>
              <a:rPr lang="en-IN" sz="2600" dirty="0" smtClean="0"/>
              <a:t>Figure 41.7 </a:t>
            </a:r>
            <a:r>
              <a:rPr lang="en-IN" sz="2600" dirty="0"/>
              <a:t>The image on the left shows exhaust gases exiting an engine without a catalytic converter with rich </a:t>
            </a:r>
            <a:r>
              <a:rPr lang="en-IN" sz="2600" dirty="0" smtClean="0"/>
              <a:t>exhaust being</a:t>
            </a:r>
            <a:r>
              <a:rPr lang="en-IN" sz="2600" dirty="0"/>
              <a:t> </a:t>
            </a:r>
            <a:r>
              <a:rPr lang="en-IN" sz="2600" dirty="0" smtClean="0"/>
              <a:t>toward </a:t>
            </a:r>
            <a:r>
              <a:rPr lang="en-IN" sz="2600" dirty="0"/>
              <a:t>the left of the vertical line and lean exhaust to the right of the line. The image on the right shows the </a:t>
            </a:r>
            <a:r>
              <a:rPr lang="en-IN" sz="2600" dirty="0" smtClean="0"/>
              <a:t>exhaust after </a:t>
            </a:r>
            <a:r>
              <a:rPr lang="en-IN" sz="2600" dirty="0"/>
              <a:t>it </a:t>
            </a:r>
            <a:r>
              <a:rPr lang="en-IN" sz="2600" dirty="0" smtClean="0"/>
              <a:t>has been </a:t>
            </a:r>
            <a:r>
              <a:rPr lang="en-IN" sz="2600" dirty="0"/>
              <a:t>treated by the catalytic converter</a:t>
            </a:r>
            <a:endParaRPr lang="en-US" sz="2600" dirty="0"/>
          </a:p>
        </p:txBody>
      </p:sp>
      <p:pic>
        <p:nvPicPr>
          <p:cNvPr id="3" name="Picture 2" descr="Without a catalytic converter, NOx, HC, and CO emission are high for rich, lean, and ideal mixtures. With a catalytic converter, NOx, HC, and CO emission are reduced for rich, lean, and ideal mixt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419" y="2794245"/>
            <a:ext cx="6797701" cy="352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3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6818"/>
            <a:ext cx="8230646" cy="2400657"/>
          </a:xfrm>
        </p:spPr>
        <p:txBody>
          <a:bodyPr wrap="square">
            <a:spAutoFit/>
          </a:bodyPr>
          <a:lstStyle/>
          <a:p>
            <a:r>
              <a:rPr lang="en-IN" sz="2600" dirty="0" smtClean="0"/>
              <a:t>Figure 41.8 </a:t>
            </a:r>
            <a:r>
              <a:rPr lang="en-IN" sz="2600" dirty="0"/>
              <a:t>A hole in the exhaust system can </a:t>
            </a:r>
            <a:r>
              <a:rPr lang="en-IN" sz="2600" dirty="0" smtClean="0"/>
              <a:t>cause outside </a:t>
            </a:r>
            <a:r>
              <a:rPr lang="en-IN" sz="2600" dirty="0"/>
              <a:t>air (containing oxygen) to be drawn into the </a:t>
            </a:r>
            <a:r>
              <a:rPr lang="en-IN" sz="2600" dirty="0" smtClean="0"/>
              <a:t>exhaust system</a:t>
            </a:r>
            <a:r>
              <a:rPr lang="en-IN" sz="2600" dirty="0"/>
              <a:t>. This extra oxygen can be confusing to a service </a:t>
            </a:r>
            <a:r>
              <a:rPr lang="en-IN" sz="2600" dirty="0" smtClean="0"/>
              <a:t>technician because </a:t>
            </a:r>
            <a:r>
              <a:rPr lang="en-IN" sz="2600" dirty="0"/>
              <a:t>the extra O2 in the exhaust stream could </a:t>
            </a:r>
            <a:r>
              <a:rPr lang="en-IN" sz="2600" dirty="0" smtClean="0"/>
              <a:t>be misinterpreted </a:t>
            </a:r>
            <a:r>
              <a:rPr lang="en-IN" sz="2600" dirty="0"/>
              <a:t>as a too-lean air–fuel mixture</a:t>
            </a:r>
            <a:endParaRPr lang="en-US" sz="2600" dirty="0"/>
          </a:p>
        </p:txBody>
      </p:sp>
      <p:pic>
        <p:nvPicPr>
          <p:cNvPr id="8195" name="Picture 3" descr="A figure shows a hole in the exhaust pipe. The hole allows outside air to be drawn into the exhaust system and exhaust to leak out. Low-pressure areas behind exhaust pulses are created which lead to slugs of exha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106" y="2751065"/>
            <a:ext cx="6062180" cy="356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22394</TotalTime>
  <Words>354</Words>
  <Application>Microsoft Office PowerPoint</Application>
  <PresentationFormat>On-screen Show (4:3)</PresentationFormat>
  <Paragraphs>29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508 Lecture</vt:lpstr>
      <vt:lpstr>Automotive Electrical and Engine Performance</vt:lpstr>
      <vt:lpstr>Figure 41.1 The air entering the engine consists of mostly nitrogen (78%) with about 21% oxygen and about 1% other gases</vt:lpstr>
      <vt:lpstr>Figure 41.2 Hydrocarbons can include many combinations of hydrogen and carbon</vt:lpstr>
      <vt:lpstr>Figure 41.3 Carbon dioxide has two oxygen atoms attached to the one carbon atom and is a stable molecule</vt:lpstr>
      <vt:lpstr>Figure 41.4 NO and NO2 shown together are referred to as NOx</vt:lpstr>
      <vt:lpstr>Figure 41.5 A chart showing that about 13% of the exhaust emissions is water (H2O) in the form of steam</vt:lpstr>
      <vt:lpstr>Figure 41.6 Exhaust emissions are very complex. When the air–fuel mixture becomes richer, some exhaust emissions are reduced, while others increase</vt:lpstr>
      <vt:lpstr>Figure 41.7 The image on the left shows exhaust gases exiting an engine without a catalytic converter with rich exhaust being toward the left of the vertical line and lean exhaust to the right of the line. The image on the right shows the exhaust after it has been treated by the catalytic converter</vt:lpstr>
      <vt:lpstr>Figure 41.8 A hole in the exhaust system can cause outside air (containing oxygen) to be drawn into the exhaust system. This extra oxygen can be confusing to a service technician because the extra O2 in the exhaust stream could be misinterpreted as a too-lean air–fuel mixture</vt:lpstr>
      <vt:lpstr>Figure 41.9 A vehicle emission control information (V E C I) sticker for a vehicle showing that is meets Tier 3, Bin 1 (T2B3)     E P A rating and California U L E V 125 standard</vt:lpstr>
      <vt:lpstr>Figure 41.10 This label on a Toyota Camry hybrid shows the relative smog-producing emissions, but this does not include CO2, which may increase global warming</vt:lpstr>
      <vt:lpstr>Figure 41.11 A partial stream sampling exhaust probe being used to measure exhaust gases in parts per million (p p m) or percent (%)</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Kumaraguru Govindasamy</cp:lastModifiedBy>
  <cp:revision>3957</cp:revision>
  <dcterms:created xsi:type="dcterms:W3CDTF">2014-07-14T20:04:21Z</dcterms:created>
  <dcterms:modified xsi:type="dcterms:W3CDTF">2019-02-23T16:32:22Z</dcterms:modified>
</cp:coreProperties>
</file>