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1077" r:id="rId2"/>
    <p:sldId id="1041" r:id="rId3"/>
    <p:sldId id="1078" r:id="rId4"/>
    <p:sldId id="1089" r:id="rId5"/>
    <p:sldId id="1079" r:id="rId6"/>
    <p:sldId id="1080" r:id="rId7"/>
    <p:sldId id="1081" r:id="rId8"/>
    <p:sldId id="1082" r:id="rId9"/>
    <p:sldId id="1083" r:id="rId10"/>
    <p:sldId id="1084" r:id="rId11"/>
    <p:sldId id="1090" r:id="rId12"/>
    <p:sldId id="1085" r:id="rId13"/>
    <p:sldId id="1086" r:id="rId14"/>
    <p:sldId id="1087" r:id="rId15"/>
    <p:sldId id="1088" r:id="rId16"/>
    <p:sldId id="1091" r:id="rId17"/>
    <p:sldId id="1092" r:id="rId18"/>
    <p:sldId id="1093" r:id="rId19"/>
    <p:sldId id="1094" r:id="rId20"/>
    <p:sldId id="1095" r:id="rId21"/>
    <p:sldId id="1096" r:id="rId22"/>
    <p:sldId id="1097" r:id="rId23"/>
    <p:sldId id="1098" r:id="rId24"/>
    <p:sldId id="1099" r:id="rId25"/>
    <p:sldId id="1100" r:id="rId26"/>
    <p:sldId id="1101" r:id="rId27"/>
    <p:sldId id="1102" r:id="rId28"/>
    <p:sldId id="1103" r:id="rId29"/>
    <p:sldId id="1104" r:id="rId30"/>
    <p:sldId id="1105" r:id="rId31"/>
    <p:sldId id="1106" r:id="rId32"/>
    <p:sldId id="1107" r:id="rId33"/>
    <p:sldId id="1108" r:id="rId34"/>
    <p:sldId id="1109" r:id="rId35"/>
    <p:sldId id="1110" r:id="rId36"/>
    <p:sldId id="1111" r:id="rId37"/>
    <p:sldId id="1112" r:id="rId38"/>
    <p:sldId id="1113" r:id="rId39"/>
    <p:sldId id="1114" r:id="rId40"/>
    <p:sldId id="1115" r:id="rId41"/>
    <p:sldId id="1116" r:id="rId42"/>
    <p:sldId id="1117" r:id="rId43"/>
    <p:sldId id="1118" r:id="rId44"/>
    <p:sldId id="1119" r:id="rId45"/>
    <p:sldId id="1120" r:id="rId46"/>
    <p:sldId id="1121" r:id="rId47"/>
    <p:sldId id="1122" r:id="rId48"/>
    <p:sldId id="1123" r:id="rId49"/>
    <p:sldId id="1124" r:id="rId50"/>
    <p:sldId id="1125" r:id="rId51"/>
    <p:sldId id="1126" r:id="rId52"/>
    <p:sldId id="1127" r:id="rId53"/>
    <p:sldId id="1128" r:id="rId54"/>
    <p:sldId id="1129" r:id="rId55"/>
    <p:sldId id="1076" r:id="rId56"/>
    <p:sldId id="1131" r:id="rId57"/>
    <p:sldId id="1132" r:id="rId58"/>
    <p:sldId id="1133" r:id="rId59"/>
    <p:sldId id="1134" r:id="rId60"/>
    <p:sldId id="1135" r:id="rId61"/>
    <p:sldId id="1136" r:id="rId62"/>
    <p:sldId id="1137" r:id="rId63"/>
    <p:sldId id="1138" r:id="rId64"/>
    <p:sldId id="1139"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96" autoAdjust="0"/>
    <p:restoredTop sz="86447" autoAdjust="0"/>
  </p:normalViewPr>
  <p:slideViewPr>
    <p:cSldViewPr>
      <p:cViewPr>
        <p:scale>
          <a:sx n="100" d="100"/>
          <a:sy n="100" d="100"/>
        </p:scale>
        <p:origin x="-72" y="-72"/>
      </p:cViewPr>
      <p:guideLst>
        <p:guide orient="horz" pos="2160"/>
        <p:guide orient="horz" pos="816"/>
        <p:guide orient="horz" pos="3984"/>
        <p:guide orient="horz" pos="384"/>
        <p:guide orient="horz" pos="144"/>
        <p:guide orient="horz" pos="1056"/>
        <p:guide pos="2880"/>
        <p:guide pos="288"/>
        <p:guide pos="5472"/>
      </p:guideLst>
    </p:cSldViewPr>
  </p:slideViewPr>
  <p:outlineViewPr>
    <p:cViewPr>
      <p:scale>
        <a:sx n="20" d="100"/>
        <a:sy n="20" d="100"/>
      </p:scale>
      <p:origin x="0" y="100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3/7/2019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3/7/2019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3/7/2019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smtClean="0">
                <a:latin typeface="Verdana" panose="020B0604030504040204" pitchFamily="34" charset="0"/>
                <a:ea typeface="Verdana" panose="020B0604030504040204" pitchFamily="34" charset="0"/>
                <a:cs typeface="Verdana" panose="020B0604030504040204" pitchFamily="34" charset="0"/>
              </a:rPr>
              <a:t>Copyright © 2020, 2017, 2014 Pearson Education, Inc. All </a:t>
            </a:r>
            <a:r>
              <a:rPr lang="en-US" sz="1200" smtClean="0">
                <a:latin typeface="Verdana" panose="020B0604030504040204" pitchFamily="34" charset="0"/>
                <a:ea typeface="Verdana" panose="020B0604030504040204" pitchFamily="34" charset="0"/>
                <a:cs typeface="Verdana" panose="020B0604030504040204" pitchFamily="34" charset="0"/>
              </a:rPr>
              <a:t>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3/7/2019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83790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3/7/2019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Click to edit Master title style</a:t>
            </a:r>
            <a:endParaRPr lang="en-US" dirty="0"/>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3/7/2019</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3/7/2019</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smtClean="0">
                <a:latin typeface="Verdana" panose="020B0604030504040204" pitchFamily="34" charset="0"/>
                <a:ea typeface="Verdana" panose="020B0604030504040204" pitchFamily="34" charset="0"/>
                <a:cs typeface="Verdana" panose="020B0604030504040204" pitchFamily="34" charset="0"/>
              </a:rPr>
              <a:t>Copyright ©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3/7/2019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896524" y="6426000"/>
            <a:ext cx="5943600" cy="184666"/>
          </a:xfrm>
          <a:prstGeom prst="rect">
            <a:avLst/>
          </a:prstGeom>
        </p:spPr>
        <p:txBody>
          <a:bodyPr wrap="square" lIns="0" tIns="0" rIns="0" bIns="0">
            <a:spAutoFit/>
          </a:bodyPr>
          <a:lstStyle>
            <a:lvl1pPr marL="0" indent="0">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2019, 2016, 2013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187488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3/7/2019</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3/7/2019</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3/7/2019</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3/7/2019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3/7/2019</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smtClean="0">
                <a:latin typeface="Verdana" panose="020B0604030504040204" pitchFamily="34" charset="0"/>
                <a:ea typeface="Verdana" panose="020B0604030504040204" pitchFamily="34" charset="0"/>
                <a:cs typeface="Verdana" panose="020B0604030504040204" pitchFamily="34" charset="0"/>
              </a:rPr>
              <a:t>Copyright © 2019,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3/7/2019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3/7/2019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5967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3/7/2019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3/7/2019</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smtClean="0">
                <a:solidFill>
                  <a:schemeClr val="tx1"/>
                </a:solidFill>
                <a:latin typeface="Verdana"/>
                <a:ea typeface="Verdana" panose="020B0604030504040204" pitchFamily="34" charset="0"/>
                <a:cs typeface="Verdana" panose="020B0604030504040204" pitchFamily="34" charset="0"/>
              </a:rPr>
              <a:t>Copyright © 2020, 2016 Pearson Education, Inc. All Rights Reserved</a:t>
            </a:r>
            <a:endParaRPr lang="en-IN" altLang="en-US" sz="1200" dirty="0">
              <a:solidFill>
                <a:schemeClr val="tx1"/>
              </a:solidFill>
              <a:latin typeface="Verdana"/>
              <a:ea typeface="Verdana" panose="020B0604030504040204" pitchFamily="34" charset="0"/>
              <a:cs typeface="Verdana" panose="020B0604030504040204" pitchFamily="34" charset="0"/>
            </a:endParaRPr>
          </a:p>
        </p:txBody>
      </p:sp>
      <p:pic>
        <p:nvPicPr>
          <p:cNvPr id="10" name="Picture 9" descr="Pearson Logo"/>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5" r:id="rId14"/>
    <p:sldLayoutId id="2147483666" r:id="rId1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500"/>
            <a:ext cx="8229600" cy="1107996"/>
          </a:xfrm>
        </p:spPr>
        <p:txBody>
          <a:bodyPr>
            <a:spAutoFit/>
          </a:bodyPr>
          <a:lstStyle/>
          <a:p>
            <a:r>
              <a:rPr lang="en-IN" sz="3600" dirty="0">
                <a:latin typeface="+mj-lt"/>
              </a:rPr>
              <a:t>Automotive Electrical and Engine Performance</a:t>
            </a:r>
          </a:p>
        </p:txBody>
      </p:sp>
      <p:sp>
        <p:nvSpPr>
          <p:cNvPr id="3" name="Text Placeholder 2"/>
          <p:cNvSpPr>
            <a:spLocks noGrp="1"/>
          </p:cNvSpPr>
          <p:nvPr>
            <p:ph type="body" sz="quarter" idx="13"/>
          </p:nvPr>
        </p:nvSpPr>
        <p:spPr>
          <a:xfrm>
            <a:off x="457200" y="1382036"/>
            <a:ext cx="8229600" cy="317335"/>
          </a:xfrm>
        </p:spPr>
        <p:txBody>
          <a:bodyPr>
            <a:spAutoFit/>
          </a:bodyPr>
          <a:lstStyle/>
          <a:p>
            <a:r>
              <a:rPr lang="en-US" dirty="0" smtClean="0"/>
              <a:t>Eighth </a:t>
            </a:r>
            <a:r>
              <a:rPr lang="en-US" dirty="0"/>
              <a:t>Edition</a:t>
            </a:r>
            <a:endParaRPr lang="en-IN" dirty="0"/>
          </a:p>
        </p:txBody>
      </p:sp>
      <p:sp>
        <p:nvSpPr>
          <p:cNvPr id="4" name="Text Placeholder 3"/>
          <p:cNvSpPr>
            <a:spLocks noGrp="1"/>
          </p:cNvSpPr>
          <p:nvPr>
            <p:ph type="body" sz="quarter" idx="14"/>
          </p:nvPr>
        </p:nvSpPr>
        <p:spPr>
          <a:xfrm>
            <a:off x="5048529" y="2814796"/>
            <a:ext cx="2114271" cy="492443"/>
          </a:xfrm>
        </p:spPr>
        <p:txBody>
          <a:bodyPr vert="horz" wrap="square" lIns="0" tIns="0" rIns="0" bIns="0" rtlCol="0" anchor="b">
            <a:spAutoFit/>
          </a:bodyPr>
          <a:lstStyle/>
          <a:p>
            <a:r>
              <a:rPr lang="en-US" sz="3200" dirty="0"/>
              <a:t>Chapter </a:t>
            </a:r>
            <a:r>
              <a:rPr lang="en-US" sz="3200" dirty="0" smtClean="0"/>
              <a:t>40</a:t>
            </a:r>
            <a:endParaRPr lang="en-US" sz="3200" dirty="0"/>
          </a:p>
        </p:txBody>
      </p:sp>
      <p:sp>
        <p:nvSpPr>
          <p:cNvPr id="5" name="Text Placeholder 4"/>
          <p:cNvSpPr>
            <a:spLocks noGrp="1"/>
          </p:cNvSpPr>
          <p:nvPr>
            <p:ph type="body" sz="quarter" idx="15"/>
          </p:nvPr>
        </p:nvSpPr>
        <p:spPr>
          <a:xfrm>
            <a:off x="5042188" y="3419184"/>
            <a:ext cx="3644612" cy="615553"/>
          </a:xfrm>
        </p:spPr>
        <p:txBody>
          <a:bodyPr vert="horz" wrap="square" lIns="0" tIns="0" rIns="0" bIns="0" rtlCol="0">
            <a:spAutoFit/>
          </a:bodyPr>
          <a:lstStyle/>
          <a:p>
            <a:r>
              <a:rPr lang="en-IN" sz="2000" dirty="0" smtClean="0"/>
              <a:t>Fuel-injection System Diagnosis and Service</a:t>
            </a:r>
            <a:endParaRPr lang="en-US" sz="2000" dirty="0"/>
          </a:p>
        </p:txBody>
      </p:sp>
      <p:pic>
        <p:nvPicPr>
          <p:cNvPr id="9" name="Picture 8" descr="Front Cover: Automotive Electrical and Engine Performance,  Eighth Edition by Halderman"/>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7200" y="1769663"/>
            <a:ext cx="3505200" cy="4483907"/>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
        <p:nvSpPr>
          <p:cNvPr id="10" name="Text Placeholder 1">
            <a:extLst>
              <a:ext uri="{FF2B5EF4-FFF2-40B4-BE49-F238E27FC236}">
                <a16:creationId xmlns:a16="http://schemas.microsoft.com/office/drawing/2014/main" xmlns="" id="{B90BF7CC-C13E-4975-9A72-17609AD86A49}"/>
              </a:ext>
            </a:extLst>
          </p:cNvPr>
          <p:cNvSpPr>
            <a:spLocks noGrp="1"/>
          </p:cNvSpPr>
          <p:nvPr>
            <p:ph type="body" sz="quarter" idx="13"/>
          </p:nvPr>
        </p:nvSpPr>
        <p:spPr>
          <a:xfrm>
            <a:off x="2743203" y="6418272"/>
            <a:ext cx="5950034" cy="184666"/>
          </a:xfrm>
        </p:spPr>
        <p:txBody>
          <a:bodyPr wrap="square">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2020, </a:t>
            </a:r>
            <a:r>
              <a:rPr lang="en-IN" altLang="en-US" sz="1200" dirty="0" smtClean="0">
                <a:solidFill>
                  <a:schemeClr val="tx1"/>
                </a:solidFill>
                <a:latin typeface="Verdana"/>
                <a:ea typeface="Verdana" panose="020B0604030504040204" pitchFamily="34" charset="0"/>
                <a:cs typeface="Verdana" panose="020B0604030504040204" pitchFamily="34" charset="0"/>
              </a:rPr>
              <a:t>2016 </a:t>
            </a:r>
            <a:r>
              <a:rPr lang="en-IN" altLang="en-US" sz="1200" dirty="0">
                <a:solidFill>
                  <a:schemeClr val="tx1"/>
                </a:solidFill>
                <a:latin typeface="Verdana"/>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2035131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92405"/>
            <a:ext cx="8230646" cy="1969770"/>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40.8 </a:t>
            </a:r>
            <a:r>
              <a:rPr lang="en-IN" sz="3200" dirty="0"/>
              <a:t>(a) </a:t>
            </a:r>
            <a:r>
              <a:rPr lang="en-IN" sz="3200" dirty="0" err="1"/>
              <a:t>Noid</a:t>
            </a:r>
            <a:r>
              <a:rPr lang="en-IN" sz="3200" dirty="0"/>
              <a:t> lights are usually purchased as </a:t>
            </a:r>
            <a:r>
              <a:rPr lang="en-IN" sz="3200" dirty="0" smtClean="0"/>
              <a:t>an assortment </a:t>
            </a:r>
            <a:r>
              <a:rPr lang="en-IN" sz="3200" dirty="0"/>
              <a:t>so that one is available for any type or size </a:t>
            </a:r>
            <a:r>
              <a:rPr lang="en-IN" sz="3200" dirty="0" smtClean="0"/>
              <a:t>of injector </a:t>
            </a:r>
            <a:r>
              <a:rPr lang="en-IN" sz="3200" dirty="0"/>
              <a:t>wiring connector</a:t>
            </a:r>
            <a:endParaRPr lang="en-US" sz="3200" dirty="0"/>
          </a:p>
        </p:txBody>
      </p:sp>
      <p:pic>
        <p:nvPicPr>
          <p:cNvPr id="9218" name="Picture 2" descr="A photo shows an assortment of noid 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795" y="2295525"/>
            <a:ext cx="5955522" cy="401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04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85750"/>
            <a:ext cx="8230646" cy="1846659"/>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40.8 </a:t>
            </a:r>
            <a:r>
              <a:rPr lang="en-IN" sz="2400" dirty="0"/>
              <a:t>(b) The connector is unplugged </a:t>
            </a:r>
            <a:r>
              <a:rPr lang="en-IN" sz="2400" dirty="0" smtClean="0"/>
              <a:t>from the </a:t>
            </a:r>
            <a:r>
              <a:rPr lang="en-IN" sz="2400" dirty="0"/>
              <a:t>injector and a </a:t>
            </a:r>
            <a:r>
              <a:rPr lang="en-IN" sz="2400" dirty="0" err="1"/>
              <a:t>noid</a:t>
            </a:r>
            <a:r>
              <a:rPr lang="en-IN" sz="2400" dirty="0"/>
              <a:t> light is plugged into the injector connector</a:t>
            </a:r>
            <a:r>
              <a:rPr lang="en-IN" sz="2400" dirty="0" smtClean="0"/>
              <a:t>. The </a:t>
            </a:r>
            <a:r>
              <a:rPr lang="en-IN" sz="2400" dirty="0" err="1"/>
              <a:t>noid</a:t>
            </a:r>
            <a:r>
              <a:rPr lang="en-IN" sz="2400" dirty="0"/>
              <a:t> light should flash when the engine is </a:t>
            </a:r>
            <a:r>
              <a:rPr lang="en-IN" sz="2400" dirty="0" smtClean="0"/>
              <a:t>being cranked </a:t>
            </a:r>
            <a:r>
              <a:rPr lang="en-IN" sz="2400" dirty="0"/>
              <a:t>if the power circuit and the pulsing to ground by </a:t>
            </a:r>
            <a:r>
              <a:rPr lang="en-IN" sz="2400" dirty="0" smtClean="0"/>
              <a:t>the computer </a:t>
            </a:r>
            <a:r>
              <a:rPr lang="en-IN" sz="2400" dirty="0"/>
              <a:t>are functioning okay</a:t>
            </a:r>
            <a:endParaRPr lang="en-US" sz="2400" dirty="0"/>
          </a:p>
        </p:txBody>
      </p:sp>
      <p:pic>
        <p:nvPicPr>
          <p:cNvPr id="10242" name="Picture 2" descr="A photo shows a noid light connected to the injector conn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570" y="2255490"/>
            <a:ext cx="5436860" cy="4063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90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42531"/>
            <a:ext cx="8230646" cy="1723549"/>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40.9 </a:t>
            </a:r>
            <a:r>
              <a:rPr lang="en-IN" sz="2800" dirty="0"/>
              <a:t>Use a </a:t>
            </a:r>
            <a:r>
              <a:rPr lang="en-IN" sz="2800" spc="-300" dirty="0" smtClean="0"/>
              <a:t>D M </a:t>
            </a:r>
            <a:r>
              <a:rPr lang="en-IN" sz="2800" spc="-300" dirty="0" err="1" smtClean="0"/>
              <a:t>M</a:t>
            </a:r>
            <a:r>
              <a:rPr lang="en-IN" sz="2800" dirty="0" smtClean="0"/>
              <a:t> </a:t>
            </a:r>
            <a:r>
              <a:rPr lang="en-IN" sz="2800" dirty="0"/>
              <a:t>set to read </a:t>
            </a:r>
            <a:r>
              <a:rPr lang="en-IN" sz="2800" spc="-300" dirty="0"/>
              <a:t>D C</a:t>
            </a:r>
            <a:r>
              <a:rPr lang="en-IN" sz="2800" dirty="0" smtClean="0"/>
              <a:t> </a:t>
            </a:r>
            <a:r>
              <a:rPr lang="en-IN" sz="2800" dirty="0"/>
              <a:t>volts to </a:t>
            </a:r>
            <a:r>
              <a:rPr lang="en-IN" sz="2800" dirty="0" smtClean="0"/>
              <a:t>check the </a:t>
            </a:r>
            <a:r>
              <a:rPr lang="en-IN" sz="2800" dirty="0"/>
              <a:t>voltage drop of the positive circuit to the fuel injector</a:t>
            </a:r>
            <a:r>
              <a:rPr lang="en-IN" sz="2800" dirty="0" smtClean="0"/>
              <a:t>. A </a:t>
            </a:r>
            <a:r>
              <a:rPr lang="en-IN" sz="2800" dirty="0"/>
              <a:t>reading of 0.5 volt or less is generally considered to </a:t>
            </a:r>
            <a:r>
              <a:rPr lang="en-IN" sz="2800" dirty="0" smtClean="0"/>
              <a:t>be acceptable</a:t>
            </a:r>
            <a:endParaRPr lang="en-US" sz="2800" dirty="0"/>
          </a:p>
        </p:txBody>
      </p:sp>
      <p:pic>
        <p:nvPicPr>
          <p:cNvPr id="11266" name="Picture 2" descr="A figure shows a fuel injector T-pin connected to a digital multimeter, set to read DC volts. Power is supplied through the battery. The probe is connected to hot side of the injector. The multimeter reads 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3186" y="2028825"/>
            <a:ext cx="3552867" cy="4273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733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90500"/>
            <a:ext cx="8230646" cy="1477328"/>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40.10 </a:t>
            </a:r>
            <a:r>
              <a:rPr lang="en-IN" sz="3200" dirty="0"/>
              <a:t>Connections and settings necessary </a:t>
            </a:r>
            <a:r>
              <a:rPr lang="en-IN" sz="3200" dirty="0" smtClean="0"/>
              <a:t>to measure </a:t>
            </a:r>
            <a:r>
              <a:rPr lang="en-IN" sz="3200" dirty="0"/>
              <a:t>fuel-injector resistance</a:t>
            </a:r>
            <a:endParaRPr lang="en-US" sz="3200" dirty="0"/>
          </a:p>
        </p:txBody>
      </p:sp>
      <p:pic>
        <p:nvPicPr>
          <p:cNvPr id="12290" name="Picture 2" descr="A figure shows a digital multimeter used to check fuel injector resistance. The multimeter reads 15.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3690" y="1752600"/>
            <a:ext cx="3063921" cy="4546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95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85750"/>
            <a:ext cx="8230646" cy="2215991"/>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40.11 </a:t>
            </a:r>
            <a:r>
              <a:rPr lang="en-IN" sz="2400" dirty="0"/>
              <a:t>To measure fuel-injector resistance, a </a:t>
            </a:r>
            <a:r>
              <a:rPr lang="en-IN" sz="2400" dirty="0" smtClean="0"/>
              <a:t>technician constructed </a:t>
            </a:r>
            <a:r>
              <a:rPr lang="en-IN" sz="2400" dirty="0"/>
              <a:t>a short wiring harness with a double </a:t>
            </a:r>
            <a:r>
              <a:rPr lang="en-IN" sz="2400" dirty="0" smtClean="0"/>
              <a:t>banana plug </a:t>
            </a:r>
            <a:r>
              <a:rPr lang="en-IN" sz="2400" dirty="0"/>
              <a:t>that fits into the V and </a:t>
            </a:r>
            <a:r>
              <a:rPr lang="en-IN" sz="2400" spc="-300" dirty="0" smtClean="0"/>
              <a:t>C O M</a:t>
            </a:r>
            <a:r>
              <a:rPr lang="en-IN" sz="2400" dirty="0" smtClean="0"/>
              <a:t> </a:t>
            </a:r>
            <a:r>
              <a:rPr lang="en-IN" sz="2400" dirty="0"/>
              <a:t>terminals of the meter </a:t>
            </a:r>
            <a:r>
              <a:rPr lang="en-IN" sz="2400" dirty="0" smtClean="0"/>
              <a:t>and an </a:t>
            </a:r>
            <a:r>
              <a:rPr lang="en-IN" sz="2400" dirty="0"/>
              <a:t>injector connector at the other end. This setup </a:t>
            </a:r>
            <a:r>
              <a:rPr lang="en-IN" sz="2400" dirty="0" smtClean="0"/>
              <a:t>makes checking </a:t>
            </a:r>
            <a:r>
              <a:rPr lang="en-IN" sz="2400" dirty="0"/>
              <a:t>resistance of fuel injectors quick and easy</a:t>
            </a:r>
            <a:endParaRPr lang="en-US" sz="2400" dirty="0"/>
          </a:p>
        </p:txBody>
      </p:sp>
      <p:pic>
        <p:nvPicPr>
          <p:cNvPr id="13314" name="Picture 2" descr="A photo shows a multimeter connected directly to the fuel injector with a double banana plug. The multimeter reads 1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285" y="2648834"/>
            <a:ext cx="5307431" cy="366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404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86941"/>
            <a:ext cx="8230646" cy="1846659"/>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40.12 </a:t>
            </a:r>
            <a:r>
              <a:rPr lang="en-IN" sz="2400" dirty="0"/>
              <a:t>In a </a:t>
            </a:r>
            <a:r>
              <a:rPr lang="en-IN" sz="2400" dirty="0" err="1"/>
              <a:t>multiair</a:t>
            </a:r>
            <a:r>
              <a:rPr lang="en-IN" sz="2400" dirty="0"/>
              <a:t> engine design, the </a:t>
            </a:r>
            <a:r>
              <a:rPr lang="en-IN" sz="2400" dirty="0" smtClean="0"/>
              <a:t>exhaust valves </a:t>
            </a:r>
            <a:r>
              <a:rPr lang="en-IN" sz="2400" dirty="0"/>
              <a:t>are opened by the exhaust camshaft lobes. </a:t>
            </a:r>
            <a:r>
              <a:rPr lang="en-IN" sz="2400" dirty="0" smtClean="0"/>
              <a:t>Intake valves </a:t>
            </a:r>
            <a:r>
              <a:rPr lang="en-IN" sz="2400" dirty="0"/>
              <a:t>are opened by the high-pressure engine oil</a:t>
            </a:r>
            <a:r>
              <a:rPr lang="en-IN" sz="2400"/>
              <a:t>, </a:t>
            </a:r>
            <a:r>
              <a:rPr lang="en-IN" sz="2400" smtClean="0"/>
              <a:t>the high </a:t>
            </a:r>
            <a:r>
              <a:rPr lang="en-IN" sz="2400" dirty="0" smtClean="0"/>
              <a:t>pressure </a:t>
            </a:r>
            <a:r>
              <a:rPr lang="en-IN" sz="2400" dirty="0"/>
              <a:t>being produced by a lobe-actuated piston </a:t>
            </a:r>
            <a:r>
              <a:rPr lang="en-IN" sz="2400" dirty="0" smtClean="0"/>
              <a:t>and controlled </a:t>
            </a:r>
            <a:r>
              <a:rPr lang="en-IN" sz="2400" dirty="0"/>
              <a:t>by a </a:t>
            </a:r>
            <a:r>
              <a:rPr lang="en-IN" sz="2400" spc="-300" dirty="0" smtClean="0"/>
              <a:t>P C </a:t>
            </a:r>
            <a:r>
              <a:rPr lang="en-IN" sz="2400" dirty="0" smtClean="0"/>
              <a:t>M-controlled </a:t>
            </a:r>
            <a:r>
              <a:rPr lang="en-IN" sz="2400" dirty="0"/>
              <a:t>solenoids</a:t>
            </a:r>
            <a:endParaRPr lang="en-US" sz="2400" dirty="0"/>
          </a:p>
        </p:txBody>
      </p:sp>
      <p:pic>
        <p:nvPicPr>
          <p:cNvPr id="14338" name="Picture 2" descr="The photo shows the following:&#10;• Control solenoids&#10;• Finger follower&#10;• Camshaft&#10;• Fuel rail&#10;• Fuel injector&#10;• Intake valv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834" y="2238375"/>
            <a:ext cx="4510332" cy="4077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292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85750"/>
            <a:ext cx="8230646" cy="1477328"/>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40.13 </a:t>
            </a:r>
            <a:r>
              <a:rPr lang="en-IN" sz="2400" dirty="0" smtClean="0"/>
              <a:t>If </a:t>
            </a:r>
            <a:r>
              <a:rPr lang="en-IN" sz="2400" dirty="0"/>
              <a:t>an injector has the specified resistance</a:t>
            </a:r>
            <a:r>
              <a:rPr lang="en-IN" sz="2400" dirty="0" smtClean="0"/>
              <a:t>, this </a:t>
            </a:r>
            <a:r>
              <a:rPr lang="en-IN" sz="2400" dirty="0"/>
              <a:t>does not mean that it is okay. This injector had the </a:t>
            </a:r>
            <a:r>
              <a:rPr lang="en-IN" sz="2400" dirty="0" smtClean="0"/>
              <a:t>specified resistance</a:t>
            </a:r>
            <a:r>
              <a:rPr lang="en-IN" sz="2400" dirty="0"/>
              <a:t>, yet it did not deliver the correct amount of </a:t>
            </a:r>
            <a:r>
              <a:rPr lang="en-IN" sz="2400" dirty="0" smtClean="0"/>
              <a:t>fuel because </a:t>
            </a:r>
            <a:r>
              <a:rPr lang="en-IN" sz="2400" dirty="0"/>
              <a:t>it was clogged</a:t>
            </a:r>
            <a:endParaRPr lang="en-US" sz="2400" dirty="0"/>
          </a:p>
        </p:txBody>
      </p:sp>
      <p:pic>
        <p:nvPicPr>
          <p:cNvPr id="15362" name="Picture 2" descr="A photo shows a clogged fuel injecto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167" y="1874598"/>
            <a:ext cx="5896555" cy="4439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867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96215"/>
            <a:ext cx="8230646" cy="984885"/>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40.14 </a:t>
            </a:r>
            <a:r>
              <a:rPr lang="en-IN" sz="3200" dirty="0"/>
              <a:t>Connect a fuel-pressure gauge to the fuel </a:t>
            </a:r>
            <a:r>
              <a:rPr lang="en-IN" sz="3200" dirty="0" smtClean="0"/>
              <a:t>rail at </a:t>
            </a:r>
            <a:r>
              <a:rPr lang="en-IN" sz="3200" dirty="0"/>
              <a:t>the Schrader valve</a:t>
            </a:r>
            <a:endParaRPr lang="en-US" sz="3200" dirty="0"/>
          </a:p>
        </p:txBody>
      </p:sp>
      <p:pic>
        <p:nvPicPr>
          <p:cNvPr id="16386" name="Picture 2" descr="A photo shows a fuel pressure gauge connected to the fuel rail in order to check the pressure from the injec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621" y="1428750"/>
            <a:ext cx="6486211" cy="488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946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79559"/>
            <a:ext cx="8230646" cy="2215991"/>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40.15 </a:t>
            </a:r>
            <a:r>
              <a:rPr lang="en-IN" sz="2400" dirty="0"/>
              <a:t>An injector tester being used to check </a:t>
            </a:r>
            <a:r>
              <a:rPr lang="en-IN" sz="2400" dirty="0" smtClean="0"/>
              <a:t>the voltage </a:t>
            </a:r>
            <a:r>
              <a:rPr lang="en-IN" sz="2400" dirty="0"/>
              <a:t>drop through the injector while the tester is </a:t>
            </a:r>
            <a:r>
              <a:rPr lang="en-IN" sz="2400" dirty="0" smtClean="0"/>
              <a:t>sending current </a:t>
            </a:r>
            <a:r>
              <a:rPr lang="en-IN" sz="2400" dirty="0"/>
              <a:t>through the injectors. This test is used to check </a:t>
            </a:r>
            <a:r>
              <a:rPr lang="en-IN" sz="2400" dirty="0" smtClean="0"/>
              <a:t>the coil </a:t>
            </a:r>
            <a:r>
              <a:rPr lang="en-IN" sz="2400" dirty="0"/>
              <a:t>inside the injector. This same tester can be used to </a:t>
            </a:r>
            <a:r>
              <a:rPr lang="en-IN" sz="2400" dirty="0" smtClean="0"/>
              <a:t>check for </a:t>
            </a:r>
            <a:r>
              <a:rPr lang="en-IN" sz="2400" dirty="0"/>
              <a:t>equal pressure drop of each injector by pulsing the </a:t>
            </a:r>
            <a:r>
              <a:rPr lang="en-IN" sz="2400" dirty="0" smtClean="0"/>
              <a:t>injector on </a:t>
            </a:r>
            <a:r>
              <a:rPr lang="en-IN" sz="2400" dirty="0"/>
              <a:t>for 500 </a:t>
            </a:r>
            <a:r>
              <a:rPr lang="en-IN" sz="2400" dirty="0" err="1"/>
              <a:t>ms</a:t>
            </a:r>
            <a:endParaRPr lang="en-US" sz="2400" dirty="0"/>
          </a:p>
        </p:txBody>
      </p:sp>
      <p:pic>
        <p:nvPicPr>
          <p:cNvPr id="17410" name="Picture 2" descr="A photo shows a fuel injector test rig connected to a digital multimeter to check the voltage drop through the injectors. The multimeter reads 0.2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438" y="2646415"/>
            <a:ext cx="4873186" cy="366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47650"/>
            <a:ext cx="8230646" cy="1292662"/>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40.16 </a:t>
            </a:r>
            <a:r>
              <a:rPr lang="en-IN" sz="2800" dirty="0"/>
              <a:t>A </a:t>
            </a:r>
            <a:r>
              <a:rPr lang="en-IN" sz="2800" spc="-400" dirty="0" smtClean="0"/>
              <a:t>D S </a:t>
            </a:r>
            <a:r>
              <a:rPr lang="en-IN" sz="2800" dirty="0" smtClean="0"/>
              <a:t>O </a:t>
            </a:r>
            <a:r>
              <a:rPr lang="en-IN" sz="2800" dirty="0"/>
              <a:t>can be easily connected to an </a:t>
            </a:r>
            <a:r>
              <a:rPr lang="en-IN" sz="2800" dirty="0" smtClean="0"/>
              <a:t>injector by </a:t>
            </a:r>
            <a:r>
              <a:rPr lang="en-IN" sz="2800" dirty="0"/>
              <a:t>carefully back-probing the electrical connector</a:t>
            </a:r>
            <a:endParaRPr lang="en-US" sz="2800" dirty="0"/>
          </a:p>
        </p:txBody>
      </p:sp>
      <p:pic>
        <p:nvPicPr>
          <p:cNvPr id="18434" name="Picture 2" descr="A figure shows a digital storage oscilloscope back-probed to a fuel injec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7888" y="1687998"/>
            <a:ext cx="3401071" cy="4625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173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5"/>
            <a:ext cx="4115846" cy="5170646"/>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40.1 </a:t>
            </a:r>
            <a:r>
              <a:rPr lang="en-IN" sz="2400" dirty="0"/>
              <a:t>If the vacuum hose is removed from </a:t>
            </a:r>
            <a:r>
              <a:rPr lang="en-IN" sz="2400" dirty="0" smtClean="0"/>
              <a:t>the fuel-pressure </a:t>
            </a:r>
            <a:r>
              <a:rPr lang="en-IN" sz="2400" dirty="0"/>
              <a:t>regulator when the engine is running, the </a:t>
            </a:r>
            <a:r>
              <a:rPr lang="en-IN" sz="2400" dirty="0" smtClean="0"/>
              <a:t>fuel pressure </a:t>
            </a:r>
            <a:r>
              <a:rPr lang="en-IN" sz="2400" dirty="0"/>
              <a:t>should increase. If it does not increase, the </a:t>
            </a:r>
            <a:r>
              <a:rPr lang="en-IN" sz="2400" dirty="0" smtClean="0"/>
              <a:t>fuel pump </a:t>
            </a:r>
            <a:r>
              <a:rPr lang="en-IN" sz="2400" dirty="0"/>
              <a:t>is not capable of supplying adequate pressure or </a:t>
            </a:r>
            <a:r>
              <a:rPr lang="en-IN" sz="2400" dirty="0" smtClean="0"/>
              <a:t>the fuel-pressure </a:t>
            </a:r>
            <a:r>
              <a:rPr lang="en-IN" sz="2400" dirty="0"/>
              <a:t>regulator is defective. If gasoline is visible in </a:t>
            </a:r>
            <a:r>
              <a:rPr lang="en-IN" sz="2400" dirty="0" smtClean="0"/>
              <a:t>the vacuum hose</a:t>
            </a:r>
            <a:r>
              <a:rPr lang="en-IN" sz="2400" dirty="0"/>
              <a:t>, the regulator is leaking and should be replaced</a:t>
            </a:r>
            <a:endParaRPr lang="en-US" sz="2400" dirty="0"/>
          </a:p>
        </p:txBody>
      </p:sp>
      <p:pic>
        <p:nvPicPr>
          <p:cNvPr id="3" name="Picture 2" descr="A figure shows a technician removing vacuum hose from the fuel- pressure regula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520" y="381000"/>
            <a:ext cx="3902872" cy="5258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25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49304"/>
            <a:ext cx="8230646" cy="1107996"/>
          </a:xfrm>
        </p:spPr>
        <p:txBody>
          <a:bodyPr wrap="square">
            <a:spAutoFit/>
          </a:bodyPr>
          <a:lstStyle/>
          <a:p>
            <a:r>
              <a:rPr lang="en-IN" altLang="en-US" dirty="0">
                <a:ea typeface="ヒラギノ角ゴ Pro W3" charset="-128"/>
              </a:rPr>
              <a:t>Figure </a:t>
            </a:r>
            <a:r>
              <a:rPr lang="en-IN" altLang="en-US" dirty="0" smtClean="0">
                <a:ea typeface="ヒラギノ角ゴ Pro W3" charset="-128"/>
              </a:rPr>
              <a:t>40.17 </a:t>
            </a:r>
            <a:r>
              <a:rPr lang="en-IN" dirty="0"/>
              <a:t>The injector on-time is called the pulse width</a:t>
            </a:r>
            <a:endParaRPr lang="en-US" dirty="0"/>
          </a:p>
        </p:txBody>
      </p:sp>
      <p:pic>
        <p:nvPicPr>
          <p:cNvPr id="19458" name="Picture 2" descr="The figure shows the following:&#10;• The waveform lies close to the horizontal line when source voltage is applied to the injector.&#10;• As the driver transistor turns on, pulling the injector pintle away from its seat, fuel flow begins and the waveform falls sharply.&#10;• The waveform rises sharply due to peak voltage caused by the collapse of injector coil and falls sharply as current is reduced enough to keep hold-in winding activated.&#10;• The waveform lies close to the horizontal line and rises and falls sharply again. The distance between the second rise and driver transistor turning on is labeled injector on-tim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393" y="1352550"/>
            <a:ext cx="5141214" cy="4943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974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38601"/>
            <a:ext cx="8230646" cy="1723549"/>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40.18 </a:t>
            </a:r>
            <a:r>
              <a:rPr lang="en-IN" sz="2800" dirty="0"/>
              <a:t>A typical peak-and-hold fuel-injector waveform</a:t>
            </a:r>
            <a:r>
              <a:rPr lang="en-IN" sz="2800" dirty="0" smtClean="0"/>
              <a:t>. Most </a:t>
            </a:r>
            <a:r>
              <a:rPr lang="en-IN" sz="2800" dirty="0"/>
              <a:t>fuel injectors that measure less than 6 </a:t>
            </a:r>
            <a:r>
              <a:rPr lang="en-IN" sz="2800" dirty="0" smtClean="0"/>
              <a:t>ohms will </a:t>
            </a:r>
            <a:r>
              <a:rPr lang="en-IN" sz="2800" dirty="0"/>
              <a:t>usually display a similar waveform</a:t>
            </a:r>
            <a:endParaRPr lang="en-US" sz="2800" dirty="0"/>
          </a:p>
        </p:txBody>
      </p:sp>
      <p:pic>
        <p:nvPicPr>
          <p:cNvPr id="20482" name="Picture 2" descr="The figure shows the following:&#10;• The waveform lies close to the horizontal line when source voltage is applied to the injector.&#10;• As the driver transistor turns on, pulling the injector pintle away from its seat, fuel flow begins and the waveform falls sharply.&#10;• The waveform lies close to the horizontal line and rises sharply due to peak voltage caused by the collapse of injector coil and falls sharply.&#10;• The distance between the peak and driver transistor turning on is labeled injector on-time.&#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7144" y="2052038"/>
            <a:ext cx="4061212" cy="4263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134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36339"/>
            <a:ext cx="8230646" cy="2154436"/>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40.19 </a:t>
            </a:r>
            <a:r>
              <a:rPr lang="en-IN" sz="2800" dirty="0"/>
              <a:t>A waveform of a pulse-width modulated </a:t>
            </a:r>
            <a:r>
              <a:rPr lang="en-IN" sz="2800" dirty="0" smtClean="0"/>
              <a:t>fuel injector</a:t>
            </a:r>
            <a:r>
              <a:rPr lang="en-IN" sz="2800" dirty="0"/>
              <a:t>. At the end, when the voltage is removed, there is </a:t>
            </a:r>
            <a:r>
              <a:rPr lang="en-IN" sz="2800" dirty="0" smtClean="0"/>
              <a:t>an inductive </a:t>
            </a:r>
            <a:r>
              <a:rPr lang="en-IN" sz="2800" dirty="0"/>
              <a:t>spike created similar to the spike created but </a:t>
            </a:r>
            <a:r>
              <a:rPr lang="en-IN" sz="2800" dirty="0" smtClean="0"/>
              <a:t>other types </a:t>
            </a:r>
            <a:r>
              <a:rPr lang="en-IN" sz="2800" dirty="0"/>
              <a:t>of injectors</a:t>
            </a:r>
            <a:endParaRPr lang="en-US" sz="2800" dirty="0"/>
          </a:p>
        </p:txBody>
      </p:sp>
      <p:pic>
        <p:nvPicPr>
          <p:cNvPr id="21506" name="Picture 2" descr=" A figure shows a waveform with a spike of a pulse-width modulated fuel inj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331" y="2460547"/>
            <a:ext cx="3911339" cy="3854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203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90500"/>
            <a:ext cx="8230646" cy="1477328"/>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40.20 </a:t>
            </a:r>
            <a:r>
              <a:rPr lang="en-IN" sz="3200" dirty="0"/>
              <a:t>A set of six reconditioned injectors. The </a:t>
            </a:r>
            <a:r>
              <a:rPr lang="en-IN" sz="3200" dirty="0" smtClean="0"/>
              <a:t>sixth injector </a:t>
            </a:r>
            <a:r>
              <a:rPr lang="en-IN" sz="3200" dirty="0"/>
              <a:t>is barely visible at the far right</a:t>
            </a:r>
            <a:endParaRPr lang="en-US" sz="3200" dirty="0"/>
          </a:p>
        </p:txBody>
      </p:sp>
      <p:pic>
        <p:nvPicPr>
          <p:cNvPr id="22530" name="Picture 2" descr="A photo shows a set of six reconditioned injec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533" y="1785753"/>
            <a:ext cx="6924997" cy="4529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480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3" y="201811"/>
            <a:ext cx="5258847" cy="2769989"/>
          </a:xfrm>
        </p:spPr>
        <p:txBody>
          <a:bodyPr wrap="square">
            <a:spAutoFit/>
          </a:bodyPr>
          <a:lstStyle/>
          <a:p>
            <a:r>
              <a:rPr lang="en-IN" altLang="en-US" sz="3000" dirty="0">
                <a:ea typeface="ヒラギノ角ゴ Pro W3" charset="-128"/>
              </a:rPr>
              <a:t>Figure </a:t>
            </a:r>
            <a:r>
              <a:rPr lang="en-IN" altLang="en-US" sz="3000" dirty="0" smtClean="0">
                <a:ea typeface="ヒラギノ角ゴ Pro W3" charset="-128"/>
              </a:rPr>
              <a:t>40.21 </a:t>
            </a:r>
            <a:r>
              <a:rPr lang="en-IN" sz="3000" dirty="0"/>
              <a:t>An </a:t>
            </a:r>
            <a:r>
              <a:rPr lang="en-IN" sz="3000" spc="-300" dirty="0" smtClean="0"/>
              <a:t>I A C</a:t>
            </a:r>
            <a:r>
              <a:rPr lang="en-IN" sz="3000" dirty="0" smtClean="0"/>
              <a:t> </a:t>
            </a:r>
            <a:r>
              <a:rPr lang="en-IN" sz="3000" dirty="0"/>
              <a:t>controls idle speed by </a:t>
            </a:r>
            <a:r>
              <a:rPr lang="en-IN" sz="3000" dirty="0" smtClean="0"/>
              <a:t>controlling the </a:t>
            </a:r>
            <a:r>
              <a:rPr lang="en-IN" sz="3000" dirty="0"/>
              <a:t>amount of air </a:t>
            </a:r>
            <a:r>
              <a:rPr lang="en-IN" sz="3000" dirty="0" smtClean="0"/>
              <a:t>that </a:t>
            </a:r>
            <a:r>
              <a:rPr lang="en-IN" sz="3000" dirty="0"/>
              <a:t>passes around the throttle </a:t>
            </a:r>
            <a:r>
              <a:rPr lang="en-IN" sz="3000" dirty="0" smtClean="0"/>
              <a:t>plate. More airflow </a:t>
            </a:r>
            <a:r>
              <a:rPr lang="en-IN" sz="3000" dirty="0"/>
              <a:t>results in a higher idle </a:t>
            </a:r>
            <a:r>
              <a:rPr lang="en-IN" sz="3000" dirty="0" smtClean="0"/>
              <a:t>speed</a:t>
            </a:r>
            <a:endParaRPr lang="en-US" sz="3000" dirty="0"/>
          </a:p>
        </p:txBody>
      </p:sp>
      <p:pic>
        <p:nvPicPr>
          <p:cNvPr id="23554" name="Picture 2" descr="The figure shows normal idle and fully extended positions as follows:&#10;• During normal idle position, the air bypass passage is open and air flow bypasses the throttle valve.&#10;• During fully extended position, the air bypass passage is closed.&#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5817" y="313895"/>
            <a:ext cx="2711933" cy="592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861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995"/>
            <a:ext cx="8229600" cy="553998"/>
          </a:xfrm>
        </p:spPr>
        <p:txBody>
          <a:bodyPr wrap="square">
            <a:spAutoFit/>
          </a:bodyPr>
          <a:lstStyle/>
          <a:p>
            <a:r>
              <a:rPr lang="en-IN" altLang="en-US" dirty="0">
                <a:ea typeface="ヒラギノ角ゴ Pro W3" charset="-128"/>
              </a:rPr>
              <a:t>Figure </a:t>
            </a:r>
            <a:r>
              <a:rPr lang="en-IN" altLang="en-US" dirty="0" smtClean="0">
                <a:ea typeface="ヒラギノ角ゴ Pro W3" charset="-128"/>
              </a:rPr>
              <a:t>40.22 </a:t>
            </a:r>
            <a:r>
              <a:rPr lang="en-IN" dirty="0"/>
              <a:t>A typical </a:t>
            </a:r>
            <a:r>
              <a:rPr lang="en-IN" spc="-300" dirty="0" smtClean="0"/>
              <a:t>I A C</a:t>
            </a:r>
            <a:endParaRPr lang="en-US" spc="-300" dirty="0"/>
          </a:p>
        </p:txBody>
      </p:sp>
      <p:pic>
        <p:nvPicPr>
          <p:cNvPr id="24578" name="Picture 2" descr="A photo shows a typical idle air control motor with a spring-loaded val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120" y="1509291"/>
            <a:ext cx="7857760" cy="381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487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10741"/>
            <a:ext cx="8229600" cy="1846659"/>
          </a:xfrm>
        </p:spPr>
        <p:txBody>
          <a:bodyPr wrap="square">
            <a:spAutoFit/>
          </a:bodyPr>
          <a:lstStyle/>
          <a:p>
            <a:r>
              <a:rPr lang="en-IN" altLang="en-US" sz="3000" dirty="0">
                <a:ea typeface="ヒラギノ角ゴ Pro W3" charset="-128"/>
              </a:rPr>
              <a:t>Figure </a:t>
            </a:r>
            <a:r>
              <a:rPr lang="en-IN" altLang="en-US" sz="3000" dirty="0" smtClean="0">
                <a:ea typeface="ヒラギノ角ゴ Pro W3" charset="-128"/>
              </a:rPr>
              <a:t>40.23 </a:t>
            </a:r>
            <a:r>
              <a:rPr lang="en-IN" sz="3000" dirty="0"/>
              <a:t>Some </a:t>
            </a:r>
            <a:r>
              <a:rPr lang="en-IN" sz="3000" spc="-250" dirty="0" smtClean="0"/>
              <a:t>I A C</a:t>
            </a:r>
            <a:r>
              <a:rPr lang="en-IN" sz="3000" dirty="0" smtClean="0"/>
              <a:t> </a:t>
            </a:r>
            <a:r>
              <a:rPr lang="en-IN" sz="3000" dirty="0"/>
              <a:t>units are purchased with </a:t>
            </a:r>
            <a:r>
              <a:rPr lang="en-IN" sz="3000" dirty="0" smtClean="0"/>
              <a:t>the housing </a:t>
            </a:r>
            <a:r>
              <a:rPr lang="en-IN" sz="3000" dirty="0"/>
              <a:t>as shown. Carbon </a:t>
            </a:r>
            <a:r>
              <a:rPr lang="en-IN" sz="3000" dirty="0" err="1"/>
              <a:t>buildup</a:t>
            </a:r>
            <a:r>
              <a:rPr lang="en-IN" sz="3000" dirty="0"/>
              <a:t> in these passages </a:t>
            </a:r>
            <a:r>
              <a:rPr lang="en-IN" sz="3000" dirty="0" smtClean="0"/>
              <a:t>can cause </a:t>
            </a:r>
            <a:r>
              <a:rPr lang="en-IN" sz="3000" dirty="0"/>
              <a:t>a rough or unstable idling or stalling</a:t>
            </a:r>
            <a:endParaRPr lang="en-US" sz="3000" spc="-250" dirty="0"/>
          </a:p>
        </p:txBody>
      </p:sp>
      <p:pic>
        <p:nvPicPr>
          <p:cNvPr id="25602" name="Picture 2" descr="A photo shows the housing of an idle air control moto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30" y="2202447"/>
            <a:ext cx="7043095" cy="4112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35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85750"/>
            <a:ext cx="8229600" cy="1846659"/>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40.24 </a:t>
            </a:r>
            <a:r>
              <a:rPr lang="en-IN" sz="2400" dirty="0"/>
              <a:t>When the cover is removed from the top </a:t>
            </a:r>
            <a:r>
              <a:rPr lang="en-IN" sz="2400" dirty="0" smtClean="0"/>
              <a:t>of the </a:t>
            </a:r>
            <a:r>
              <a:rPr lang="en-IN" sz="2400" dirty="0"/>
              <a:t>engine, a mouse or some other animal nest is visible. </a:t>
            </a:r>
            <a:r>
              <a:rPr lang="en-IN" sz="2400" dirty="0" smtClean="0"/>
              <a:t>The animal </a:t>
            </a:r>
            <a:r>
              <a:rPr lang="en-IN" sz="2400" dirty="0"/>
              <a:t>had already eaten through a couple of injector wires. </a:t>
            </a:r>
            <a:r>
              <a:rPr lang="en-IN" sz="2400" dirty="0" smtClean="0"/>
              <a:t>At least </a:t>
            </a:r>
            <a:r>
              <a:rPr lang="en-IN" sz="2400" dirty="0"/>
              <a:t>the cause of the intermittent misfire was discovered</a:t>
            </a:r>
            <a:endParaRPr lang="en-US" sz="2400" spc="-250" dirty="0"/>
          </a:p>
        </p:txBody>
      </p:sp>
      <p:pic>
        <p:nvPicPr>
          <p:cNvPr id="26628" name="Picture 4" descr="A photo shows an animal nest under the engine cov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299" y="2238196"/>
            <a:ext cx="5880202" cy="406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720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47650"/>
            <a:ext cx="8229600" cy="1292662"/>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40.25 </a:t>
            </a:r>
            <a:r>
              <a:rPr lang="en-IN" sz="2800" dirty="0"/>
              <a:t>Checking fuel-pump volume using a </a:t>
            </a:r>
            <a:r>
              <a:rPr lang="en-IN" sz="2800" dirty="0" smtClean="0"/>
              <a:t>hose from </a:t>
            </a:r>
            <a:r>
              <a:rPr lang="en-IN" sz="2800" dirty="0"/>
              <a:t>the outlet of the fuel-pressure regulator into a </a:t>
            </a:r>
            <a:r>
              <a:rPr lang="en-IN" sz="2800" dirty="0" smtClean="0"/>
              <a:t>calibrated container</a:t>
            </a:r>
            <a:endParaRPr lang="en-US" sz="2800" spc="-250" dirty="0"/>
          </a:p>
        </p:txBody>
      </p:sp>
      <p:pic>
        <p:nvPicPr>
          <p:cNvPr id="26627" name="Picture 3" descr="A figure shows a fuel pump volume test equipment. Fuel from the tank passes through a fuel gauge, fuel rail, and a fuel-pressure regulator into a calibrated container to test the volume of fu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0302" y="1672476"/>
            <a:ext cx="3674340" cy="4640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131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38601"/>
            <a:ext cx="8229600" cy="1723549"/>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40.26 </a:t>
            </a:r>
            <a:r>
              <a:rPr lang="en-IN" sz="2800" dirty="0"/>
              <a:t>Testing fuel-pump volume using a </a:t>
            </a:r>
            <a:r>
              <a:rPr lang="en-IN" sz="2800" dirty="0" smtClean="0"/>
              <a:t>fuel-pressure gauge </a:t>
            </a:r>
            <a:r>
              <a:rPr lang="en-IN" sz="2800" dirty="0"/>
              <a:t>with a bleed hose inserted into a </a:t>
            </a:r>
            <a:r>
              <a:rPr lang="en-IN" sz="2800" dirty="0" smtClean="0"/>
              <a:t>suitable container</a:t>
            </a:r>
            <a:r>
              <a:rPr lang="en-IN" sz="2800" dirty="0"/>
              <a:t>. The engine is running during this test</a:t>
            </a:r>
            <a:endParaRPr lang="en-US" sz="2800" spc="-250" dirty="0"/>
          </a:p>
        </p:txBody>
      </p:sp>
      <p:pic>
        <p:nvPicPr>
          <p:cNvPr id="27650" name="Picture 2" descr="A figure shows a fuel pump volume test using a fuel pressure gauge with a bleed hose inserted into a graduated container at one end and connected to the fuel rail on the other e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6518" y="2050129"/>
            <a:ext cx="3934313" cy="4260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824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08597"/>
            <a:ext cx="8230646" cy="1477328"/>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40.2 </a:t>
            </a:r>
            <a:r>
              <a:rPr lang="en-IN" sz="3200" dirty="0"/>
              <a:t>(a) A fuel-pressure graph after key on, </a:t>
            </a:r>
            <a:r>
              <a:rPr lang="en-IN" sz="3200" dirty="0" smtClean="0"/>
              <a:t>engine off </a:t>
            </a:r>
            <a:r>
              <a:rPr lang="en-IN" sz="3200" dirty="0"/>
              <a:t>(</a:t>
            </a:r>
            <a:r>
              <a:rPr lang="en-IN" sz="3200" spc="-450" dirty="0" smtClean="0"/>
              <a:t>K O E </a:t>
            </a:r>
            <a:r>
              <a:rPr lang="en-IN" sz="3200" spc="-250" dirty="0" smtClean="0"/>
              <a:t>O</a:t>
            </a:r>
            <a:r>
              <a:rPr lang="en-IN" sz="3200" dirty="0"/>
              <a:t>) on a throttle body injection (</a:t>
            </a:r>
            <a:r>
              <a:rPr lang="en-IN" sz="3200" spc="-450" dirty="0" smtClean="0"/>
              <a:t>T B </a:t>
            </a:r>
            <a:r>
              <a:rPr lang="en-IN" sz="3200" spc="-250" dirty="0" smtClean="0"/>
              <a:t>I</a:t>
            </a:r>
            <a:r>
              <a:rPr lang="en-IN" sz="3200" dirty="0"/>
              <a:t>) system</a:t>
            </a:r>
            <a:endParaRPr lang="en-US" sz="3200" dirty="0"/>
          </a:p>
        </p:txBody>
      </p:sp>
      <p:pic>
        <p:nvPicPr>
          <p:cNvPr id="3" name="Picture 2" descr="A figure shows a graph of fuel-pressure after key on and engine off. The curve for pressure drops sharply from 15 to 6 PSI after 1 minute due to a leaking regul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966" y="1762125"/>
            <a:ext cx="4879780" cy="4546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34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86941"/>
            <a:ext cx="8229600" cy="1846659"/>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40.27 </a:t>
            </a:r>
            <a:r>
              <a:rPr lang="en-IN" sz="2400" dirty="0"/>
              <a:t>A typical two-line cleaning machine </a:t>
            </a:r>
            <a:r>
              <a:rPr lang="en-IN" sz="2400" dirty="0" err="1"/>
              <a:t>hookup</a:t>
            </a:r>
            <a:r>
              <a:rPr lang="en-IN" sz="2400" dirty="0"/>
              <a:t>, showing an extension hose that can be used to squirt a </a:t>
            </a:r>
            <a:r>
              <a:rPr lang="en-IN" sz="2400" dirty="0" smtClean="0"/>
              <a:t>cleaning solution </a:t>
            </a:r>
            <a:r>
              <a:rPr lang="en-IN" sz="2400" dirty="0"/>
              <a:t>into the throttle body while the engine is running on the cleaning solution and gasoline mixture</a:t>
            </a:r>
            <a:endParaRPr lang="en-US" sz="2400" spc="-250" dirty="0"/>
          </a:p>
        </p:txBody>
      </p:sp>
      <p:pic>
        <p:nvPicPr>
          <p:cNvPr id="28674" name="Picture 2" descr="The figure shows the following components:&#10;• Cleaning solution from the cleaning machine passes through a pipe to the fuel rail and plenum cleaner nozzle. The furl rail connects back to the cleaning machine and provides the return for cleaning solution.&#10;• The fuel and supply lines from the fuel tank are disconnected and looped together.&#10;• The vacuum line from the fuel line is disconnected.&#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494" y="2238040"/>
            <a:ext cx="6441962" cy="4075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987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36339"/>
            <a:ext cx="8229600" cy="2154436"/>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40.28 </a:t>
            </a:r>
            <a:r>
              <a:rPr lang="en-IN" sz="2800" dirty="0"/>
              <a:t>To thoroughly clean a throttle body, it </a:t>
            </a:r>
            <a:r>
              <a:rPr lang="en-IN" sz="2800" dirty="0" smtClean="0"/>
              <a:t>is sometimes </a:t>
            </a:r>
            <a:r>
              <a:rPr lang="en-IN" sz="2800" dirty="0"/>
              <a:t>best to remove it from the vehicle. The </a:t>
            </a:r>
            <a:r>
              <a:rPr lang="en-IN" sz="2800" dirty="0" smtClean="0"/>
              <a:t>throttle plate </a:t>
            </a:r>
            <a:r>
              <a:rPr lang="en-IN" sz="2800" dirty="0"/>
              <a:t>may need to be cleaned if the engine tends to stall</a:t>
            </a:r>
            <a:r>
              <a:rPr lang="en-IN" sz="2800" dirty="0" smtClean="0"/>
              <a:t>, hesitate </a:t>
            </a:r>
            <a:r>
              <a:rPr lang="en-IN" sz="2800" dirty="0"/>
              <a:t>or has a rough idle</a:t>
            </a:r>
            <a:endParaRPr lang="en-US" sz="2800" spc="-250" dirty="0"/>
          </a:p>
        </p:txBody>
      </p:sp>
      <p:pic>
        <p:nvPicPr>
          <p:cNvPr id="29698" name="Picture 2" descr="A photo shows a frequently cleaned throttle body removed from an en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252" y="2544872"/>
            <a:ext cx="6429717" cy="3771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996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47650"/>
            <a:ext cx="8229600" cy="1292662"/>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40.29 </a:t>
            </a:r>
            <a:r>
              <a:rPr lang="en-IN" sz="2800" dirty="0"/>
              <a:t>The amount each injector is able to flow </a:t>
            </a:r>
            <a:r>
              <a:rPr lang="en-IN" sz="2800" dirty="0" smtClean="0"/>
              <a:t>is displayed in </a:t>
            </a:r>
            <a:r>
              <a:rPr lang="en-IN" sz="2800" dirty="0"/>
              <a:t>glass cylinders are each injector for a quick </a:t>
            </a:r>
            <a:r>
              <a:rPr lang="en-IN" sz="2800" dirty="0" smtClean="0"/>
              <a:t>visual check</a:t>
            </a:r>
            <a:endParaRPr lang="en-US" sz="2800" spc="-250" dirty="0"/>
          </a:p>
        </p:txBody>
      </p:sp>
      <p:pic>
        <p:nvPicPr>
          <p:cNvPr id="30722" name="Picture 2" descr="A photo shows a fuel injector tester with the amount of fuel each injector can supply displayed in glass cylind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566" y="1686008"/>
            <a:ext cx="5788634" cy="4624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196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38601"/>
            <a:ext cx="8229600" cy="1723549"/>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40.30 </a:t>
            </a:r>
            <a:r>
              <a:rPr lang="en-IN" sz="2800" dirty="0"/>
              <a:t>The line that has the yellow tag is </a:t>
            </a:r>
            <a:r>
              <a:rPr lang="en-IN" sz="2800"/>
              <a:t>a </a:t>
            </a:r>
            <a:r>
              <a:rPr lang="en-IN" sz="2800" smtClean="0"/>
              <a:t>high-pressure </a:t>
            </a:r>
            <a:r>
              <a:rPr lang="en-IN" sz="2800" dirty="0" smtClean="0"/>
              <a:t>line </a:t>
            </a:r>
            <a:r>
              <a:rPr lang="en-IN" sz="2800" dirty="0"/>
              <a:t>and this line must be replaced with a new part </a:t>
            </a:r>
            <a:r>
              <a:rPr lang="en-IN" sz="2800" dirty="0" smtClean="0"/>
              <a:t>if removed </a:t>
            </a:r>
            <a:r>
              <a:rPr lang="en-IN" sz="2800" dirty="0"/>
              <a:t>even for a few minutes to gain access to another part</a:t>
            </a:r>
            <a:endParaRPr lang="en-US" sz="2800" spc="-250" dirty="0"/>
          </a:p>
        </p:txBody>
      </p:sp>
      <p:pic>
        <p:nvPicPr>
          <p:cNvPr id="31746" name="Picture 2" descr="A photo shows a high-pressure pump and a high-pressure line connected to i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292" y="2059534"/>
            <a:ext cx="6110304" cy="4236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482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15414"/>
            <a:ext cx="8229600" cy="477054"/>
          </a:xfrm>
        </p:spPr>
        <p:txBody>
          <a:bodyPr wrap="square">
            <a:spAutoFit/>
          </a:bodyPr>
          <a:lstStyle/>
          <a:p>
            <a:r>
              <a:rPr lang="en-IN" sz="3000" dirty="0"/>
              <a:t>FUEL-PUMP RELAY CIRCUIT </a:t>
            </a:r>
            <a:r>
              <a:rPr lang="en-IN" sz="3000" dirty="0" smtClean="0"/>
              <a:t>DIAGNOSIS 1</a:t>
            </a:r>
            <a:endParaRPr lang="en-US" sz="3000" spc="-250" dirty="0"/>
          </a:p>
        </p:txBody>
      </p:sp>
      <p:pic>
        <p:nvPicPr>
          <p:cNvPr id="32770" name="Picture 2" descr="A photo shows a toolkit for diagnosing a circuit containing a relay. The toolkit includes a digital multimeter, fused jumped wire, and wiring termin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23" y="847725"/>
            <a:ext cx="7772274" cy="5471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229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15414"/>
            <a:ext cx="8229600" cy="477054"/>
          </a:xfrm>
        </p:spPr>
        <p:txBody>
          <a:bodyPr wrap="square">
            <a:spAutoFit/>
          </a:bodyPr>
          <a:lstStyle/>
          <a:p>
            <a:r>
              <a:rPr lang="en-IN" sz="3000" dirty="0"/>
              <a:t>FUEL-PUMP RELAY CIRCUIT </a:t>
            </a:r>
            <a:r>
              <a:rPr lang="en-IN" sz="3000" dirty="0" smtClean="0"/>
              <a:t>DIAGNOSIS 2</a:t>
            </a:r>
            <a:endParaRPr lang="en-US" sz="3000" spc="-250" dirty="0"/>
          </a:p>
        </p:txBody>
      </p:sp>
      <p:pic>
        <p:nvPicPr>
          <p:cNvPr id="33794" name="Picture 2" descr="A photo shows a technician locating the relay cent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02" y="787901"/>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701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15414"/>
            <a:ext cx="8229600" cy="477054"/>
          </a:xfrm>
        </p:spPr>
        <p:txBody>
          <a:bodyPr wrap="square">
            <a:spAutoFit/>
          </a:bodyPr>
          <a:lstStyle/>
          <a:p>
            <a:r>
              <a:rPr lang="en-IN" sz="3000" dirty="0"/>
              <a:t>FUEL-PUMP RELAY CIRCUIT </a:t>
            </a:r>
            <a:r>
              <a:rPr lang="en-IN" sz="3000" dirty="0" smtClean="0"/>
              <a:t>DIAGNOSIS 3</a:t>
            </a:r>
            <a:endParaRPr lang="en-US" sz="3000" spc="-250" dirty="0"/>
          </a:p>
        </p:txBody>
      </p:sp>
      <p:pic>
        <p:nvPicPr>
          <p:cNvPr id="34818" name="Picture 2" descr="A photo shows a technician indicating a chart that contains the location of relay that controls the electric fuel p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10" y="764480"/>
            <a:ext cx="7882981" cy="5549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714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15414"/>
            <a:ext cx="8229600" cy="477054"/>
          </a:xfrm>
        </p:spPr>
        <p:txBody>
          <a:bodyPr wrap="square">
            <a:spAutoFit/>
          </a:bodyPr>
          <a:lstStyle/>
          <a:p>
            <a:r>
              <a:rPr lang="en-IN" sz="3000" dirty="0"/>
              <a:t>FUEL-PUMP RELAY CIRCUIT </a:t>
            </a:r>
            <a:r>
              <a:rPr lang="en-IN" sz="3000" dirty="0" smtClean="0"/>
              <a:t>DIAGNOSIS 4</a:t>
            </a:r>
            <a:endParaRPr lang="en-US" sz="3000" spc="-250" dirty="0"/>
          </a:p>
        </p:txBody>
      </p:sp>
      <p:pic>
        <p:nvPicPr>
          <p:cNvPr id="35842" name="Picture 2" descr="A photo shows a technician removing the fuel pump re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02" y="789120"/>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309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15414"/>
            <a:ext cx="8229600" cy="477054"/>
          </a:xfrm>
        </p:spPr>
        <p:txBody>
          <a:bodyPr wrap="square">
            <a:spAutoFit/>
          </a:bodyPr>
          <a:lstStyle/>
          <a:p>
            <a:r>
              <a:rPr lang="en-IN" sz="3000" dirty="0"/>
              <a:t>FUEL-PUMP RELAY CIRCUIT </a:t>
            </a:r>
            <a:r>
              <a:rPr lang="en-IN" sz="3000" dirty="0" smtClean="0"/>
              <a:t>DIAGNOSIS 5</a:t>
            </a:r>
            <a:endParaRPr lang="en-US" sz="3000" spc="-250" dirty="0"/>
          </a:p>
        </p:txBody>
      </p:sp>
      <p:pic>
        <p:nvPicPr>
          <p:cNvPr id="36866" name="Picture 2" descr="A photo shows a representation of terminal coils on a rela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425" y="812243"/>
            <a:ext cx="7817150" cy="5502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783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15414"/>
            <a:ext cx="8229600" cy="477054"/>
          </a:xfrm>
        </p:spPr>
        <p:txBody>
          <a:bodyPr wrap="square">
            <a:spAutoFit/>
          </a:bodyPr>
          <a:lstStyle/>
          <a:p>
            <a:r>
              <a:rPr lang="en-IN" sz="3000" dirty="0"/>
              <a:t>FUEL-PUMP RELAY CIRCUIT </a:t>
            </a:r>
            <a:r>
              <a:rPr lang="en-IN" sz="3000" dirty="0" smtClean="0"/>
              <a:t>DIAGNOSIS 6</a:t>
            </a:r>
            <a:endParaRPr lang="en-US" sz="3000" spc="-250" dirty="0"/>
          </a:p>
        </p:txBody>
      </p:sp>
      <p:pic>
        <p:nvPicPr>
          <p:cNvPr id="37890" name="Picture 2" descr="A photo shows the terminals labeled on the underside of a rel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02" y="787901"/>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65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08597"/>
            <a:ext cx="8230646" cy="1477328"/>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40.2 </a:t>
            </a:r>
            <a:r>
              <a:rPr lang="en-IN" sz="3200" dirty="0"/>
              <a:t>(b) </a:t>
            </a:r>
            <a:r>
              <a:rPr lang="en-IN" sz="3200" dirty="0" smtClean="0"/>
              <a:t>Pressure drop </a:t>
            </a:r>
            <a:r>
              <a:rPr lang="en-IN" sz="3200" dirty="0"/>
              <a:t>after 10 minutes on a normal port </a:t>
            </a:r>
            <a:r>
              <a:rPr lang="en-IN" sz="3200" dirty="0" smtClean="0"/>
              <a:t>fuel-injection </a:t>
            </a:r>
            <a:r>
              <a:rPr lang="en-IN" sz="3200" dirty="0"/>
              <a:t>system</a:t>
            </a:r>
            <a:endParaRPr lang="en-US" sz="3200" dirty="0"/>
          </a:p>
        </p:txBody>
      </p:sp>
      <p:pic>
        <p:nvPicPr>
          <p:cNvPr id="3074" name="Picture 2" descr="A figure shows a graph of pressure drop after 10min on normal port fuel injection system. The curve for pressure drops gradually from 32.6 to 28 P S I for a period of 10 minutes due on a normal port fuel-injection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110" y="1768630"/>
            <a:ext cx="4879780" cy="4546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432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15414"/>
            <a:ext cx="8229600" cy="477054"/>
          </a:xfrm>
        </p:spPr>
        <p:txBody>
          <a:bodyPr wrap="square">
            <a:spAutoFit/>
          </a:bodyPr>
          <a:lstStyle/>
          <a:p>
            <a:r>
              <a:rPr lang="en-IN" sz="3000" dirty="0"/>
              <a:t>FUEL-PUMP RELAY CIRCUIT </a:t>
            </a:r>
            <a:r>
              <a:rPr lang="en-IN" sz="3000" dirty="0" smtClean="0"/>
              <a:t>DIAGNOSIS 7</a:t>
            </a:r>
            <a:endParaRPr lang="en-US" sz="3000" spc="-250" dirty="0"/>
          </a:p>
        </p:txBody>
      </p:sp>
      <p:pic>
        <p:nvPicPr>
          <p:cNvPr id="38914" name="Picture 2" descr="A photo shows a technician selecting the proper size of a terminal from an assortment of termin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425" y="812243"/>
            <a:ext cx="7817150" cy="5502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843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15414"/>
            <a:ext cx="8229600" cy="477054"/>
          </a:xfrm>
        </p:spPr>
        <p:txBody>
          <a:bodyPr wrap="square">
            <a:spAutoFit/>
          </a:bodyPr>
          <a:lstStyle/>
          <a:p>
            <a:r>
              <a:rPr lang="en-IN" sz="3000" dirty="0"/>
              <a:t>FUEL-PUMP RELAY CIRCUIT </a:t>
            </a:r>
            <a:r>
              <a:rPr lang="en-IN" sz="3000" dirty="0" smtClean="0"/>
              <a:t>DIAGNOSIS 8</a:t>
            </a:r>
            <a:endParaRPr lang="en-US" sz="3000" spc="-250" dirty="0"/>
          </a:p>
        </p:txBody>
      </p:sp>
      <p:pic>
        <p:nvPicPr>
          <p:cNvPr id="39938" name="Picture 2" descr="A photo shows a technician inserting terminals into a relay soc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02" y="786412"/>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020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15414"/>
            <a:ext cx="8229600" cy="477054"/>
          </a:xfrm>
        </p:spPr>
        <p:txBody>
          <a:bodyPr wrap="square">
            <a:spAutoFit/>
          </a:bodyPr>
          <a:lstStyle/>
          <a:p>
            <a:r>
              <a:rPr lang="en-IN" sz="3000" dirty="0"/>
              <a:t>FUEL-PUMP RELAY CIRCUIT </a:t>
            </a:r>
            <a:r>
              <a:rPr lang="en-IN" sz="3000" dirty="0" smtClean="0"/>
              <a:t>DIAGNOSIS 9</a:t>
            </a:r>
            <a:endParaRPr lang="en-US" sz="3000" spc="-250" dirty="0"/>
          </a:p>
        </p:txBody>
      </p:sp>
      <p:pic>
        <p:nvPicPr>
          <p:cNvPr id="40962" name="Picture 2" descr="A photo shows a technician checking voltage with a test 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02" y="786673"/>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372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30803"/>
            <a:ext cx="8229600" cy="461665"/>
          </a:xfrm>
        </p:spPr>
        <p:txBody>
          <a:bodyPr wrap="square">
            <a:spAutoFit/>
          </a:bodyPr>
          <a:lstStyle/>
          <a:p>
            <a:r>
              <a:rPr lang="en-IN" sz="3000" dirty="0"/>
              <a:t>FUEL-PUMP RELAY CIRCUIT </a:t>
            </a:r>
            <a:r>
              <a:rPr lang="en-IN" sz="3000" dirty="0" smtClean="0"/>
              <a:t>DIAGNOSIS 10</a:t>
            </a:r>
            <a:endParaRPr lang="en-US" sz="3000" spc="-250" dirty="0"/>
          </a:p>
        </p:txBody>
      </p:sp>
      <p:pic>
        <p:nvPicPr>
          <p:cNvPr id="41986" name="Picture 2" descr="A photo shows a technician touching the negative terminal of a battery with a test 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02" y="786673"/>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333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30803"/>
            <a:ext cx="8229600" cy="461665"/>
          </a:xfrm>
        </p:spPr>
        <p:txBody>
          <a:bodyPr wrap="square">
            <a:spAutoFit/>
          </a:bodyPr>
          <a:lstStyle/>
          <a:p>
            <a:r>
              <a:rPr lang="en-IN" sz="3000" dirty="0"/>
              <a:t>FUEL-PUMP RELAY CIRCUIT </a:t>
            </a:r>
            <a:r>
              <a:rPr lang="en-IN" sz="3000" dirty="0" smtClean="0"/>
              <a:t>DIAGNOSIS 11</a:t>
            </a:r>
            <a:endParaRPr lang="en-US" sz="3000" spc="-250" dirty="0"/>
          </a:p>
        </p:txBody>
      </p:sp>
      <p:pic>
        <p:nvPicPr>
          <p:cNvPr id="43010" name="Picture 2" descr="A photo shows the use of test light to check for voltage at the terminal of the re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02" y="793284"/>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674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30803"/>
            <a:ext cx="8229600" cy="461665"/>
          </a:xfrm>
        </p:spPr>
        <p:txBody>
          <a:bodyPr wrap="square">
            <a:spAutoFit/>
          </a:bodyPr>
          <a:lstStyle/>
          <a:p>
            <a:r>
              <a:rPr lang="en-IN" sz="3000" dirty="0"/>
              <a:t>FUEL-PUMP RELAY CIRCUIT </a:t>
            </a:r>
            <a:r>
              <a:rPr lang="en-IN" sz="3000" dirty="0" smtClean="0"/>
              <a:t>DIAGNOSIS 12</a:t>
            </a:r>
            <a:endParaRPr lang="en-US" sz="3000" spc="-250" dirty="0"/>
          </a:p>
        </p:txBody>
      </p:sp>
      <p:pic>
        <p:nvPicPr>
          <p:cNvPr id="44034" name="Picture 2" descr="A photo shows a technician using a fused jumper relay to touch the relay contacts of a terminals 30 and 87 of the re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40" y="761195"/>
            <a:ext cx="7895321" cy="5557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407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30803"/>
            <a:ext cx="8229600" cy="461665"/>
          </a:xfrm>
        </p:spPr>
        <p:txBody>
          <a:bodyPr wrap="square">
            <a:spAutoFit/>
          </a:bodyPr>
          <a:lstStyle/>
          <a:p>
            <a:r>
              <a:rPr lang="en-IN" sz="3000" dirty="0"/>
              <a:t>FUEL-PUMP RELAY CIRCUIT </a:t>
            </a:r>
            <a:r>
              <a:rPr lang="en-IN" sz="3000" dirty="0" smtClean="0"/>
              <a:t>DIAGNOSIS 13</a:t>
            </a:r>
            <a:endParaRPr lang="en-US" sz="3000" spc="-250" dirty="0"/>
          </a:p>
        </p:txBody>
      </p:sp>
      <p:pic>
        <p:nvPicPr>
          <p:cNvPr id="45058" name="Picture 2" descr="A photo shows a digital multimeter connected to a relay socket. The multimeter reads 4.72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371" y="759514"/>
            <a:ext cx="7895321" cy="5557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646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30803"/>
            <a:ext cx="8229600" cy="461665"/>
          </a:xfrm>
        </p:spPr>
        <p:txBody>
          <a:bodyPr wrap="square">
            <a:spAutoFit/>
          </a:bodyPr>
          <a:lstStyle/>
          <a:p>
            <a:r>
              <a:rPr lang="en-IN" sz="3000" dirty="0"/>
              <a:t>FUEL-PUMP RELAY CIRCUIT </a:t>
            </a:r>
            <a:r>
              <a:rPr lang="en-IN" sz="3000" dirty="0" smtClean="0"/>
              <a:t>DIAGNOSIS 14</a:t>
            </a:r>
            <a:endParaRPr lang="en-US" sz="3000" spc="-250" dirty="0"/>
          </a:p>
        </p:txBody>
      </p:sp>
      <p:pic>
        <p:nvPicPr>
          <p:cNvPr id="46082" name="Picture 2" descr="A photo shows a meter set to ohms to measure the resistance of the relay coil. The meter reads 8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02" y="786673"/>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656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30803"/>
            <a:ext cx="8229600" cy="461665"/>
          </a:xfrm>
        </p:spPr>
        <p:txBody>
          <a:bodyPr wrap="square">
            <a:spAutoFit/>
          </a:bodyPr>
          <a:lstStyle/>
          <a:p>
            <a:r>
              <a:rPr lang="en-IN" sz="3000" dirty="0"/>
              <a:t>FUEL-PUMP RELAY CIRCUIT </a:t>
            </a:r>
            <a:r>
              <a:rPr lang="en-IN" sz="3000" dirty="0" smtClean="0"/>
              <a:t>DIAGNOSIS 15</a:t>
            </a:r>
            <a:endParaRPr lang="en-US" sz="3000" spc="-250" dirty="0"/>
          </a:p>
        </p:txBody>
      </p:sp>
      <p:pic>
        <p:nvPicPr>
          <p:cNvPr id="47106" name="Picture 2" descr="A photo shows a technician measuring the resistance between terminals 30 and 87a. The multimeter reads 0.2.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38" y="791794"/>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003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30803"/>
            <a:ext cx="8229600" cy="461665"/>
          </a:xfrm>
        </p:spPr>
        <p:txBody>
          <a:bodyPr wrap="square">
            <a:spAutoFit/>
          </a:bodyPr>
          <a:lstStyle/>
          <a:p>
            <a:r>
              <a:rPr lang="en-IN" sz="3000" dirty="0"/>
              <a:t>FUEL-PUMP RELAY CIRCUIT </a:t>
            </a:r>
            <a:r>
              <a:rPr lang="en-IN" sz="3000" dirty="0" smtClean="0"/>
              <a:t>DIAGNOSIS 16</a:t>
            </a:r>
            <a:endParaRPr lang="en-US" sz="3000" spc="-250" dirty="0"/>
          </a:p>
        </p:txBody>
      </p:sp>
      <p:pic>
        <p:nvPicPr>
          <p:cNvPr id="48130" name="Picture 2" descr="A photo shows a digital multimeter with OL readi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73" y="793284"/>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356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85750"/>
            <a:ext cx="8230646" cy="1477328"/>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40.3 </a:t>
            </a:r>
            <a:r>
              <a:rPr lang="en-IN" sz="2400" dirty="0"/>
              <a:t>A clogged positive crankcase ventilation </a:t>
            </a:r>
            <a:r>
              <a:rPr lang="en-IN" sz="2400" dirty="0" smtClean="0"/>
              <a:t>     (</a:t>
            </a:r>
            <a:r>
              <a:rPr lang="en-IN" sz="2400" spc="-300" dirty="0" smtClean="0"/>
              <a:t>P C V</a:t>
            </a:r>
            <a:r>
              <a:rPr lang="en-IN" sz="2400" dirty="0" smtClean="0"/>
              <a:t>) system </a:t>
            </a:r>
            <a:r>
              <a:rPr lang="en-IN" sz="2400" dirty="0"/>
              <a:t>caused the engine oil fumes to be drawn into the </a:t>
            </a:r>
            <a:r>
              <a:rPr lang="en-IN" sz="2400" dirty="0" smtClean="0"/>
              <a:t>air cleaner </a:t>
            </a:r>
            <a:r>
              <a:rPr lang="en-IN" sz="2400" dirty="0"/>
              <a:t>assembly. This is what the technician </a:t>
            </a:r>
            <a:r>
              <a:rPr lang="en-IN" sz="2400" dirty="0" smtClean="0"/>
              <a:t>discovered during </a:t>
            </a:r>
            <a:r>
              <a:rPr lang="en-IN" sz="2400" dirty="0"/>
              <a:t>a visual inspection</a:t>
            </a:r>
            <a:endParaRPr lang="en-US" sz="2400" dirty="0"/>
          </a:p>
        </p:txBody>
      </p:sp>
      <p:pic>
        <p:nvPicPr>
          <p:cNvPr id="4098" name="Picture 2" descr="A photo shows a clogged positive crank ventilation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449" y="1866900"/>
            <a:ext cx="6421991" cy="4446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61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30803"/>
            <a:ext cx="8229600" cy="461665"/>
          </a:xfrm>
        </p:spPr>
        <p:txBody>
          <a:bodyPr wrap="square">
            <a:spAutoFit/>
          </a:bodyPr>
          <a:lstStyle/>
          <a:p>
            <a:r>
              <a:rPr lang="en-IN" sz="3000" dirty="0"/>
              <a:t>FUEL-PUMP RELAY CIRCUIT </a:t>
            </a:r>
            <a:r>
              <a:rPr lang="en-IN" sz="3000" dirty="0" smtClean="0"/>
              <a:t>DIAGNOSIS 17</a:t>
            </a:r>
            <a:endParaRPr lang="en-US" sz="3000" spc="-250" dirty="0"/>
          </a:p>
        </p:txBody>
      </p:sp>
      <p:pic>
        <p:nvPicPr>
          <p:cNvPr id="49154" name="Picture 2" descr="A photo shows a fused jumper wire connected to terminal 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73" y="786412"/>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282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30803"/>
            <a:ext cx="8229600" cy="461665"/>
          </a:xfrm>
        </p:spPr>
        <p:txBody>
          <a:bodyPr wrap="square">
            <a:spAutoFit/>
          </a:bodyPr>
          <a:lstStyle/>
          <a:p>
            <a:r>
              <a:rPr lang="en-IN" sz="3000" dirty="0"/>
              <a:t>FUEL-PUMP RELAY CIRCUIT </a:t>
            </a:r>
            <a:r>
              <a:rPr lang="en-IN" sz="3000" dirty="0" smtClean="0"/>
              <a:t>DIAGNOSIS 18</a:t>
            </a:r>
            <a:endParaRPr lang="en-US" sz="3000" spc="-250" dirty="0"/>
          </a:p>
        </p:txBody>
      </p:sp>
      <p:pic>
        <p:nvPicPr>
          <p:cNvPr id="50178" name="Picture 2" descr="A photo shows a relay and relay cover reinstalled after a 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844" y="839690"/>
            <a:ext cx="7772274" cy="5471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347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996"/>
            <a:ext cx="8229600" cy="553998"/>
          </a:xfrm>
        </p:spPr>
        <p:txBody>
          <a:bodyPr wrap="square">
            <a:spAutoFit/>
          </a:bodyPr>
          <a:lstStyle/>
          <a:p>
            <a:r>
              <a:rPr lang="en-IN" dirty="0"/>
              <a:t>FUEL INJECTOR </a:t>
            </a:r>
            <a:r>
              <a:rPr lang="en-IN" dirty="0" smtClean="0"/>
              <a:t>CLEANING 1</a:t>
            </a:r>
            <a:endParaRPr lang="en-US" sz="3200" spc="-250" dirty="0"/>
          </a:p>
        </p:txBody>
      </p:sp>
      <p:pic>
        <p:nvPicPr>
          <p:cNvPr id="51202" name="Picture 2" descr="A photo shows a technician removing the cap from the fuel rail test 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534" y="821946"/>
            <a:ext cx="7804932" cy="5494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39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996"/>
            <a:ext cx="8229600" cy="553998"/>
          </a:xfrm>
        </p:spPr>
        <p:txBody>
          <a:bodyPr wrap="square">
            <a:spAutoFit/>
          </a:bodyPr>
          <a:lstStyle/>
          <a:p>
            <a:r>
              <a:rPr lang="en-IN" dirty="0"/>
              <a:t>FUEL INJECTOR </a:t>
            </a:r>
            <a:r>
              <a:rPr lang="en-IN" dirty="0" smtClean="0"/>
              <a:t>CLEANING 2</a:t>
            </a:r>
            <a:endParaRPr lang="en-US" sz="3200" spc="-250" dirty="0"/>
          </a:p>
        </p:txBody>
      </p:sp>
      <p:pic>
        <p:nvPicPr>
          <p:cNvPr id="52226" name="Picture 2" descr="A photo shows a technician disconnecting a fu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534" y="820845"/>
            <a:ext cx="7804932" cy="5494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45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996"/>
            <a:ext cx="8229600" cy="553998"/>
          </a:xfrm>
        </p:spPr>
        <p:txBody>
          <a:bodyPr wrap="square">
            <a:spAutoFit/>
          </a:bodyPr>
          <a:lstStyle/>
          <a:p>
            <a:r>
              <a:rPr lang="en-IN" dirty="0"/>
              <a:t>FUEL INJECTOR </a:t>
            </a:r>
            <a:r>
              <a:rPr lang="en-IN" dirty="0" smtClean="0"/>
              <a:t>CLEANING 3</a:t>
            </a:r>
            <a:endParaRPr lang="en-US" sz="3200" spc="-250" dirty="0"/>
          </a:p>
        </p:txBody>
      </p:sp>
      <p:pic>
        <p:nvPicPr>
          <p:cNvPr id="53250" name="Picture 2" descr="A photo shows a technician turning the outlet valve of the canister to closed posi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108" y="791794"/>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706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567581"/>
          </a:xfrm>
        </p:spPr>
        <p:txBody>
          <a:bodyPr lIns="0" tIns="0" rIns="0" bIns="0">
            <a:spAutoFit/>
          </a:bodyPr>
          <a:lstStyle/>
          <a:p>
            <a:pPr>
              <a:spcBef>
                <a:spcPct val="0"/>
              </a:spcBef>
            </a:pPr>
            <a:r>
              <a:rPr lang="en-US" sz="3600" dirty="0">
                <a:latin typeface="+mj-lt"/>
                <a:ea typeface="+mj-ea"/>
                <a:cs typeface="Times New Roman" panose="02020603050405020304" pitchFamily="18" charset="0"/>
              </a:rPr>
              <a:t>FUEL INJECTOR CLEANING 4</a:t>
            </a:r>
          </a:p>
        </p:txBody>
      </p:sp>
      <p:pic>
        <p:nvPicPr>
          <p:cNvPr id="5" name="Picture 2" descr="A photo shows a technician removing the top of fuel injector cleaning canis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916" y="793284"/>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972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996"/>
            <a:ext cx="8229600" cy="553998"/>
          </a:xfrm>
        </p:spPr>
        <p:txBody>
          <a:bodyPr wrap="square">
            <a:spAutoFit/>
          </a:bodyPr>
          <a:lstStyle/>
          <a:p>
            <a:r>
              <a:rPr lang="en-IN" dirty="0"/>
              <a:t>FUEL INJECTOR </a:t>
            </a:r>
            <a:r>
              <a:rPr lang="en-IN" dirty="0" smtClean="0"/>
              <a:t>CLEANING 5</a:t>
            </a:r>
            <a:endParaRPr lang="en-US" sz="3200" spc="-250" dirty="0"/>
          </a:p>
        </p:txBody>
      </p:sp>
      <p:pic>
        <p:nvPicPr>
          <p:cNvPr id="55298" name="Picture 2" descr="A photo shows a technician pouring a cleaning fluid into the fuel injector cleaning canis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456" y="813304"/>
            <a:ext cx="7817150" cy="5502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826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996"/>
            <a:ext cx="8229600" cy="553998"/>
          </a:xfrm>
        </p:spPr>
        <p:txBody>
          <a:bodyPr wrap="square">
            <a:spAutoFit/>
          </a:bodyPr>
          <a:lstStyle/>
          <a:p>
            <a:r>
              <a:rPr lang="en-IN" dirty="0"/>
              <a:t>FUEL INJECTOR </a:t>
            </a:r>
            <a:r>
              <a:rPr lang="en-IN" dirty="0" smtClean="0"/>
              <a:t>CLEANING 6</a:t>
            </a:r>
            <a:endParaRPr lang="en-US" sz="3200" spc="-250" dirty="0"/>
          </a:p>
        </p:txBody>
      </p:sp>
      <p:pic>
        <p:nvPicPr>
          <p:cNvPr id="56322" name="Picture 2" descr="A photo shows a technician replacing the fuel injector cleaning canister’s top and connecting its hose to the rail adap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002" y="789120"/>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64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996"/>
            <a:ext cx="8229600" cy="553998"/>
          </a:xfrm>
        </p:spPr>
        <p:txBody>
          <a:bodyPr wrap="square">
            <a:spAutoFit/>
          </a:bodyPr>
          <a:lstStyle/>
          <a:p>
            <a:r>
              <a:rPr lang="en-IN" dirty="0"/>
              <a:t>FUEL INJECTOR </a:t>
            </a:r>
            <a:r>
              <a:rPr lang="en-IN" dirty="0" smtClean="0"/>
              <a:t>CLEANING 7</a:t>
            </a:r>
            <a:endParaRPr lang="en-US" sz="3200" spc="-250" dirty="0"/>
          </a:p>
        </p:txBody>
      </p:sp>
      <p:pic>
        <p:nvPicPr>
          <p:cNvPr id="57346" name="Picture 2" descr="A photo shows a technician hanging the fuel injection canister from the hood of a vehicle hoo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002" y="791794"/>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169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996"/>
            <a:ext cx="8229600" cy="553998"/>
          </a:xfrm>
        </p:spPr>
        <p:txBody>
          <a:bodyPr wrap="square">
            <a:spAutoFit/>
          </a:bodyPr>
          <a:lstStyle/>
          <a:p>
            <a:r>
              <a:rPr lang="en-IN" dirty="0"/>
              <a:t>FUEL INJECTOR </a:t>
            </a:r>
            <a:r>
              <a:rPr lang="en-IN" dirty="0" smtClean="0"/>
              <a:t>CLEANING 8</a:t>
            </a:r>
            <a:endParaRPr lang="en-US" sz="3200" spc="-250" dirty="0"/>
          </a:p>
        </p:txBody>
      </p:sp>
      <p:pic>
        <p:nvPicPr>
          <p:cNvPr id="58370" name="Picture 2" descr="A photo shows a technician adjusting the air pressure regula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002" y="789120"/>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281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86941"/>
            <a:ext cx="8230646" cy="1846659"/>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40.4 </a:t>
            </a:r>
            <a:r>
              <a:rPr lang="en-IN" sz="2400" dirty="0"/>
              <a:t>All fuel injectors should make the same </a:t>
            </a:r>
            <a:r>
              <a:rPr lang="en-IN" sz="2400" dirty="0" smtClean="0"/>
              <a:t>sound with </a:t>
            </a:r>
            <a:r>
              <a:rPr lang="en-IN" sz="2400" dirty="0"/>
              <a:t>the engine running at idle speed. A lack of sound </a:t>
            </a:r>
            <a:r>
              <a:rPr lang="en-IN" sz="2400" dirty="0" smtClean="0"/>
              <a:t>indicates a </a:t>
            </a:r>
            <a:r>
              <a:rPr lang="en-IN" sz="2400" dirty="0"/>
              <a:t>possible electrically open injector or a break in the wiring</a:t>
            </a:r>
            <a:r>
              <a:rPr lang="en-IN" sz="2400" dirty="0" smtClean="0"/>
              <a:t>. A </a:t>
            </a:r>
            <a:r>
              <a:rPr lang="en-IN" sz="2400" dirty="0"/>
              <a:t>defective computer could also be the cause of a lack </a:t>
            </a:r>
            <a:r>
              <a:rPr lang="en-IN" sz="2400" dirty="0" smtClean="0"/>
              <a:t>of clicking </a:t>
            </a:r>
            <a:r>
              <a:rPr lang="en-IN" sz="2400" dirty="0"/>
              <a:t>(pulsing) of the injectors</a:t>
            </a:r>
            <a:endParaRPr lang="en-US" sz="2400" dirty="0"/>
          </a:p>
        </p:txBody>
      </p:sp>
      <p:pic>
        <p:nvPicPr>
          <p:cNvPr id="5122" name="Picture 2" descr="A photo shows a technician listening to the fuel injectors using a stethoscope with the engine running at idle spe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192" y="2279549"/>
            <a:ext cx="5360505" cy="403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913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996"/>
            <a:ext cx="8229600" cy="553998"/>
          </a:xfrm>
        </p:spPr>
        <p:txBody>
          <a:bodyPr wrap="square">
            <a:spAutoFit/>
          </a:bodyPr>
          <a:lstStyle/>
          <a:p>
            <a:r>
              <a:rPr lang="en-IN" dirty="0"/>
              <a:t>FUEL INJECTOR </a:t>
            </a:r>
            <a:r>
              <a:rPr lang="en-IN" dirty="0" smtClean="0"/>
              <a:t>CLEANING 9</a:t>
            </a:r>
            <a:endParaRPr lang="en-US" sz="3200" spc="-250" dirty="0"/>
          </a:p>
        </p:txBody>
      </p:sp>
      <p:pic>
        <p:nvPicPr>
          <p:cNvPr id="59394" name="Picture 2" descr="A photo shows the pressure gauge of a fuel injector cleaning canister that reads 46 PSI.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798" y="790065"/>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338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996"/>
            <a:ext cx="8229600" cy="553998"/>
          </a:xfrm>
        </p:spPr>
        <p:txBody>
          <a:bodyPr wrap="square">
            <a:spAutoFit/>
          </a:bodyPr>
          <a:lstStyle/>
          <a:p>
            <a:r>
              <a:rPr lang="en-IN" dirty="0"/>
              <a:t>FUEL INJECTOR </a:t>
            </a:r>
            <a:r>
              <a:rPr lang="en-IN" dirty="0" smtClean="0"/>
              <a:t>CLEANING 10</a:t>
            </a:r>
            <a:endParaRPr lang="en-US" sz="3200" spc="-250" dirty="0"/>
          </a:p>
        </p:txBody>
      </p:sp>
      <p:pic>
        <p:nvPicPr>
          <p:cNvPr id="60418" name="Picture 2" descr="A photo shows a technician opening the outlet of a fuel injector cleaning canis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002" y="793284"/>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626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996"/>
            <a:ext cx="8229600" cy="553998"/>
          </a:xfrm>
        </p:spPr>
        <p:txBody>
          <a:bodyPr wrap="square">
            <a:spAutoFit/>
          </a:bodyPr>
          <a:lstStyle/>
          <a:p>
            <a:r>
              <a:rPr lang="en-IN" dirty="0"/>
              <a:t>FUEL INJECTOR </a:t>
            </a:r>
            <a:r>
              <a:rPr lang="en-IN" dirty="0" smtClean="0"/>
              <a:t>CLEANING 11</a:t>
            </a:r>
            <a:endParaRPr lang="en-US" sz="3200" spc="-250" dirty="0"/>
          </a:p>
        </p:txBody>
      </p:sp>
      <p:pic>
        <p:nvPicPr>
          <p:cNvPr id="61442" name="Picture 2" descr="A photo shows a technician starting a vehic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001" y="789120"/>
            <a:ext cx="7849998"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60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7996"/>
            <a:ext cx="8229600" cy="553998"/>
          </a:xfrm>
        </p:spPr>
        <p:txBody>
          <a:bodyPr wrap="square">
            <a:spAutoFit/>
          </a:bodyPr>
          <a:lstStyle/>
          <a:p>
            <a:r>
              <a:rPr lang="en-IN" dirty="0"/>
              <a:t>FUEL INJECTOR </a:t>
            </a:r>
            <a:r>
              <a:rPr lang="en-IN" dirty="0" smtClean="0"/>
              <a:t>CLEANING 12</a:t>
            </a:r>
            <a:endParaRPr lang="en-US" sz="3200" spc="-250" dirty="0"/>
          </a:p>
        </p:txBody>
      </p:sp>
      <p:pic>
        <p:nvPicPr>
          <p:cNvPr id="62466" name="Picture 2" descr="A photo shows a technician holding the fuel injector cleaning canister to remove the cleaning equip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002" y="786412"/>
            <a:ext cx="7849997" cy="552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056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567581"/>
          </a:xfrm>
        </p:spPr>
        <p:txBody>
          <a:bodyPr lIns="0" tIns="0" rIns="0" bIns="0">
            <a:sp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88" y="2134080"/>
            <a:ext cx="8051824" cy="2589840"/>
          </a:xfrm>
          <a:prstGeom prst="rect">
            <a:avLst/>
          </a:prstGeom>
        </p:spPr>
      </p:pic>
    </p:spTree>
    <p:extLst>
      <p:ext uri="{BB962C8B-B14F-4D97-AF65-F5344CB8AC3E}">
        <p14:creationId xmlns:p14="http://schemas.microsoft.com/office/powerpoint/2010/main" val="3960191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90500"/>
            <a:ext cx="8230646" cy="1969770"/>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40.5 </a:t>
            </a:r>
            <a:r>
              <a:rPr lang="en-IN" sz="3200" dirty="0"/>
              <a:t>Fuel should be heard returning to the fuel </a:t>
            </a:r>
            <a:r>
              <a:rPr lang="en-IN" sz="3200" dirty="0" smtClean="0"/>
              <a:t>tank at </a:t>
            </a:r>
            <a:r>
              <a:rPr lang="en-IN" sz="3200" dirty="0"/>
              <a:t>the fuel return line if the fuel-pump and fuel-pressure </a:t>
            </a:r>
            <a:r>
              <a:rPr lang="en-IN" sz="3200" dirty="0" smtClean="0"/>
              <a:t>regulator are </a:t>
            </a:r>
            <a:r>
              <a:rPr lang="en-IN" sz="3200" dirty="0"/>
              <a:t>functioning correctly</a:t>
            </a:r>
            <a:endParaRPr lang="en-US" sz="3200" dirty="0"/>
          </a:p>
        </p:txBody>
      </p:sp>
      <p:pic>
        <p:nvPicPr>
          <p:cNvPr id="6146" name="Picture 2" descr="A photo shows fuel return line connected to the tank from the fuel pump and a fuel pressure regul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684" y="2238375"/>
            <a:ext cx="4490923" cy="407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66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33350"/>
            <a:ext cx="8230646" cy="1661993"/>
          </a:xfrm>
        </p:spPr>
        <p:txBody>
          <a:bodyPr wrap="square">
            <a:spAutoFit/>
          </a:bodyPr>
          <a:lstStyle/>
          <a:p>
            <a:r>
              <a:rPr lang="en-IN" altLang="en-US" dirty="0">
                <a:ea typeface="ヒラギノ角ゴ Pro W3" charset="-128"/>
              </a:rPr>
              <a:t>Figure </a:t>
            </a:r>
            <a:r>
              <a:rPr lang="en-IN" altLang="en-US" dirty="0" smtClean="0">
                <a:ea typeface="ヒラギノ角ゴ Pro W3" charset="-128"/>
              </a:rPr>
              <a:t>40.6 </a:t>
            </a:r>
            <a:r>
              <a:rPr lang="en-IN" dirty="0"/>
              <a:t>Checking the fuel pressure using a </a:t>
            </a:r>
            <a:r>
              <a:rPr lang="en-IN" dirty="0" smtClean="0"/>
              <a:t>fuel-pressure gauge </a:t>
            </a:r>
            <a:r>
              <a:rPr lang="en-IN" dirty="0"/>
              <a:t>connected to the Schrader valve</a:t>
            </a:r>
            <a:endParaRPr lang="en-US" dirty="0"/>
          </a:p>
        </p:txBody>
      </p:sp>
      <p:pic>
        <p:nvPicPr>
          <p:cNvPr id="7170" name="Picture 2" descr="A photo shows a technician checking the fuel pressure using a fuel pressure gauge connected to a Schrader val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700" y="1850366"/>
            <a:ext cx="5930601" cy="446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498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930"/>
            <a:ext cx="8230646" cy="1969770"/>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40.7 </a:t>
            </a:r>
            <a:r>
              <a:rPr lang="en-IN" sz="3200" dirty="0"/>
              <a:t>Shutoff valves must be used on </a:t>
            </a:r>
            <a:r>
              <a:rPr lang="en-IN" sz="3200" dirty="0" smtClean="0"/>
              <a:t>vehicles equipped </a:t>
            </a:r>
            <a:r>
              <a:rPr lang="en-IN" sz="3200" dirty="0"/>
              <a:t>with plastic fuel lines to isolate the cause </a:t>
            </a:r>
            <a:r>
              <a:rPr lang="en-IN" sz="3200" dirty="0" smtClean="0"/>
              <a:t>of a </a:t>
            </a:r>
            <a:r>
              <a:rPr lang="en-IN" sz="3200" dirty="0"/>
              <a:t>pressure drop in the fuel system</a:t>
            </a:r>
            <a:endParaRPr lang="en-US" sz="3200" dirty="0"/>
          </a:p>
        </p:txBody>
      </p:sp>
      <p:pic>
        <p:nvPicPr>
          <p:cNvPr id="8194" name="Picture 2" descr="A photo shows a shutoff valve equipped to a plastic fuel line to reduce the pressure drop in the fuel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950" y="2277760"/>
            <a:ext cx="5350989" cy="402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036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22657</TotalTime>
  <Words>1237</Words>
  <Application>Microsoft Office PowerPoint</Application>
  <PresentationFormat>On-screen Show (4:3)</PresentationFormat>
  <Paragraphs>130</Paragraphs>
  <Slides>64</Slides>
  <Notes>64</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508 Lecture</vt:lpstr>
      <vt:lpstr>Automotive Electrical and Engine Performance</vt:lpstr>
      <vt:lpstr>Figure 40.1 If the vacuum hose is removed from the fuel-pressure regulator when the engine is running, the fuel pressure should increase. If it does not increase, the fuel pump is not capable of supplying adequate pressure or the fuel-pressure regulator is defective. If gasoline is visible in the vacuum hose, the regulator is leaking and should be replaced</vt:lpstr>
      <vt:lpstr>Figure 40.2 (a) A fuel-pressure graph after key on, engine off (K O E O) on a throttle body injection (T B I) system</vt:lpstr>
      <vt:lpstr>Figure 40.2 (b) Pressure drop after 10 minutes on a normal port fuel-injection system</vt:lpstr>
      <vt:lpstr>Figure 40.3 A clogged positive crankcase ventilation      (P C V) system caused the engine oil fumes to be drawn into the air cleaner assembly. This is what the technician discovered during a visual inspection</vt:lpstr>
      <vt:lpstr>Figure 40.4 All fuel injectors should make the same sound with the engine running at idle speed. A lack of sound indicates a possible electrically open injector or a break in the wiring. A defective computer could also be the cause of a lack of clicking (pulsing) of the injectors</vt:lpstr>
      <vt:lpstr>Figure 40.5 Fuel should be heard returning to the fuel tank at the fuel return line if the fuel-pump and fuel-pressure regulator are functioning correctly</vt:lpstr>
      <vt:lpstr>Figure 40.6 Checking the fuel pressure using a fuel-pressure gauge connected to the Schrader valve</vt:lpstr>
      <vt:lpstr>Figure 40.7 Shutoff valves must be used on vehicles equipped with plastic fuel lines to isolate the cause of a pressure drop in the fuel system</vt:lpstr>
      <vt:lpstr>Figure 40.8 (a) Noid lights are usually purchased as an assortment so that one is available for any type or size of injector wiring connector</vt:lpstr>
      <vt:lpstr>Figure 40.8 (b) The connector is unplugged from the injector and a noid light is plugged into the injector connector. The noid light should flash when the engine is being cranked if the power circuit and the pulsing to ground by the computer are functioning okay</vt:lpstr>
      <vt:lpstr>Figure 40.9 Use a D M M set to read D C volts to check the voltage drop of the positive circuit to the fuel injector. A reading of 0.5 volt or less is generally considered to be acceptable</vt:lpstr>
      <vt:lpstr>Figure 40.10 Connections and settings necessary to measure fuel-injector resistance</vt:lpstr>
      <vt:lpstr>Figure 40.11 To measure fuel-injector resistance, a technician constructed a short wiring harness with a double banana plug that fits into the V and C O M terminals of the meter and an injector connector at the other end. This setup makes checking resistance of fuel injectors quick and easy</vt:lpstr>
      <vt:lpstr>Figure 40.12 In a multiair engine design, the exhaust valves are opened by the exhaust camshaft lobes. Intake valves are opened by the high-pressure engine oil, the high pressure being produced by a lobe-actuated piston and controlled by a P C M-controlled solenoids</vt:lpstr>
      <vt:lpstr>Figure 40.13 If an injector has the specified resistance, this does not mean that it is okay. This injector had the specified resistance, yet it did not deliver the correct amount of fuel because it was clogged</vt:lpstr>
      <vt:lpstr>Figure 40.14 Connect a fuel-pressure gauge to the fuel rail at the Schrader valve</vt:lpstr>
      <vt:lpstr>Figure 40.15 An injector tester being used to check the voltage drop through the injector while the tester is sending current through the injectors. This test is used to check the coil inside the injector. This same tester can be used to check for equal pressure drop of each injector by pulsing the injector on for 500 ms</vt:lpstr>
      <vt:lpstr>Figure 40.16 A D S O can be easily connected to an injector by carefully back-probing the electrical connector</vt:lpstr>
      <vt:lpstr>Figure 40.17 The injector on-time is called the pulse width</vt:lpstr>
      <vt:lpstr>Figure 40.18 A typical peak-and-hold fuel-injector waveform. Most fuel injectors that measure less than 6 ohms will usually display a similar waveform</vt:lpstr>
      <vt:lpstr>Figure 40.19 A waveform of a pulse-width modulated fuel injector. At the end, when the voltage is removed, there is an inductive spike created similar to the spike created but other types of injectors</vt:lpstr>
      <vt:lpstr>Figure 40.20 A set of six reconditioned injectors. The sixth injector is barely visible at the far right</vt:lpstr>
      <vt:lpstr>Figure 40.21 An I A C controls idle speed by controlling the amount of air that passes around the throttle plate. More airflow results in a higher idle speed</vt:lpstr>
      <vt:lpstr>Figure 40.22 A typical I A C</vt:lpstr>
      <vt:lpstr>Figure 40.23 Some I A C units are purchased with the housing as shown. Carbon buildup in these passages can cause a rough or unstable idling or stalling</vt:lpstr>
      <vt:lpstr>Figure 40.24 When the cover is removed from the top of the engine, a mouse or some other animal nest is visible. The animal had already eaten through a couple of injector wires. At least the cause of the intermittent misfire was discovered</vt:lpstr>
      <vt:lpstr>Figure 40.25 Checking fuel-pump volume using a hose from the outlet of the fuel-pressure regulator into a calibrated container</vt:lpstr>
      <vt:lpstr>Figure 40.26 Testing fuel-pump volume using a fuel-pressure gauge with a bleed hose inserted into a suitable container. The engine is running during this test</vt:lpstr>
      <vt:lpstr>Figure 40.27 A typical two-line cleaning machine hookup, showing an extension hose that can be used to squirt a cleaning solution into the throttle body while the engine is running on the cleaning solution and gasoline mixture</vt:lpstr>
      <vt:lpstr>Figure 40.28 To thoroughly clean a throttle body, it is sometimes best to remove it from the vehicle. The throttle plate may need to be cleaned if the engine tends to stall, hesitate or has a rough idle</vt:lpstr>
      <vt:lpstr>Figure 40.29 The amount each injector is able to flow is displayed in glass cylinders are each injector for a quick visual check</vt:lpstr>
      <vt:lpstr>Figure 40.30 The line that has the yellow tag is a high-pressure line and this line must be replaced with a new part if removed even for a few minutes to gain access to another part</vt:lpstr>
      <vt:lpstr>FUEL-PUMP RELAY CIRCUIT DIAGNOSIS 1</vt:lpstr>
      <vt:lpstr>FUEL-PUMP RELAY CIRCUIT DIAGNOSIS 2</vt:lpstr>
      <vt:lpstr>FUEL-PUMP RELAY CIRCUIT DIAGNOSIS 3</vt:lpstr>
      <vt:lpstr>FUEL-PUMP RELAY CIRCUIT DIAGNOSIS 4</vt:lpstr>
      <vt:lpstr>FUEL-PUMP RELAY CIRCUIT DIAGNOSIS 5</vt:lpstr>
      <vt:lpstr>FUEL-PUMP RELAY CIRCUIT DIAGNOSIS 6</vt:lpstr>
      <vt:lpstr>FUEL-PUMP RELAY CIRCUIT DIAGNOSIS 7</vt:lpstr>
      <vt:lpstr>FUEL-PUMP RELAY CIRCUIT DIAGNOSIS 8</vt:lpstr>
      <vt:lpstr>FUEL-PUMP RELAY CIRCUIT DIAGNOSIS 9</vt:lpstr>
      <vt:lpstr>FUEL-PUMP RELAY CIRCUIT DIAGNOSIS 10</vt:lpstr>
      <vt:lpstr>FUEL-PUMP RELAY CIRCUIT DIAGNOSIS 11</vt:lpstr>
      <vt:lpstr>FUEL-PUMP RELAY CIRCUIT DIAGNOSIS 12</vt:lpstr>
      <vt:lpstr>FUEL-PUMP RELAY CIRCUIT DIAGNOSIS 13</vt:lpstr>
      <vt:lpstr>FUEL-PUMP RELAY CIRCUIT DIAGNOSIS 14</vt:lpstr>
      <vt:lpstr>FUEL-PUMP RELAY CIRCUIT DIAGNOSIS 15</vt:lpstr>
      <vt:lpstr>FUEL-PUMP RELAY CIRCUIT DIAGNOSIS 16</vt:lpstr>
      <vt:lpstr>FUEL-PUMP RELAY CIRCUIT DIAGNOSIS 17</vt:lpstr>
      <vt:lpstr>FUEL-PUMP RELAY CIRCUIT DIAGNOSIS 18</vt:lpstr>
      <vt:lpstr>FUEL INJECTOR CLEANING 1</vt:lpstr>
      <vt:lpstr>FUEL INJECTOR CLEANING 2</vt:lpstr>
      <vt:lpstr>FUEL INJECTOR CLEANING 3</vt:lpstr>
      <vt:lpstr>FUEL INJECTOR CLEANING 4</vt:lpstr>
      <vt:lpstr>FUEL INJECTOR CLEANING 5</vt:lpstr>
      <vt:lpstr>FUEL INJECTOR CLEANING 6</vt:lpstr>
      <vt:lpstr>FUEL INJECTOR CLEANING 7</vt:lpstr>
      <vt:lpstr>FUEL INJECTOR CLEANING 8</vt:lpstr>
      <vt:lpstr>FUEL INJECTOR CLEANING 9</vt:lpstr>
      <vt:lpstr>FUEL INJECTOR CLEANING 10</vt:lpstr>
      <vt:lpstr>FUEL INJECTOR CLEANING 11</vt:lpstr>
      <vt:lpstr>FUEL INJECTOR CLEANING 12</vt:lpstr>
      <vt:lpstr>Copyright</vt:lpstr>
    </vt:vector>
  </TitlesOfParts>
  <Company>Pearson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Eighth Edition</dc:title>
  <dc:subject>Automotive - Core</dc:subject>
  <dc:creator>James D. Halderman</dc:creator>
  <cp:keywords>Automotive </cp:keywords>
  <cp:lastModifiedBy>Kumaraguru Govindasamy</cp:lastModifiedBy>
  <cp:revision>4093</cp:revision>
  <dcterms:created xsi:type="dcterms:W3CDTF">2014-07-14T20:04:21Z</dcterms:created>
  <dcterms:modified xsi:type="dcterms:W3CDTF">2019-03-07T09:20:47Z</dcterms:modified>
</cp:coreProperties>
</file>