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1077" r:id="rId2"/>
    <p:sldId id="1041" r:id="rId3"/>
    <p:sldId id="1078" r:id="rId4"/>
    <p:sldId id="1079" r:id="rId5"/>
    <p:sldId id="1080" r:id="rId6"/>
    <p:sldId id="1081" r:id="rId7"/>
    <p:sldId id="1082" r:id="rId8"/>
    <p:sldId id="1083" r:id="rId9"/>
    <p:sldId id="1084" r:id="rId10"/>
    <p:sldId id="1085" r:id="rId11"/>
    <p:sldId id="1086" r:id="rId12"/>
    <p:sldId id="1087" r:id="rId13"/>
    <p:sldId id="1088" r:id="rId14"/>
    <p:sldId id="107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49530" autoAdjust="0"/>
    <p:restoredTop sz="91648" autoAdjust="0"/>
  </p:normalViewPr>
  <p:slideViewPr>
    <p:cSldViewPr>
      <p:cViewPr>
        <p:scale>
          <a:sx n="100" d="100"/>
          <a:sy n="100" d="100"/>
        </p:scale>
        <p:origin x="-72" y="-162"/>
      </p:cViewPr>
      <p:guideLst>
        <p:guide orient="horz" pos="2160"/>
        <p:guide orient="horz" pos="816"/>
        <p:guide orient="horz" pos="3984"/>
        <p:guide orient="horz" pos="384"/>
        <p:guide orient="horz" pos="144"/>
        <p:guide orient="horz" pos="1056"/>
        <p:guide pos="2880"/>
        <p:guide pos="288"/>
        <p:guide pos="54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2/25/2019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2/25/2019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2020, 2017, 2014 Pearson Education, Inc. All </a:t>
            </a:r>
            <a:r>
              <a:rPr lang="en-US" sz="1200" smtClean="0">
                <a:latin typeface="Verdana" panose="020B0604030504040204" pitchFamily="34" charset="0"/>
                <a:ea typeface="Verdana" panose="020B0604030504040204" pitchFamily="34" charset="0"/>
                <a:cs typeface="Verdana" panose="020B0604030504040204" pitchFamily="34" charset="0"/>
              </a:rPr>
              <a:t>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379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Body)"/>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2526235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2/25/2019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Content Placeholder 16"/>
          <p:cNvSpPr>
            <a:spLocks noGrp="1"/>
          </p:cNvSpPr>
          <p:nvPr>
            <p:ph sz="quarter" idx="19" hasCustomPrompt="1"/>
          </p:nvPr>
        </p:nvSpPr>
        <p:spPr>
          <a:xfrm>
            <a:off x="2896524" y="6426000"/>
            <a:ext cx="5943600" cy="184666"/>
          </a:xfrm>
          <a:prstGeom prst="rect">
            <a:avLst/>
          </a:prstGeom>
        </p:spPr>
        <p:txBody>
          <a:bodyPr wrap="square" lIns="0" tIns="0" rIns="0" bIns="0">
            <a:spAutoFit/>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2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2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200">
                <a:latin typeface="Verdana" panose="020B0604030504040204" pitchFamily="34" charset="0"/>
                <a:ea typeface="Verdana" panose="020B0604030504040204" pitchFamily="34" charset="0"/>
                <a:cs typeface="Verdana" panose="020B0604030504040204" pitchFamily="34" charset="0"/>
              </a:defRPr>
            </a:lvl5pPr>
          </a:lstStyle>
          <a:p>
            <a:pPr eaLnBrk="1" fontAlgn="auto" hangingPunct="1">
              <a:spcBef>
                <a:spcPts val="0"/>
              </a:spcBef>
              <a:spcAft>
                <a:spcPts val="0"/>
              </a:spcAft>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87488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2/25/2019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2019,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5967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2/25/2019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smtClean="0">
                <a:solidFill>
                  <a:schemeClr val="tx1"/>
                </a:solidFill>
                <a:latin typeface="Verdana"/>
                <a:ea typeface="Verdana" panose="020B0604030504040204" pitchFamily="34" charset="0"/>
                <a:cs typeface="Verdana" panose="020B0604030504040204" pitchFamily="34" charset="0"/>
              </a:rPr>
              <a:t>Copyright © 2020, 2016 Pearson Education, Inc. All Rights Reserved</a:t>
            </a:r>
            <a:endParaRPr lang="en-IN" altLang="en-US" sz="1200" dirty="0">
              <a:solidFill>
                <a:schemeClr val="tx1"/>
              </a:solidFill>
              <a:latin typeface="Verdana"/>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5" r:id="rId14"/>
    <p:sldLayoutId id="2147483666"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500"/>
            <a:ext cx="8229600" cy="1107996"/>
          </a:xfrm>
        </p:spPr>
        <p:txBody>
          <a:bodyPr>
            <a:spAutoFit/>
          </a:bodyPr>
          <a:lstStyle/>
          <a:p>
            <a:r>
              <a:rPr lang="en-IN" sz="3600" dirty="0">
                <a:latin typeface="+mj-lt"/>
              </a:rPr>
              <a:t>Automotive Electrical and Engine Performance</a:t>
            </a:r>
          </a:p>
        </p:txBody>
      </p:sp>
      <p:sp>
        <p:nvSpPr>
          <p:cNvPr id="3" name="Text Placeholder 2"/>
          <p:cNvSpPr>
            <a:spLocks noGrp="1"/>
          </p:cNvSpPr>
          <p:nvPr>
            <p:ph type="body" sz="quarter" idx="13"/>
          </p:nvPr>
        </p:nvSpPr>
        <p:spPr>
          <a:xfrm>
            <a:off x="457200" y="1382036"/>
            <a:ext cx="8229600" cy="317335"/>
          </a:xfrm>
        </p:spPr>
        <p:txBody>
          <a:bodyPr>
            <a:spAutoFit/>
          </a:bodyPr>
          <a:lstStyle/>
          <a:p>
            <a:r>
              <a:rPr lang="en-US" dirty="0" smtClean="0"/>
              <a:t>Eighth </a:t>
            </a:r>
            <a:r>
              <a:rPr lang="en-US" dirty="0"/>
              <a:t>Edition</a:t>
            </a:r>
            <a:endParaRPr lang="en-IN" dirty="0"/>
          </a:p>
        </p:txBody>
      </p:sp>
      <p:sp>
        <p:nvSpPr>
          <p:cNvPr id="4" name="Text Placeholder 3"/>
          <p:cNvSpPr>
            <a:spLocks noGrp="1"/>
          </p:cNvSpPr>
          <p:nvPr>
            <p:ph type="body" sz="quarter" idx="14"/>
          </p:nvPr>
        </p:nvSpPr>
        <p:spPr>
          <a:xfrm>
            <a:off x="5048529" y="2814796"/>
            <a:ext cx="2817004" cy="492443"/>
          </a:xfrm>
        </p:spPr>
        <p:txBody>
          <a:bodyPr vert="horz" wrap="square" lIns="0" tIns="0" rIns="0" bIns="0" rtlCol="0" anchor="b">
            <a:spAutoFit/>
          </a:bodyPr>
          <a:lstStyle/>
          <a:p>
            <a:r>
              <a:rPr lang="en-US" sz="3200" dirty="0"/>
              <a:t>Chapter </a:t>
            </a:r>
            <a:r>
              <a:rPr lang="en-US" sz="3200" dirty="0" smtClean="0"/>
              <a:t>04</a:t>
            </a:r>
            <a:endParaRPr lang="en-US" sz="3200" dirty="0"/>
          </a:p>
        </p:txBody>
      </p:sp>
      <p:sp>
        <p:nvSpPr>
          <p:cNvPr id="5" name="Text Placeholder 4"/>
          <p:cNvSpPr>
            <a:spLocks noGrp="1"/>
          </p:cNvSpPr>
          <p:nvPr>
            <p:ph type="body" sz="quarter" idx="15"/>
          </p:nvPr>
        </p:nvSpPr>
        <p:spPr>
          <a:xfrm>
            <a:off x="5042188" y="3419184"/>
            <a:ext cx="3348279" cy="615553"/>
          </a:xfrm>
        </p:spPr>
        <p:txBody>
          <a:bodyPr vert="horz" wrap="square" lIns="0" tIns="0" rIns="0" bIns="0" rtlCol="0">
            <a:spAutoFit/>
          </a:bodyPr>
          <a:lstStyle/>
          <a:p>
            <a:r>
              <a:rPr lang="en-IN" sz="2000" dirty="0" smtClean="0"/>
              <a:t>Electrical Circuits and Ohm’s Law</a:t>
            </a:r>
            <a:endParaRPr lang="en-US" sz="2000" dirty="0"/>
          </a:p>
        </p:txBody>
      </p:sp>
      <p:pic>
        <p:nvPicPr>
          <p:cNvPr id="9" name="Picture 8" descr="Front Cover: Automotive Electrical and Engine Performance,  Eighth Edition by Halderma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1769663"/>
            <a:ext cx="3505200" cy="4483907"/>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
        <p:nvSpPr>
          <p:cNvPr id="10" name="Text Placeholder 1">
            <a:extLst>
              <a:ext uri="{FF2B5EF4-FFF2-40B4-BE49-F238E27FC236}">
                <a16:creationId xmlns="" xmlns:a16="http://schemas.microsoft.com/office/drawing/2014/main" id="{B90BF7CC-C13E-4975-9A72-17609AD86A49}"/>
              </a:ext>
            </a:extLst>
          </p:cNvPr>
          <p:cNvSpPr>
            <a:spLocks noGrp="1"/>
          </p:cNvSpPr>
          <p:nvPr>
            <p:ph type="body" sz="quarter" idx="13"/>
          </p:nvPr>
        </p:nvSpPr>
        <p:spPr>
          <a:xfrm>
            <a:off x="2743203" y="6418272"/>
            <a:ext cx="5950034" cy="184666"/>
          </a:xfrm>
        </p:spPr>
        <p:txBody>
          <a:bodyPr wrap="square">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2020, </a:t>
            </a:r>
            <a:r>
              <a:rPr lang="en-IN" altLang="en-US" sz="1200" dirty="0" smtClean="0">
                <a:solidFill>
                  <a:schemeClr val="tx1"/>
                </a:solidFill>
                <a:latin typeface="Verdana"/>
                <a:ea typeface="Verdana" panose="020B0604030504040204" pitchFamily="34" charset="0"/>
                <a:cs typeface="Verdana" panose="020B0604030504040204" pitchFamily="34" charset="0"/>
              </a:rPr>
              <a:t>2016 Pearson </a:t>
            </a:r>
            <a:r>
              <a:rPr lang="en-IN" altLang="en-US" sz="1200" dirty="0">
                <a:solidFill>
                  <a:schemeClr val="tx1"/>
                </a:solidFill>
                <a:latin typeface="Verdana"/>
                <a:ea typeface="Verdana" panose="020B0604030504040204" pitchFamily="34" charset="0"/>
                <a:cs typeface="Verdana" panose="020B0604030504040204" pitchFamily="34" charset="0"/>
              </a:rPr>
              <a:t>Education, Inc. All Rights Reserved</a:t>
            </a:r>
          </a:p>
        </p:txBody>
      </p:sp>
    </p:spTree>
    <p:extLst>
      <p:ext uri="{BB962C8B-B14F-4D97-AF65-F5344CB8AC3E}">
        <p14:creationId xmlns:p14="http://schemas.microsoft.com/office/powerpoint/2010/main" val="2035131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344091"/>
            <a:ext cx="8230646" cy="1846659"/>
          </a:xfrm>
        </p:spPr>
        <p:txBody>
          <a:bodyPr wrap="square">
            <a:spAutoFit/>
          </a:bodyPr>
          <a:lstStyle/>
          <a:p>
            <a:r>
              <a:rPr lang="en-IN" altLang="en-US" sz="2000" dirty="0" smtClean="0">
                <a:ea typeface="ヒラギノ角ゴ Pro W3" charset="-128"/>
              </a:rPr>
              <a:t>Figure 4.9 </a:t>
            </a:r>
            <a:r>
              <a:rPr lang="en-IN" sz="2000" dirty="0"/>
              <a:t>To calculate one unit of electricity when </a:t>
            </a:r>
            <a:r>
              <a:rPr lang="en-IN" sz="2000" dirty="0" smtClean="0"/>
              <a:t>the other </a:t>
            </a:r>
            <a:r>
              <a:rPr lang="en-IN" sz="2000" dirty="0"/>
              <a:t>two are known, simply use your finger and cover </a:t>
            </a:r>
            <a:r>
              <a:rPr lang="en-IN" sz="2000" dirty="0" smtClean="0"/>
              <a:t>the unit </a:t>
            </a:r>
            <a:r>
              <a:rPr lang="en-IN" sz="2000" dirty="0"/>
              <a:t>you do not know. For example, if both voltage (</a:t>
            </a:r>
            <a:r>
              <a:rPr lang="en-IN" sz="2000" i="1" dirty="0"/>
              <a:t>E</a:t>
            </a:r>
            <a:r>
              <a:rPr lang="en-IN" sz="2000" dirty="0"/>
              <a:t>) </a:t>
            </a:r>
            <a:r>
              <a:rPr lang="en-IN" sz="2000" dirty="0" smtClean="0"/>
              <a:t>and resistance </a:t>
            </a:r>
            <a:r>
              <a:rPr lang="en-IN" sz="2000" dirty="0"/>
              <a:t>(</a:t>
            </a:r>
            <a:r>
              <a:rPr lang="en-IN" sz="2000" i="1" dirty="0"/>
              <a:t>R</a:t>
            </a:r>
            <a:r>
              <a:rPr lang="en-IN" sz="2000" dirty="0"/>
              <a:t>) are known, cover the letter I (amperes). </a:t>
            </a:r>
            <a:r>
              <a:rPr lang="en-IN" sz="2000" dirty="0" smtClean="0"/>
              <a:t>Notice that </a:t>
            </a:r>
            <a:r>
              <a:rPr lang="en-IN" sz="2000" dirty="0"/>
              <a:t>the letter </a:t>
            </a:r>
            <a:r>
              <a:rPr lang="en-IN" sz="2000" i="1" dirty="0"/>
              <a:t>E</a:t>
            </a:r>
            <a:r>
              <a:rPr lang="en-IN" sz="2000" dirty="0"/>
              <a:t> is above the letter </a:t>
            </a:r>
            <a:r>
              <a:rPr lang="en-IN" sz="2000" i="1" dirty="0"/>
              <a:t>R</a:t>
            </a:r>
            <a:r>
              <a:rPr lang="en-IN" sz="2000" dirty="0"/>
              <a:t>, so divide the </a:t>
            </a:r>
            <a:r>
              <a:rPr lang="en-IN" sz="2000" dirty="0" smtClean="0"/>
              <a:t>resistor’s value </a:t>
            </a:r>
            <a:r>
              <a:rPr lang="en-IN" sz="2000" dirty="0"/>
              <a:t>into the voltage to determine the current in the </a:t>
            </a:r>
            <a:r>
              <a:rPr lang="en-IN" sz="2000" dirty="0" smtClean="0"/>
              <a:t>circuit</a:t>
            </a:r>
            <a:endParaRPr lang="en-US" sz="2000" dirty="0"/>
          </a:p>
        </p:txBody>
      </p:sp>
      <p:pic>
        <p:nvPicPr>
          <p:cNvPr id="9218" name="Picture 2" descr="The figure shows the following:&#10;• “I” indicating current, measured in amperes&#10;• “R” indicating resistance, measured in ohms&#10;• “E” indicating electromotive force, measured in volts&#10;Four circles with each circle being divided into three segments with each being marked I, E and R.&#10;• The first circle is shown completely.&#10;• In the second circle, segment with the unknown unit of resistance is being covered with a finger. The formula denotes, resistance being equal to electromotive force divided by the current.&#10;• In the third circle, segment with the unknown unit of electromotive force is being covered with a finger. The formula denotes, electromotive being equal to current multiplied with resistance.&#10;• In the third circle, segment with the unknown unit of electromotive force is being covered with a finger. The formula denotes, electromotive being equal to current multiplied with resistance. &#10;• In the fourth circle, segment with the unknown unit of current is being covered with a finger. The formula denotes, current equal to volts divided by the resistance.&#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456076"/>
            <a:ext cx="5639764" cy="3868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612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300429"/>
            <a:ext cx="8230646" cy="1846659"/>
          </a:xfrm>
        </p:spPr>
        <p:txBody>
          <a:bodyPr wrap="square">
            <a:spAutoFit/>
          </a:bodyPr>
          <a:lstStyle/>
          <a:p>
            <a:r>
              <a:rPr lang="en-IN" altLang="en-US" sz="2400" dirty="0" smtClean="0">
                <a:ea typeface="ヒラギノ角ゴ Pro W3" charset="-128"/>
              </a:rPr>
              <a:t>Figure 4.10 </a:t>
            </a:r>
            <a:r>
              <a:rPr lang="en-IN" sz="2400" dirty="0"/>
              <a:t>This closed circuit includes a power </a:t>
            </a:r>
            <a:r>
              <a:rPr lang="en-IN" sz="2400" dirty="0" smtClean="0"/>
              <a:t>source, power-side </a:t>
            </a:r>
            <a:r>
              <a:rPr lang="en-IN" sz="2400" dirty="0"/>
              <a:t>wire, circuit protection (fuse), resistance (bulb</a:t>
            </a:r>
            <a:r>
              <a:rPr lang="en-IN" sz="2400" dirty="0" smtClean="0"/>
              <a:t>), and </a:t>
            </a:r>
            <a:r>
              <a:rPr lang="en-IN" sz="2400" dirty="0"/>
              <a:t>return path wire. In this circuit, if the battery has 12 </a:t>
            </a:r>
            <a:r>
              <a:rPr lang="en-IN" sz="2400" dirty="0" smtClean="0"/>
              <a:t>volts and </a:t>
            </a:r>
            <a:r>
              <a:rPr lang="en-IN" sz="2400" dirty="0"/>
              <a:t>the electrical load has 4 ohms, then the current </a:t>
            </a:r>
            <a:r>
              <a:rPr lang="en-IN" sz="2400" dirty="0" smtClean="0"/>
              <a:t>through the </a:t>
            </a:r>
            <a:r>
              <a:rPr lang="en-IN" sz="2400" dirty="0"/>
              <a:t>circuit is 3 amperes</a:t>
            </a:r>
            <a:endParaRPr lang="en-US" sz="2400" dirty="0"/>
          </a:p>
        </p:txBody>
      </p:sp>
      <p:pic>
        <p:nvPicPr>
          <p:cNvPr id="10242" name="Picture 2" descr="The figure shows the following:&#10;Positive terminal of the power source is connected to a fuse in series which in turn is connected to light bulb. The light bulb is connected to the negative terminal of the power source in serie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707" y="2438400"/>
            <a:ext cx="7213859" cy="381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21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4800"/>
            <a:ext cx="8220075" cy="1107996"/>
          </a:xfrm>
        </p:spPr>
        <p:txBody>
          <a:bodyPr wrap="square">
            <a:spAutoFit/>
          </a:bodyPr>
          <a:lstStyle/>
          <a:p>
            <a:r>
              <a:rPr lang="en-IN" altLang="en-US" sz="2400" dirty="0" smtClean="0">
                <a:ea typeface="ヒラギノ角ゴ Pro W3" charset="-128"/>
              </a:rPr>
              <a:t>Figure 4.11 </a:t>
            </a:r>
            <a:r>
              <a:rPr lang="en-IN" sz="2400" dirty="0"/>
              <a:t>To calculate one unit when the other two </a:t>
            </a:r>
            <a:r>
              <a:rPr lang="en-IN" sz="2400" dirty="0" smtClean="0"/>
              <a:t>are known</a:t>
            </a:r>
            <a:r>
              <a:rPr lang="en-IN" sz="2400" dirty="0"/>
              <a:t>, simply cover the unknown unit to see what unit </a:t>
            </a:r>
            <a:r>
              <a:rPr lang="en-IN" sz="2400" dirty="0" smtClean="0"/>
              <a:t>needs to </a:t>
            </a:r>
            <a:r>
              <a:rPr lang="en-IN" sz="2400" dirty="0"/>
              <a:t>be divided or multiplied to arrive at the </a:t>
            </a:r>
            <a:r>
              <a:rPr lang="en-IN" sz="2400" dirty="0" smtClean="0"/>
              <a:t>solution</a:t>
            </a:r>
            <a:endParaRPr lang="en-US" sz="2400" dirty="0"/>
          </a:p>
        </p:txBody>
      </p:sp>
      <p:pic>
        <p:nvPicPr>
          <p:cNvPr id="11266" name="Picture 2" descr="A figure shows a watt’s circle divide into three segments with watts in the top semi-circle, ampere in the left quadrant, and volts in the right quadr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767" y="1648116"/>
            <a:ext cx="4676484" cy="4676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495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10550" cy="1538883"/>
          </a:xfrm>
        </p:spPr>
        <p:txBody>
          <a:bodyPr wrap="square">
            <a:spAutoFit/>
          </a:bodyPr>
          <a:lstStyle/>
          <a:p>
            <a:r>
              <a:rPr lang="en-IN" altLang="en-US" sz="2000" dirty="0" smtClean="0">
                <a:ea typeface="ヒラギノ角ゴ Pro W3" charset="-128"/>
              </a:rPr>
              <a:t>Figure 4.12 </a:t>
            </a:r>
            <a:r>
              <a:rPr lang="en-IN" sz="2000" dirty="0"/>
              <a:t>“Magic circle” of most formulas for </a:t>
            </a:r>
            <a:r>
              <a:rPr lang="en-IN" sz="2000" dirty="0" smtClean="0"/>
              <a:t>problems involving </a:t>
            </a:r>
            <a:r>
              <a:rPr lang="en-IN" sz="2000" dirty="0"/>
              <a:t>Ohm’s law. Each quarter of the “pie” has </a:t>
            </a:r>
            <a:r>
              <a:rPr lang="en-IN" sz="2000" dirty="0" smtClean="0"/>
              <a:t>formulas used </a:t>
            </a:r>
            <a:r>
              <a:rPr lang="en-IN" sz="2000" dirty="0"/>
              <a:t>to solve for a particular unknown value: current (amperes</a:t>
            </a:r>
            <a:r>
              <a:rPr lang="en-IN" sz="2000" dirty="0" smtClean="0"/>
              <a:t>), in </a:t>
            </a:r>
            <a:r>
              <a:rPr lang="en-IN" sz="2000" dirty="0"/>
              <a:t>the upper right segment; resistance (ohms), in the lower </a:t>
            </a:r>
            <a:r>
              <a:rPr lang="en-IN" sz="2000" dirty="0" smtClean="0"/>
              <a:t>right; voltage </a:t>
            </a:r>
            <a:r>
              <a:rPr lang="en-IN" sz="2000" dirty="0"/>
              <a:t>(</a:t>
            </a:r>
            <a:r>
              <a:rPr lang="en-IN" sz="2000" i="1" dirty="0"/>
              <a:t>E</a:t>
            </a:r>
            <a:r>
              <a:rPr lang="en-IN" sz="2000" dirty="0"/>
              <a:t>), in the lower left; and power (watts), in the upper </a:t>
            </a:r>
            <a:r>
              <a:rPr lang="en-IN" sz="2000" dirty="0" smtClean="0"/>
              <a:t>left</a:t>
            </a:r>
            <a:endParaRPr lang="en-US" sz="2000" dirty="0"/>
          </a:p>
        </p:txBody>
      </p:sp>
      <p:pic>
        <p:nvPicPr>
          <p:cNvPr id="12290" name="Picture 2" descr="The illustration shows the following:&#10;• First quadrant is of I current (amperes) corresponds to I equals E divided by R, I equals P divided by E, and I equals square root (P divided by R) in the outer circle.&#10;• Second quadrant is of P power (watts) corresponds to P equals I multiplied by E, P equals I superscript 2 multiplied by R and P equals E superscript 2 divided by R&#10;• Third quadrant is of E Pressure (volts) corresponds to E equals square root (P multiplied by R), E equals P divided by and E equals I multiplied by R.&#10;• Forth quadrant resistance (Ohm) corresponds to R equals P divided by I superscript 2, R equals P divided by I superscript 2 and R equals E divided by I.&#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8174" y="2066925"/>
            <a:ext cx="4221635" cy="421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159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567581"/>
          </a:xfrm>
        </p:spPr>
        <p:txBody>
          <a:bodyPr lIns="0" tIns="0" rIns="0" bIns="0">
            <a:spAutoFit/>
          </a:bodyPr>
          <a:lstStyle/>
          <a:p>
            <a:pPr>
              <a:spcBef>
                <a:spcPct val="0"/>
              </a:spcBef>
            </a:pPr>
            <a:r>
              <a:rPr lang="en-US" sz="3600" dirty="0">
                <a:latin typeface="+mj-lt"/>
                <a:ea typeface="+mj-ea"/>
                <a:cs typeface="Times New Roman" panose="02020603050405020304" pitchFamily="18" charset="0"/>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88" y="2134080"/>
            <a:ext cx="8051824" cy="2589840"/>
          </a:xfrm>
          <a:prstGeom prst="rect">
            <a:avLst/>
          </a:prstGeom>
        </p:spPr>
      </p:pic>
    </p:spTree>
    <p:extLst>
      <p:ext uri="{BB962C8B-B14F-4D97-AF65-F5344CB8AC3E}">
        <p14:creationId xmlns:p14="http://schemas.microsoft.com/office/powerpoint/2010/main" val="775972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1"/>
            <a:ext cx="8229600" cy="1477328"/>
          </a:xfrm>
        </p:spPr>
        <p:txBody>
          <a:bodyPr wrap="square">
            <a:spAutoFit/>
          </a:bodyPr>
          <a:lstStyle/>
          <a:p>
            <a:r>
              <a:rPr lang="en-IN" altLang="en-US" sz="2400" dirty="0">
                <a:ea typeface="ヒラギノ角ゴ Pro W3" charset="-128"/>
              </a:rPr>
              <a:t>Figure </a:t>
            </a:r>
            <a:r>
              <a:rPr lang="en-IN" altLang="en-US" sz="2400" dirty="0" smtClean="0">
                <a:ea typeface="ヒラギノ角ゴ Pro W3" charset="-128"/>
              </a:rPr>
              <a:t>4.1 </a:t>
            </a:r>
            <a:r>
              <a:rPr lang="en-IN" sz="2400" dirty="0"/>
              <a:t>All complete </a:t>
            </a:r>
            <a:r>
              <a:rPr lang="en-IN" sz="2400" dirty="0" smtClean="0"/>
              <a:t>circuits </a:t>
            </a:r>
            <a:r>
              <a:rPr lang="en-IN" sz="2400" dirty="0"/>
              <a:t>must have a power </a:t>
            </a:r>
            <a:r>
              <a:rPr lang="en-IN" sz="2400" dirty="0" smtClean="0"/>
              <a:t>source, a </a:t>
            </a:r>
            <a:r>
              <a:rPr lang="en-IN" sz="2400" dirty="0"/>
              <a:t>power path, protection (fuse), an electrical load (</a:t>
            </a:r>
            <a:r>
              <a:rPr lang="en-IN" sz="2400" dirty="0" err="1" smtClean="0"/>
              <a:t>lightbulb</a:t>
            </a:r>
            <a:r>
              <a:rPr lang="en-IN" sz="2400" dirty="0" smtClean="0"/>
              <a:t> in this </a:t>
            </a:r>
            <a:r>
              <a:rPr lang="en-IN" sz="2400" dirty="0"/>
              <a:t>case), and a return path back to </a:t>
            </a:r>
            <a:r>
              <a:rPr lang="en-IN" sz="2400" dirty="0" smtClean="0"/>
              <a:t>the </a:t>
            </a:r>
            <a:r>
              <a:rPr lang="en-IN" sz="2400" dirty="0"/>
              <a:t>power </a:t>
            </a:r>
            <a:r>
              <a:rPr lang="en-IN" sz="2400" dirty="0" smtClean="0"/>
              <a:t>source</a:t>
            </a:r>
            <a:endParaRPr lang="en-US" sz="2400" dirty="0"/>
          </a:p>
        </p:txBody>
      </p:sp>
      <p:pic>
        <p:nvPicPr>
          <p:cNvPr id="1026" name="Picture 2" descr="An illustration shows a power source (battery) with positive terminal connected to a terminal of fuse, load bulb connected to other end and load terminal connected to the negative terminal of batt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090" y="1843071"/>
            <a:ext cx="6338210" cy="443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25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41697"/>
            <a:ext cx="8230646" cy="1723549"/>
          </a:xfrm>
        </p:spPr>
        <p:txBody>
          <a:bodyPr wrap="square">
            <a:spAutoFit/>
          </a:bodyPr>
          <a:lstStyle/>
          <a:p>
            <a:r>
              <a:rPr lang="en-IN" altLang="en-US" sz="2800" dirty="0">
                <a:ea typeface="ヒラギノ角ゴ Pro W3" charset="-128"/>
              </a:rPr>
              <a:t>Figure </a:t>
            </a:r>
            <a:r>
              <a:rPr lang="en-IN" altLang="en-US" sz="2800" dirty="0" smtClean="0">
                <a:ea typeface="ヒラギノ角ゴ Pro W3" charset="-128"/>
              </a:rPr>
              <a:t>4.2 </a:t>
            </a:r>
            <a:r>
              <a:rPr lang="en-IN" sz="2800" dirty="0"/>
              <a:t>The return path back to the </a:t>
            </a:r>
            <a:r>
              <a:rPr lang="en-IN" sz="2800" dirty="0" smtClean="0"/>
              <a:t>battery </a:t>
            </a:r>
            <a:r>
              <a:rPr lang="en-IN" sz="2800" dirty="0"/>
              <a:t>can be </a:t>
            </a:r>
            <a:r>
              <a:rPr lang="en-IN" sz="2800" dirty="0" smtClean="0"/>
              <a:t>any electrical </a:t>
            </a:r>
            <a:r>
              <a:rPr lang="en-IN" sz="2800" dirty="0"/>
              <a:t>conductor, such as a copper wire or the metal </a:t>
            </a:r>
            <a:r>
              <a:rPr lang="en-IN" sz="2800" dirty="0" smtClean="0"/>
              <a:t>frame or </a:t>
            </a:r>
            <a:r>
              <a:rPr lang="en-IN" sz="2800" dirty="0"/>
              <a:t>body of the </a:t>
            </a:r>
            <a:r>
              <a:rPr lang="en-IN" sz="2800" dirty="0" smtClean="0"/>
              <a:t>vehicle</a:t>
            </a:r>
            <a:endParaRPr lang="en-US" sz="2800" dirty="0"/>
          </a:p>
        </p:txBody>
      </p:sp>
      <p:pic>
        <p:nvPicPr>
          <p:cNvPr id="2050" name="Picture 2" descr="An illustration shows a battery where negative terminal is connected to ground (Body sheet metal, Engine block, Etc.) and positive terminal connected to one terminal of load bulb and the other terminal is connected to 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889" y="2117749"/>
            <a:ext cx="7498868" cy="4109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431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395" y="136684"/>
            <a:ext cx="8396805" cy="2215991"/>
          </a:xfrm>
        </p:spPr>
        <p:txBody>
          <a:bodyPr wrap="square">
            <a:spAutoFit/>
          </a:bodyPr>
          <a:lstStyle/>
          <a:p>
            <a:r>
              <a:rPr lang="en-IN" altLang="en-US" dirty="0">
                <a:ea typeface="ヒラギノ角ゴ Pro W3" charset="-128"/>
              </a:rPr>
              <a:t>Figure </a:t>
            </a:r>
            <a:r>
              <a:rPr lang="en-IN" altLang="en-US" dirty="0" smtClean="0">
                <a:ea typeface="ヒラギノ角ゴ Pro W3" charset="-128"/>
              </a:rPr>
              <a:t>4.3 </a:t>
            </a:r>
            <a:r>
              <a:rPr lang="en-IN" dirty="0"/>
              <a:t>An electrical switch opens the circuit and </a:t>
            </a:r>
            <a:r>
              <a:rPr lang="en-IN" dirty="0" smtClean="0"/>
              <a:t>no current </a:t>
            </a:r>
            <a:r>
              <a:rPr lang="en-IN" dirty="0"/>
              <a:t>flows. The switch could also be on the return (</a:t>
            </a:r>
            <a:r>
              <a:rPr lang="en-IN" dirty="0" smtClean="0"/>
              <a:t>ground) path wire</a:t>
            </a:r>
            <a:endParaRPr lang="en-US" dirty="0"/>
          </a:p>
        </p:txBody>
      </p:sp>
      <p:pic>
        <p:nvPicPr>
          <p:cNvPr id="3075" name="Picture 3" descr="An illustration shows negative terminal of a battery connected to ground and positive terminal connected to a switch and a load bulb in series. The load bulb is connected to 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90" y="2590800"/>
            <a:ext cx="7834582" cy="346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210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8597"/>
            <a:ext cx="8220891" cy="1477328"/>
          </a:xfrm>
        </p:spPr>
        <p:txBody>
          <a:bodyPr wrap="square">
            <a:spAutoFit/>
          </a:bodyPr>
          <a:lstStyle/>
          <a:p>
            <a:r>
              <a:rPr lang="en-IN" altLang="en-US" sz="3200" dirty="0">
                <a:ea typeface="ヒラギノ角ゴ Pro W3" charset="-128"/>
              </a:rPr>
              <a:t>Figure </a:t>
            </a:r>
            <a:r>
              <a:rPr lang="en-IN" altLang="en-US" sz="3200" dirty="0" smtClean="0">
                <a:ea typeface="ヒラギノ角ゴ Pro W3" charset="-128"/>
              </a:rPr>
              <a:t>4.4 </a:t>
            </a:r>
            <a:r>
              <a:rPr lang="en-IN" sz="3200" dirty="0"/>
              <a:t>Examples of common causes of open </a:t>
            </a:r>
            <a:r>
              <a:rPr lang="en-IN" sz="3200" dirty="0" smtClean="0"/>
              <a:t>circuits. Some </a:t>
            </a:r>
            <a:r>
              <a:rPr lang="en-IN" sz="3200" dirty="0"/>
              <a:t>of these causes are often difficult to </a:t>
            </a:r>
            <a:r>
              <a:rPr lang="en-IN" sz="3200" dirty="0" smtClean="0"/>
              <a:t>find</a:t>
            </a:r>
            <a:endParaRPr lang="en-US" sz="3200" dirty="0"/>
          </a:p>
        </p:txBody>
      </p:sp>
      <p:pic>
        <p:nvPicPr>
          <p:cNvPr id="4098" name="Picture 2" descr="Common causes include the following:&#10;• Broken wire&#10;• Internally open part&#10;• Blown fuse causing extreme high resistance&#10;• Corroded connection&#10;• Loose connec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475" y="1747429"/>
            <a:ext cx="5829049" cy="455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360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208597"/>
            <a:ext cx="8230646" cy="1477328"/>
          </a:xfrm>
        </p:spPr>
        <p:txBody>
          <a:bodyPr wrap="square">
            <a:spAutoFit/>
          </a:bodyPr>
          <a:lstStyle/>
          <a:p>
            <a:r>
              <a:rPr lang="en-IN" altLang="en-US" sz="3200" dirty="0">
                <a:ea typeface="ヒラギノ角ゴ Pro W3" charset="-128"/>
              </a:rPr>
              <a:t>Figure </a:t>
            </a:r>
            <a:r>
              <a:rPr lang="en-IN" altLang="en-US" sz="3200" dirty="0" smtClean="0">
                <a:ea typeface="ヒラギノ角ゴ Pro W3" charset="-128"/>
              </a:rPr>
              <a:t>4.5 </a:t>
            </a:r>
            <a:r>
              <a:rPr lang="en-IN" sz="3200" dirty="0"/>
              <a:t>A short circuit permits electrical current </a:t>
            </a:r>
            <a:r>
              <a:rPr lang="en-IN" sz="3200" dirty="0" smtClean="0"/>
              <a:t>to bypass </a:t>
            </a:r>
            <a:r>
              <a:rPr lang="en-IN" sz="3200" dirty="0"/>
              <a:t>some or all of the resistance in the circuit</a:t>
            </a:r>
            <a:endParaRPr lang="en-US" sz="3200" dirty="0"/>
          </a:p>
        </p:txBody>
      </p:sp>
      <p:pic>
        <p:nvPicPr>
          <p:cNvPr id="5122" name="Picture 2" descr="The figure shows the following:&#10;A circuit with a return path on the left connected to the negative terminal of a power source. The positive terminal of the power source positioned on the left is connected to one end of a blown fuse. The other end of the blown fuse is connected to left terminals of two switches, one open switch on the top and a closed switch at the bottom using wire. Two power side wires touches each other causing short-to-voltage. This wire is connected to a ground on the righ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667" y="1756069"/>
            <a:ext cx="6085359" cy="456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429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8597"/>
            <a:ext cx="8210550" cy="1477328"/>
          </a:xfrm>
        </p:spPr>
        <p:txBody>
          <a:bodyPr wrap="square">
            <a:spAutoFit/>
          </a:bodyPr>
          <a:lstStyle/>
          <a:p>
            <a:r>
              <a:rPr lang="en-IN" altLang="en-US" sz="3200" dirty="0">
                <a:ea typeface="ヒラギノ角ゴ Pro W3" charset="-128"/>
              </a:rPr>
              <a:t>Figure </a:t>
            </a:r>
            <a:r>
              <a:rPr lang="en-IN" altLang="en-US" sz="3200" dirty="0" smtClean="0">
                <a:ea typeface="ヒラギノ角ゴ Pro W3" charset="-128"/>
              </a:rPr>
              <a:t>4.6 </a:t>
            </a:r>
            <a:r>
              <a:rPr lang="en-IN" sz="3200" dirty="0"/>
              <a:t>A fuse or circuit breaker opens the circuit to </a:t>
            </a:r>
            <a:r>
              <a:rPr lang="en-IN" sz="3200" dirty="0" smtClean="0"/>
              <a:t>prevent possible </a:t>
            </a:r>
            <a:r>
              <a:rPr lang="en-IN" sz="3200" dirty="0"/>
              <a:t>overheating damage in the event of a short circuit</a:t>
            </a:r>
            <a:endParaRPr lang="en-US" sz="3200" dirty="0"/>
          </a:p>
        </p:txBody>
      </p:sp>
      <p:pic>
        <p:nvPicPr>
          <p:cNvPr id="6146" name="Picture 2" descr="The circuit shows the following:&#10;A return conductor in the left connects the negative terminal of a power source. The positive terminal is connected to a protection fuse. The other end of the fuse is connected to the open end of a switch. The closed end of the switch is connected to a load in the right which in turn is connected to the return conductor on the righ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118" y="2133600"/>
            <a:ext cx="7418168" cy="387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161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466"/>
            <a:ext cx="8229600" cy="1846659"/>
          </a:xfrm>
        </p:spPr>
        <p:txBody>
          <a:bodyPr wrap="square">
            <a:spAutoFit/>
          </a:bodyPr>
          <a:lstStyle/>
          <a:p>
            <a:r>
              <a:rPr lang="en-IN" altLang="en-US" sz="2400" dirty="0" smtClean="0">
                <a:ea typeface="ヒラギノ角ゴ Pro W3" charset="-128"/>
              </a:rPr>
              <a:t>Figure 4.7 </a:t>
            </a:r>
            <a:r>
              <a:rPr lang="en-IN" sz="2400" dirty="0"/>
              <a:t>A short-to-ground affects the power side of </a:t>
            </a:r>
            <a:r>
              <a:rPr lang="en-IN" sz="2400" dirty="0" smtClean="0"/>
              <a:t>the circuit</a:t>
            </a:r>
            <a:r>
              <a:rPr lang="en-IN" sz="2400" dirty="0"/>
              <a:t>. Current flows </a:t>
            </a:r>
            <a:r>
              <a:rPr lang="en-IN" sz="2400" dirty="0" smtClean="0"/>
              <a:t>directly </a:t>
            </a:r>
            <a:r>
              <a:rPr lang="en-IN" sz="2400" dirty="0"/>
              <a:t>to the ground return, </a:t>
            </a:r>
            <a:r>
              <a:rPr lang="en-IN" sz="2400" dirty="0" smtClean="0"/>
              <a:t>bypassing some </a:t>
            </a:r>
            <a:r>
              <a:rPr lang="en-IN" sz="2400" dirty="0"/>
              <a:t>or all of the electrical loads in the circuit. There is </a:t>
            </a:r>
            <a:r>
              <a:rPr lang="en-IN" sz="2400" dirty="0" smtClean="0"/>
              <a:t>no current </a:t>
            </a:r>
            <a:r>
              <a:rPr lang="en-IN" sz="2400" dirty="0"/>
              <a:t>in the circuit past the short. </a:t>
            </a:r>
            <a:r>
              <a:rPr lang="en-IN" sz="2400" dirty="0" smtClean="0"/>
              <a:t> A </a:t>
            </a:r>
            <a:r>
              <a:rPr lang="en-IN" sz="2400" dirty="0"/>
              <a:t>short-to-ground will </a:t>
            </a:r>
            <a:r>
              <a:rPr lang="en-IN" sz="2400" dirty="0" smtClean="0"/>
              <a:t>also cause </a:t>
            </a:r>
            <a:r>
              <a:rPr lang="en-IN" sz="2400" dirty="0"/>
              <a:t>the fuse to blow</a:t>
            </a:r>
            <a:endParaRPr lang="en-US" sz="2400" dirty="0"/>
          </a:p>
        </p:txBody>
      </p:sp>
      <p:pic>
        <p:nvPicPr>
          <p:cNvPr id="7170" name="Picture 2" descr="The figure shows the following:&#10;A return path on the left connects the negative terminal of the power source. The positive terminal of the power source connects the fuse which is positioned on the left using a wire. The other end of the blown fuse connects one end of the switch. The other end of the switch has two wires, one directly connecting the ground on the center and the other connecting the ground on the righ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8831" y="2209800"/>
            <a:ext cx="5504673" cy="410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303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54" y="342900"/>
            <a:ext cx="8230646" cy="1538883"/>
          </a:xfrm>
        </p:spPr>
        <p:txBody>
          <a:bodyPr wrap="square">
            <a:spAutoFit/>
          </a:bodyPr>
          <a:lstStyle/>
          <a:p>
            <a:r>
              <a:rPr lang="en-IN" altLang="en-US" sz="2000" dirty="0" smtClean="0">
                <a:ea typeface="ヒラギノ角ゴ Pro W3" charset="-128"/>
              </a:rPr>
              <a:t>Figure 4.8 </a:t>
            </a:r>
            <a:r>
              <a:rPr lang="en-IN" sz="2000" dirty="0"/>
              <a:t>Electrical flow through a circuit is similar </a:t>
            </a:r>
            <a:r>
              <a:rPr lang="en-IN" sz="2000" dirty="0" smtClean="0"/>
              <a:t>to water </a:t>
            </a:r>
            <a:r>
              <a:rPr lang="en-IN" sz="2000" dirty="0"/>
              <a:t>flowing over a waterwheel. The more the water (</a:t>
            </a:r>
            <a:r>
              <a:rPr lang="en-IN" sz="2000" dirty="0" smtClean="0"/>
              <a:t>amperes in </a:t>
            </a:r>
            <a:r>
              <a:rPr lang="en-IN" sz="2000" dirty="0"/>
              <a:t>electricity), the greater the amount of work (waterwheel). </a:t>
            </a:r>
            <a:r>
              <a:rPr lang="en-IN" sz="2000" dirty="0" smtClean="0"/>
              <a:t>The amount </a:t>
            </a:r>
            <a:r>
              <a:rPr lang="en-IN" sz="2000" dirty="0"/>
              <a:t>of water remains constant, yet the pressure (voltage </a:t>
            </a:r>
            <a:r>
              <a:rPr lang="en-IN" sz="2000" dirty="0" smtClean="0"/>
              <a:t>in electricity</a:t>
            </a:r>
            <a:r>
              <a:rPr lang="en-IN" sz="2000" dirty="0"/>
              <a:t>) drops as the current flows through the circuit</a:t>
            </a:r>
            <a:endParaRPr lang="en-US" sz="2000" dirty="0"/>
          </a:p>
        </p:txBody>
      </p:sp>
      <p:pic>
        <p:nvPicPr>
          <p:cNvPr id="8194" name="Picture 2" descr="The figure shows a 12 feet high circular drum with spikes on it. Water is dropped from 12 feet of potential and it forces the drum to move. Flow of water is constant, water (amperes) does the work while the pressure (voltage) is dropped to zero. When water comes to 0 feet or ground it has no potential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783" y="2033578"/>
            <a:ext cx="5158127" cy="4271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960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22553</TotalTime>
  <Words>537</Words>
  <Application>Microsoft Office PowerPoint</Application>
  <PresentationFormat>On-screen Show (4:3)</PresentationFormat>
  <Paragraphs>31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508 Lecture</vt:lpstr>
      <vt:lpstr>Automotive Electrical and Engine Performance</vt:lpstr>
      <vt:lpstr>Figure 4.1 All complete circuits must have a power source, a power path, protection (fuse), an electrical load (lightbulb in this case), and a return path back to the power source</vt:lpstr>
      <vt:lpstr>Figure 4.2 The return path back to the battery can be any electrical conductor, such as a copper wire or the metal frame or body of the vehicle</vt:lpstr>
      <vt:lpstr>Figure 4.3 An electrical switch opens the circuit and no current flows. The switch could also be on the return (ground) path wire</vt:lpstr>
      <vt:lpstr>Figure 4.4 Examples of common causes of open circuits. Some of these causes are often difficult to find</vt:lpstr>
      <vt:lpstr>Figure 4.5 A short circuit permits electrical current to bypass some or all of the resistance in the circuit</vt:lpstr>
      <vt:lpstr>Figure 4.6 A fuse or circuit breaker opens the circuit to prevent possible overheating damage in the event of a short circuit</vt:lpstr>
      <vt:lpstr>Figure 4.7 A short-to-ground affects the power side of the circuit. Current flows directly to the ground return, bypassing some or all of the electrical loads in the circuit. There is no current in the circuit past the short.  A short-to-ground will also cause the fuse to blow</vt:lpstr>
      <vt:lpstr>Figure 4.8 Electrical flow through a circuit is similar to water flowing over a waterwheel. The more the water (amperes in electricity), the greater the amount of work (waterwheel). The amount of water remains constant, yet the pressure (voltage in electricity) drops as the current flows through the circuit</vt:lpstr>
      <vt:lpstr>Figure 4.9 To calculate one unit of electricity when the other two are known, simply use your finger and cover the unit you do not know. For example, if both voltage (E) and resistance (R) are known, cover the letter I (amperes). Notice that the letter E is above the letter R, so divide the resistor’s value into the voltage to determine the current in the circuit</vt:lpstr>
      <vt:lpstr>Figure 4.10 This closed circuit includes a power source, power-side wire, circuit protection (fuse), resistance (bulb), and return path wire. In this circuit, if the battery has 12 volts and the electrical load has 4 ohms, then the current through the circuit is 3 amperes</vt:lpstr>
      <vt:lpstr>Figure 4.11 To calculate one unit when the other two are known, simply cover the unknown unit to see what unit needs to be divided or multiplied to arrive at the solution</vt:lpstr>
      <vt:lpstr>Figure 4.12 “Magic circle” of most formulas for problems involving Ohm’s law. Each quarter of the “pie” has formulas used to solve for a particular unknown value: current (amperes), in the upper right segment; resistance (ohms), in the lower right; voltage (E), in the lower left; and power (watts), in the upper left</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Electrical and Engine Performance, Eighth Edition</dc:title>
  <dc:subject>Automotive - Core</dc:subject>
  <dc:creator>James D. Halderman</dc:creator>
  <cp:keywords>Automotive </cp:keywords>
  <cp:lastModifiedBy>Manimegalai Jaganathan</cp:lastModifiedBy>
  <cp:revision>4053</cp:revision>
  <dcterms:created xsi:type="dcterms:W3CDTF">2014-07-14T20:04:21Z</dcterms:created>
  <dcterms:modified xsi:type="dcterms:W3CDTF">2019-02-25T08:55:57Z</dcterms:modified>
</cp:coreProperties>
</file>