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1077" r:id="rId2"/>
    <p:sldId id="1041" r:id="rId3"/>
    <p:sldId id="1078" r:id="rId4"/>
    <p:sldId id="1079" r:id="rId5"/>
    <p:sldId id="1080" r:id="rId6"/>
    <p:sldId id="1081" r:id="rId7"/>
    <p:sldId id="1082" r:id="rId8"/>
    <p:sldId id="1083" r:id="rId9"/>
    <p:sldId id="1084" r:id="rId10"/>
    <p:sldId id="1085" r:id="rId11"/>
    <p:sldId id="1086" r:id="rId12"/>
    <p:sldId id="1087" r:id="rId13"/>
    <p:sldId id="1088" r:id="rId14"/>
    <p:sldId id="1089" r:id="rId15"/>
    <p:sldId id="107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84" autoAdjust="0"/>
    <p:restoredTop sz="91648" autoAdjust="0"/>
  </p:normalViewPr>
  <p:slideViewPr>
    <p:cSldViewPr>
      <p:cViewPr>
        <p:scale>
          <a:sx n="100" d="100"/>
          <a:sy n="100" d="100"/>
        </p:scale>
        <p:origin x="-1182" y="-288"/>
      </p:cViewPr>
      <p:guideLst>
        <p:guide orient="horz" pos="2160"/>
        <p:guide orient="horz" pos="816"/>
        <p:guide orient="horz" pos="3984"/>
        <p:guide orient="horz" pos="384"/>
        <p:guide orient="horz" pos="144"/>
        <p:guide orient="horz" pos="1056"/>
        <p:guide pos="2880"/>
        <p:guide pos="288"/>
        <p:guide pos="5472"/>
      </p:guideLst>
    </p:cSldViewPr>
  </p:slideViewPr>
  <p:outlineViewPr>
    <p:cViewPr>
      <p:scale>
        <a:sx n="33" d="100"/>
        <a:sy n="33" d="100"/>
      </p:scale>
      <p:origin x="0" y="2467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2/26/2019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2/26/2019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468421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1533525" y="6374626"/>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2020, 2017, 2014 Pearson Education, Inc. All </a:t>
            </a:r>
            <a:r>
              <a:rPr lang="en-US" sz="1200" smtClean="0">
                <a:latin typeface="Verdana" panose="020B0604030504040204" pitchFamily="34" charset="0"/>
                <a:ea typeface="Verdana" panose="020B0604030504040204" pitchFamily="34" charset="0"/>
                <a:cs typeface="Verdana" panose="020B0604030504040204" pitchFamily="34" charset="0"/>
              </a:rPr>
              <a:t>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379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2/26/2019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Body)"/>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2526235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Content Placeholder 16"/>
          <p:cNvSpPr>
            <a:spLocks noGrp="1"/>
          </p:cNvSpPr>
          <p:nvPr>
            <p:ph sz="quarter" idx="19" hasCustomPrompt="1"/>
          </p:nvPr>
        </p:nvSpPr>
        <p:spPr>
          <a:xfrm>
            <a:off x="2896524" y="6426000"/>
            <a:ext cx="5943600" cy="184666"/>
          </a:xfrm>
          <a:prstGeom prst="rect">
            <a:avLst/>
          </a:prstGeom>
        </p:spPr>
        <p:txBody>
          <a:bodyPr wrap="square" lIns="0" tIns="0" rIns="0" bIns="0">
            <a:spAutoFit/>
          </a:bodyPr>
          <a:lstStyle>
            <a:lvl1pPr marL="0" indent="0">
              <a:buNone/>
              <a:defRPr sz="1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2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latin typeface="Verdana" panose="020B0604030504040204" pitchFamily="34" charset="0"/>
                <a:ea typeface="Verdana" panose="020B0604030504040204" pitchFamily="34" charset="0"/>
                <a:cs typeface="Verdana" panose="020B0604030504040204" pitchFamily="34" charset="0"/>
              </a:defRPr>
            </a:lvl5pPr>
          </a:lstStyle>
          <a:p>
            <a:pPr eaLnBrk="1" fontAlgn="auto" hangingPunct="1">
              <a:spcBef>
                <a:spcPts val="0"/>
              </a:spcBef>
              <a:spcAft>
                <a:spcPts val="0"/>
              </a:spcAft>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187488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2/26/2019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2/26/2019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2/26/2019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2/26/2019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2019,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5967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2/26/2019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smtClean="0">
                <a:solidFill>
                  <a:schemeClr val="tx1"/>
                </a:solidFill>
                <a:latin typeface="Verdana"/>
                <a:ea typeface="Verdana" panose="020B0604030504040204" pitchFamily="34" charset="0"/>
                <a:cs typeface="Verdana" panose="020B0604030504040204" pitchFamily="34" charset="0"/>
              </a:rPr>
              <a:t>Copyright © 2020, 2016 Pearson Education, Inc. All Rights Reserved</a:t>
            </a:r>
            <a:endParaRPr lang="en-IN" altLang="en-US" sz="1200" dirty="0">
              <a:solidFill>
                <a:schemeClr val="tx1"/>
              </a:solidFill>
              <a:latin typeface="Verdana"/>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3" r:id="rId10"/>
    <p:sldLayoutId id="2147483651" r:id="rId11"/>
    <p:sldLayoutId id="2147483654" r:id="rId12"/>
    <p:sldLayoutId id="2147483655" r:id="rId13"/>
    <p:sldLayoutId id="2147483665" r:id="rId14"/>
    <p:sldLayoutId id="2147483666" r:id="rId1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500"/>
            <a:ext cx="8229600" cy="1107996"/>
          </a:xfrm>
        </p:spPr>
        <p:txBody>
          <a:bodyPr>
            <a:spAutoFit/>
          </a:bodyPr>
          <a:lstStyle/>
          <a:p>
            <a:r>
              <a:rPr lang="en-IN" sz="3600" dirty="0">
                <a:latin typeface="+mj-lt"/>
              </a:rPr>
              <a:t>Automotive Electrical and Engine Performance</a:t>
            </a:r>
          </a:p>
        </p:txBody>
      </p:sp>
      <p:sp>
        <p:nvSpPr>
          <p:cNvPr id="3" name="Text Placeholder 2"/>
          <p:cNvSpPr>
            <a:spLocks noGrp="1"/>
          </p:cNvSpPr>
          <p:nvPr>
            <p:ph type="body" sz="quarter" idx="13"/>
          </p:nvPr>
        </p:nvSpPr>
        <p:spPr>
          <a:xfrm>
            <a:off x="457200" y="1382036"/>
            <a:ext cx="8229600" cy="317335"/>
          </a:xfrm>
        </p:spPr>
        <p:txBody>
          <a:bodyPr/>
          <a:lstStyle/>
          <a:p>
            <a:r>
              <a:rPr lang="en-US" dirty="0" smtClean="0"/>
              <a:t>Eighth </a:t>
            </a:r>
            <a:r>
              <a:rPr lang="en-US" dirty="0"/>
              <a:t>Edition</a:t>
            </a:r>
            <a:endParaRPr lang="en-IN" dirty="0"/>
          </a:p>
        </p:txBody>
      </p:sp>
      <p:sp>
        <p:nvSpPr>
          <p:cNvPr id="4" name="Text Placeholder 3"/>
          <p:cNvSpPr>
            <a:spLocks noGrp="1"/>
          </p:cNvSpPr>
          <p:nvPr>
            <p:ph type="body" sz="quarter" idx="14"/>
          </p:nvPr>
        </p:nvSpPr>
        <p:spPr>
          <a:xfrm>
            <a:off x="5048529" y="2814796"/>
            <a:ext cx="2817004" cy="492443"/>
          </a:xfrm>
        </p:spPr>
        <p:txBody>
          <a:bodyPr vert="horz" wrap="square" lIns="0" tIns="0" rIns="0" bIns="0" rtlCol="0" anchor="b">
            <a:spAutoFit/>
          </a:bodyPr>
          <a:lstStyle/>
          <a:p>
            <a:r>
              <a:rPr lang="en-US" sz="3200" dirty="0"/>
              <a:t>Chapter </a:t>
            </a:r>
            <a:r>
              <a:rPr lang="en-US" sz="3200" dirty="0" smtClean="0"/>
              <a:t>38</a:t>
            </a:r>
            <a:endParaRPr lang="en-US" sz="3200" dirty="0"/>
          </a:p>
        </p:txBody>
      </p:sp>
      <p:sp>
        <p:nvSpPr>
          <p:cNvPr id="5" name="Text Placeholder 4"/>
          <p:cNvSpPr>
            <a:spLocks noGrp="1"/>
          </p:cNvSpPr>
          <p:nvPr>
            <p:ph type="body" sz="quarter" idx="15"/>
          </p:nvPr>
        </p:nvSpPr>
        <p:spPr>
          <a:xfrm>
            <a:off x="5042188" y="3419184"/>
            <a:ext cx="3348279" cy="615553"/>
          </a:xfrm>
        </p:spPr>
        <p:txBody>
          <a:bodyPr vert="horz" wrap="square" lIns="0" tIns="0" rIns="0" bIns="0" rtlCol="0">
            <a:spAutoFit/>
          </a:bodyPr>
          <a:lstStyle/>
          <a:p>
            <a:r>
              <a:rPr lang="en-IN" sz="2000" dirty="0" smtClean="0"/>
              <a:t>Gasoline Direct-Injection Systems</a:t>
            </a:r>
            <a:endParaRPr lang="en-US" sz="2000" dirty="0"/>
          </a:p>
        </p:txBody>
      </p:sp>
      <p:pic>
        <p:nvPicPr>
          <p:cNvPr id="9" name="Picture 8" descr="Front Cover: Automotive Electrical and Engine Performance,  Eighth Edition by Halderman"/>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1769663"/>
            <a:ext cx="3505200" cy="4483907"/>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
        <p:nvSpPr>
          <p:cNvPr id="10" name="Text Placeholder 1">
            <a:extLst>
              <a:ext uri="{FF2B5EF4-FFF2-40B4-BE49-F238E27FC236}">
                <a16:creationId xmlns:a16="http://schemas.microsoft.com/office/drawing/2014/main" xmlns="" id="{B90BF7CC-C13E-4975-9A72-17609AD86A49}"/>
              </a:ext>
            </a:extLst>
          </p:cNvPr>
          <p:cNvSpPr>
            <a:spLocks noGrp="1"/>
          </p:cNvSpPr>
          <p:nvPr>
            <p:ph type="body" sz="quarter" idx="13"/>
          </p:nvPr>
        </p:nvSpPr>
        <p:spPr>
          <a:xfrm>
            <a:off x="2743203" y="6418272"/>
            <a:ext cx="5950034" cy="184666"/>
          </a:xfrm>
        </p:spPr>
        <p:txBody>
          <a:bodyPr wrap="square">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2020, </a:t>
            </a:r>
            <a:r>
              <a:rPr lang="en-IN" altLang="en-US" sz="1200" dirty="0" smtClean="0">
                <a:solidFill>
                  <a:schemeClr val="tx1"/>
                </a:solidFill>
                <a:latin typeface="Verdana"/>
                <a:ea typeface="Verdana" panose="020B0604030504040204" pitchFamily="34" charset="0"/>
                <a:cs typeface="Verdana" panose="020B0604030504040204" pitchFamily="34" charset="0"/>
              </a:rPr>
              <a:t>2016 </a:t>
            </a:r>
            <a:r>
              <a:rPr lang="en-IN"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035131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42876"/>
            <a:ext cx="8230646" cy="1107996"/>
          </a:xfrm>
        </p:spPr>
        <p:txBody>
          <a:bodyPr wrap="square">
            <a:spAutoFit/>
          </a:bodyPr>
          <a:lstStyle/>
          <a:p>
            <a:r>
              <a:rPr lang="en-IN" altLang="en-US" dirty="0" smtClean="0">
                <a:ea typeface="ヒラギノ角ゴ Pro W3" charset="-128"/>
              </a:rPr>
              <a:t>Figure </a:t>
            </a:r>
            <a:r>
              <a:rPr lang="en-IN" altLang="en-US" dirty="0">
                <a:ea typeface="ヒラギノ角ゴ Pro W3" charset="-128"/>
              </a:rPr>
              <a:t>38.9 The piston creates a tumbling force as </a:t>
            </a:r>
            <a:r>
              <a:rPr lang="en-IN" altLang="en-US" dirty="0" smtClean="0">
                <a:ea typeface="ヒラギノ角ゴ Pro W3" charset="-128"/>
              </a:rPr>
              <a:t>it moves </a:t>
            </a:r>
            <a:r>
              <a:rPr lang="en-IN" altLang="en-US" dirty="0">
                <a:ea typeface="ヒラギノ角ゴ Pro W3" charset="-128"/>
              </a:rPr>
              <a:t>upward</a:t>
            </a:r>
            <a:endParaRPr lang="en-US" b="0" dirty="0"/>
          </a:p>
        </p:txBody>
      </p:sp>
      <p:pic>
        <p:nvPicPr>
          <p:cNvPr id="9218" name="Picture 2" descr="A figure shows a piston with a crown that acts as a tumbling force in upward direction along with a side inj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190" y="1348267"/>
            <a:ext cx="4683621" cy="4942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398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303847"/>
            <a:ext cx="8230646" cy="1477328"/>
          </a:xfrm>
        </p:spPr>
        <p:txBody>
          <a:bodyPr wrap="square">
            <a:spAutoFit/>
          </a:bodyPr>
          <a:lstStyle/>
          <a:p>
            <a:r>
              <a:rPr lang="en-IN" altLang="en-US" sz="2400" dirty="0" smtClean="0">
                <a:ea typeface="ヒラギノ角ゴ Pro W3" charset="-128"/>
              </a:rPr>
              <a:t>Figure </a:t>
            </a:r>
            <a:r>
              <a:rPr lang="en-IN" altLang="en-US" sz="2400" dirty="0">
                <a:ea typeface="ヒラギノ角ゴ Pro W3" charset="-128"/>
              </a:rPr>
              <a:t>38.10 Notice that there are conditions when </a:t>
            </a:r>
            <a:r>
              <a:rPr lang="en-IN" altLang="en-US" sz="2400" dirty="0" smtClean="0">
                <a:ea typeface="ヒラギノ角ゴ Pro W3" charset="-128"/>
              </a:rPr>
              <a:t>the port </a:t>
            </a:r>
            <a:r>
              <a:rPr lang="en-IN" altLang="en-US" sz="2400" dirty="0">
                <a:ea typeface="ヒラギノ角ゴ Pro W3" charset="-128"/>
              </a:rPr>
              <a:t>fuel injector, located in the intake manifold, and </a:t>
            </a:r>
            <a:r>
              <a:rPr lang="en-IN" altLang="en-US" sz="2400" dirty="0" smtClean="0">
                <a:ea typeface="ヒラギノ角ゴ Pro W3" charset="-128"/>
              </a:rPr>
              <a:t>the gasoline </a:t>
            </a:r>
            <a:r>
              <a:rPr lang="en-IN" altLang="en-US" sz="2400" dirty="0">
                <a:ea typeface="ヒラギノ角ゴ Pro W3" charset="-128"/>
              </a:rPr>
              <a:t>direct injector, located in the cylinder, both operate </a:t>
            </a:r>
            <a:r>
              <a:rPr lang="en-IN" altLang="en-US" sz="2400" dirty="0" smtClean="0">
                <a:ea typeface="ヒラギノ角ゴ Pro W3" charset="-128"/>
              </a:rPr>
              <a:t>to provide </a:t>
            </a:r>
            <a:r>
              <a:rPr lang="en-IN" altLang="en-US" sz="2400" dirty="0">
                <a:ea typeface="ヒラギノ角ゴ Pro W3" charset="-128"/>
              </a:rPr>
              <a:t>the proper air–fuel mixture</a:t>
            </a:r>
            <a:endParaRPr lang="en-US" sz="2400" b="0" dirty="0"/>
          </a:p>
        </p:txBody>
      </p:sp>
      <p:pic>
        <p:nvPicPr>
          <p:cNvPr id="10242" name="Picture 2" descr="A figure shows a graph between engine speed and torque in x-axis and y-axis, respectively. The combined operation of direct injection and port injection gives the best air-fuel mixture than direct injection al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725" y="1865885"/>
            <a:ext cx="6593088" cy="441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949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304801"/>
            <a:ext cx="8230646" cy="1107996"/>
          </a:xfrm>
        </p:spPr>
        <p:txBody>
          <a:bodyPr wrap="square">
            <a:spAutoFit/>
          </a:bodyPr>
          <a:lstStyle/>
          <a:p>
            <a:r>
              <a:rPr lang="en-IN" altLang="en-US" sz="2400" dirty="0" smtClean="0">
                <a:ea typeface="ヒラギノ角ゴ Pro W3" charset="-128"/>
              </a:rPr>
              <a:t>Figure </a:t>
            </a:r>
            <a:r>
              <a:rPr lang="en-IN" altLang="en-US" sz="2400" dirty="0">
                <a:ea typeface="ヒラギノ角ゴ Pro W3" charset="-128"/>
              </a:rPr>
              <a:t>38.11 There may become a driveability </a:t>
            </a:r>
            <a:r>
              <a:rPr lang="en-IN" altLang="en-US" sz="2400" dirty="0" smtClean="0">
                <a:ea typeface="ヒラギノ角ゴ Pro W3" charset="-128"/>
              </a:rPr>
              <a:t>issue because </a:t>
            </a:r>
            <a:r>
              <a:rPr lang="en-IN" altLang="en-US" sz="2400" dirty="0">
                <a:ea typeface="ヒラギノ角ゴ Pro W3" charset="-128"/>
              </a:rPr>
              <a:t>the </a:t>
            </a:r>
            <a:r>
              <a:rPr lang="en-IN" altLang="en-US" sz="2400" spc="-300" dirty="0" smtClean="0">
                <a:ea typeface="ヒラギノ角ゴ Pro W3" charset="-128"/>
              </a:rPr>
              <a:t>G D I</a:t>
            </a:r>
            <a:r>
              <a:rPr lang="en-IN" altLang="en-US" sz="2400" dirty="0" smtClean="0">
                <a:ea typeface="ヒラギノ角ゴ Pro W3" charset="-128"/>
              </a:rPr>
              <a:t> </a:t>
            </a:r>
            <a:r>
              <a:rPr lang="en-IN" altLang="en-US" sz="2400" dirty="0">
                <a:ea typeface="ヒラギノ角ゴ Pro W3" charset="-128"/>
              </a:rPr>
              <a:t>injector is exposed to combustion </a:t>
            </a:r>
            <a:r>
              <a:rPr lang="en-IN" altLang="en-US" sz="2400" dirty="0" smtClean="0">
                <a:ea typeface="ヒラギノ角ゴ Pro W3" charset="-128"/>
              </a:rPr>
              <a:t>carbon and </a:t>
            </a:r>
            <a:r>
              <a:rPr lang="en-IN" altLang="en-US" sz="2400" dirty="0">
                <a:ea typeface="ヒラギノ角ゴ Pro W3" charset="-128"/>
              </a:rPr>
              <a:t>fuel residue</a:t>
            </a:r>
            <a:endParaRPr lang="en-US" sz="2400" b="0" dirty="0"/>
          </a:p>
        </p:txBody>
      </p:sp>
      <p:pic>
        <p:nvPicPr>
          <p:cNvPr id="11266" name="Picture 2" descr="A photo shows combustion carbon and fuel residue on the fuel injector, intake, and exhaust valves of an en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755" y="1494821"/>
            <a:ext cx="5474079" cy="4782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257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66462"/>
            <a:ext cx="8230646" cy="1600438"/>
          </a:xfrm>
        </p:spPr>
        <p:txBody>
          <a:bodyPr wrap="square">
            <a:spAutoFit/>
          </a:bodyPr>
          <a:lstStyle/>
          <a:p>
            <a:r>
              <a:rPr lang="en-IN" altLang="en-US" sz="2600" dirty="0" smtClean="0">
                <a:ea typeface="ヒラギノ角ゴ Pro W3" charset="-128"/>
              </a:rPr>
              <a:t>Figure </a:t>
            </a:r>
            <a:r>
              <a:rPr lang="en-IN" altLang="en-US" sz="2600" dirty="0">
                <a:ea typeface="ヒラギノ角ゴ Pro W3" charset="-128"/>
              </a:rPr>
              <a:t>38.12 The high-pressure lines use a ball and </a:t>
            </a:r>
            <a:r>
              <a:rPr lang="en-IN" altLang="en-US" sz="2600" dirty="0" smtClean="0">
                <a:ea typeface="ヒラギノ角ゴ Pro W3" charset="-128"/>
              </a:rPr>
              <a:t>socket connection</a:t>
            </a:r>
            <a:r>
              <a:rPr lang="en-IN" altLang="en-US" sz="2600" dirty="0">
                <a:ea typeface="ヒラギノ角ゴ Pro W3" charset="-128"/>
              </a:rPr>
              <a:t>. The ball end deforms when the line is </a:t>
            </a:r>
            <a:r>
              <a:rPr lang="en-IN" altLang="en-US" sz="2600" dirty="0" smtClean="0">
                <a:ea typeface="ヒラギノ角ゴ Pro W3" charset="-128"/>
              </a:rPr>
              <a:t>tightened and </a:t>
            </a:r>
            <a:r>
              <a:rPr lang="en-IN" altLang="en-US" sz="2600" dirty="0">
                <a:ea typeface="ヒラギノ角ゴ Pro W3" charset="-128"/>
              </a:rPr>
              <a:t>must be replaced with a new part whenever it is removed</a:t>
            </a:r>
            <a:endParaRPr lang="en-US" sz="2600" b="0" dirty="0"/>
          </a:p>
        </p:txBody>
      </p:sp>
      <p:pic>
        <p:nvPicPr>
          <p:cNvPr id="12290" name="Picture 2" descr="A photo shows ball and socket connections used in high-pressure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974" y="1953837"/>
            <a:ext cx="7754591" cy="429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958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20266"/>
            <a:ext cx="8230646" cy="1846659"/>
          </a:xfrm>
        </p:spPr>
        <p:txBody>
          <a:bodyPr wrap="square">
            <a:spAutoFit/>
          </a:bodyPr>
          <a:lstStyle/>
          <a:p>
            <a:r>
              <a:rPr lang="en-IN" altLang="en-US" sz="3000" dirty="0" smtClean="0">
                <a:ea typeface="ヒラギノ角ゴ Pro W3" charset="-128"/>
              </a:rPr>
              <a:t>Figure </a:t>
            </a:r>
            <a:r>
              <a:rPr lang="en-IN" altLang="en-US" sz="3000" dirty="0">
                <a:ea typeface="ヒラギノ角ゴ Pro W3" charset="-128"/>
              </a:rPr>
              <a:t>38.13 Whenever a </a:t>
            </a:r>
            <a:r>
              <a:rPr lang="en-IN" altLang="en-US" sz="3000" spc="-300" dirty="0" smtClean="0">
                <a:ea typeface="ヒラギノ角ゴ Pro W3" charset="-128"/>
              </a:rPr>
              <a:t>G D I</a:t>
            </a:r>
            <a:r>
              <a:rPr lang="en-IN" altLang="en-US" sz="3000" dirty="0" smtClean="0">
                <a:ea typeface="ヒラギノ角ゴ Pro W3" charset="-128"/>
              </a:rPr>
              <a:t> </a:t>
            </a:r>
            <a:r>
              <a:rPr lang="en-IN" altLang="en-US" sz="3000" dirty="0">
                <a:ea typeface="ヒラギノ角ゴ Pro W3" charset="-128"/>
              </a:rPr>
              <a:t>fuel injector is </a:t>
            </a:r>
            <a:r>
              <a:rPr lang="en-IN" altLang="en-US" sz="3000" dirty="0" smtClean="0">
                <a:ea typeface="ヒラギノ角ゴ Pro W3" charset="-128"/>
              </a:rPr>
              <a:t>removed, a </a:t>
            </a:r>
            <a:r>
              <a:rPr lang="en-IN" altLang="en-US" sz="3000" dirty="0">
                <a:ea typeface="ヒラギノ角ゴ Pro W3" charset="-128"/>
              </a:rPr>
              <a:t>new Teflon seal must be installed to ensure a </a:t>
            </a:r>
            <a:r>
              <a:rPr lang="en-IN" altLang="en-US" sz="3000" dirty="0" smtClean="0">
                <a:ea typeface="ヒラギノ角ゴ Pro W3" charset="-128"/>
              </a:rPr>
              <a:t>leak-free connection </a:t>
            </a:r>
            <a:r>
              <a:rPr lang="en-IN" altLang="en-US" sz="3000" dirty="0">
                <a:ea typeface="ヒラギノ角ゴ Pro W3" charset="-128"/>
              </a:rPr>
              <a:t>in the combustion chamber</a:t>
            </a:r>
            <a:endParaRPr lang="en-US" sz="3000" b="0" dirty="0"/>
          </a:p>
        </p:txBody>
      </p:sp>
      <p:pic>
        <p:nvPicPr>
          <p:cNvPr id="13314" name="Picture 2" descr="A photo shows a gasoline direct injection fuel injector removed from the engine. A worn out Teflon seal is connected to GDI inj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390" y="2160722"/>
            <a:ext cx="7649759" cy="4141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116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567581"/>
          </a:xfrm>
        </p:spPr>
        <p:txBody>
          <a:bodyPr lIns="0" tIns="0" rIns="0" bIns="0">
            <a:spAutoFit/>
          </a:bodyPr>
          <a:lstStyle/>
          <a:p>
            <a:pPr>
              <a:spcBef>
                <a:spcPct val="0"/>
              </a:spcBef>
            </a:pPr>
            <a:r>
              <a:rPr lang="en-US" sz="3600" dirty="0">
                <a:latin typeface="+mj-lt"/>
                <a:ea typeface="+mj-ea"/>
                <a:cs typeface="Times New Roman" panose="02020603050405020304" pitchFamily="18" charset="0"/>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88" y="2134080"/>
            <a:ext cx="8051824" cy="2589840"/>
          </a:xfrm>
          <a:prstGeom prst="rect">
            <a:avLst/>
          </a:prstGeom>
        </p:spPr>
      </p:pic>
    </p:spTree>
    <p:extLst>
      <p:ext uri="{BB962C8B-B14F-4D97-AF65-F5344CB8AC3E}">
        <p14:creationId xmlns:p14="http://schemas.microsoft.com/office/powerpoint/2010/main" val="775972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figure shows the following:&#10;• In a direct injection system, fuel is sprayed directly into the combustion chamber by an injector.&#10;• In a spray type fuel injection system, fuel is sprayed by a fuel injector upstream near the valve and air mixes with the fuel above the intake valve. The fuel injector is connected to a wiring connector and the fuel rail.&#10;"/>
          <p:cNvSpPr>
            <a:spLocks noGrp="1"/>
          </p:cNvSpPr>
          <p:nvPr>
            <p:ph type="title"/>
          </p:nvPr>
        </p:nvSpPr>
        <p:spPr>
          <a:xfrm>
            <a:off x="456154" y="130255"/>
            <a:ext cx="8230646" cy="2215991"/>
          </a:xfrm>
        </p:spPr>
        <p:txBody>
          <a:bodyPr wrap="square">
            <a:spAutoFit/>
          </a:bodyPr>
          <a:lstStyle/>
          <a:p>
            <a:r>
              <a:rPr lang="en-IN" altLang="en-US" dirty="0">
                <a:ea typeface="ヒラギノ角ゴ Pro W3" charset="-128"/>
              </a:rPr>
              <a:t>Figure 38.1 A comparison of a port fuel injection system (right) to a gasoline direct injection (</a:t>
            </a:r>
            <a:r>
              <a:rPr lang="en-IN" altLang="en-US" spc="-300" dirty="0" smtClean="0">
                <a:ea typeface="ヒラギノ角ゴ Pro W3" charset="-128"/>
              </a:rPr>
              <a:t>G D I</a:t>
            </a:r>
            <a:r>
              <a:rPr lang="en-IN" altLang="en-US" dirty="0">
                <a:ea typeface="ヒラギノ角ゴ Pro W3" charset="-128"/>
              </a:rPr>
              <a:t>) system on the left</a:t>
            </a:r>
            <a:endParaRPr lang="en-US" b="0" dirty="0"/>
          </a:p>
        </p:txBody>
      </p:sp>
      <p:pic>
        <p:nvPicPr>
          <p:cNvPr id="1026" name="Picture 2" descr="The figure shows the following:&#10;• In a direct injection system, fuel is sprayed directly into the combustion chamber by an injector.&#10;• In a spray type fuel injection system, fuel is sprayed by a fuel injector upstream near the valve and air mixes with the fuel above the intake valve. The fuel injector is connected to a wiring connector and the fuel rail.&#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3" y="2514600"/>
            <a:ext cx="8015441" cy="362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25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50388"/>
            <a:ext cx="8230646" cy="1292662"/>
          </a:xfrm>
        </p:spPr>
        <p:txBody>
          <a:bodyPr wrap="square">
            <a:spAutoFit/>
          </a:bodyPr>
          <a:lstStyle/>
          <a:p>
            <a:r>
              <a:rPr lang="en-IN" altLang="en-US" sz="2800" dirty="0" smtClean="0">
                <a:ea typeface="ヒラギノ角ゴ Pro W3" charset="-128"/>
              </a:rPr>
              <a:t>Figure </a:t>
            </a:r>
            <a:r>
              <a:rPr lang="en-IN" altLang="en-US" sz="2800" dirty="0">
                <a:ea typeface="ヒラギノ角ゴ Pro W3" charset="-128"/>
              </a:rPr>
              <a:t>38.2 A gasoline direct-injection system injects </a:t>
            </a:r>
            <a:r>
              <a:rPr lang="en-IN" altLang="en-US" sz="2800" dirty="0" smtClean="0">
                <a:ea typeface="ヒラギノ角ゴ Pro W3" charset="-128"/>
              </a:rPr>
              <a:t>fuel under </a:t>
            </a:r>
            <a:r>
              <a:rPr lang="en-IN" altLang="en-US" sz="2800" dirty="0">
                <a:ea typeface="ヒラギノ角ゴ Pro W3" charset="-128"/>
              </a:rPr>
              <a:t>high pressure directly into the combustion chamber</a:t>
            </a:r>
            <a:endParaRPr lang="en-US" sz="2800" b="0" dirty="0"/>
          </a:p>
        </p:txBody>
      </p:sp>
      <p:pic>
        <p:nvPicPr>
          <p:cNvPr id="2050" name="Picture 2" descr="A figure shows fuel being injected directly into the combustion chamber using a gasoline direct-injection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985" y="1619250"/>
            <a:ext cx="4328865" cy="468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103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87894"/>
            <a:ext cx="8230646" cy="1477328"/>
          </a:xfrm>
        </p:spPr>
        <p:txBody>
          <a:bodyPr wrap="square">
            <a:spAutoFit/>
          </a:bodyPr>
          <a:lstStyle/>
          <a:p>
            <a:r>
              <a:rPr lang="en-IN" altLang="en-US" sz="2400" dirty="0" smtClean="0">
                <a:ea typeface="ヒラギノ角ゴ Pro W3" charset="-128"/>
              </a:rPr>
              <a:t>Figure </a:t>
            </a:r>
            <a:r>
              <a:rPr lang="en-IN" altLang="en-US" sz="2400" dirty="0">
                <a:ea typeface="ヒラギノ角ゴ Pro W3" charset="-128"/>
              </a:rPr>
              <a:t>38.3 A </a:t>
            </a:r>
            <a:r>
              <a:rPr lang="en-IN" altLang="en-US" sz="2400" spc="-300" dirty="0" smtClean="0">
                <a:ea typeface="ヒラギノ角ゴ Pro W3" charset="-128"/>
              </a:rPr>
              <a:t>G D I</a:t>
            </a:r>
            <a:r>
              <a:rPr lang="en-IN" altLang="en-US" sz="2400" dirty="0" smtClean="0">
                <a:ea typeface="ヒラギノ角ゴ Pro W3" charset="-128"/>
              </a:rPr>
              <a:t> </a:t>
            </a:r>
            <a:r>
              <a:rPr lang="en-IN" altLang="en-US" sz="2400" dirty="0">
                <a:ea typeface="ヒラギノ角ゴ Pro W3" charset="-128"/>
              </a:rPr>
              <a:t>system uses a low-pressure pump in the gas tank similar to other types of fuel-injection systems. The </a:t>
            </a:r>
            <a:r>
              <a:rPr lang="en-IN" altLang="en-US" sz="2400" spc="-300" dirty="0" smtClean="0">
                <a:ea typeface="ヒラギノ角ゴ Pro W3" charset="-128"/>
              </a:rPr>
              <a:t>P C M</a:t>
            </a:r>
            <a:r>
              <a:rPr lang="en-IN" altLang="en-US" sz="2400" dirty="0" smtClean="0">
                <a:ea typeface="ヒラギノ角ゴ Pro W3" charset="-128"/>
              </a:rPr>
              <a:t> controls </a:t>
            </a:r>
            <a:r>
              <a:rPr lang="en-IN" altLang="en-US" sz="2400" dirty="0">
                <a:ea typeface="ヒラギノ角ゴ Pro W3" charset="-128"/>
              </a:rPr>
              <a:t>the pressure of the high-pressure pump using sensor inputs</a:t>
            </a:r>
            <a:endParaRPr lang="en-US" sz="2400" b="0" dirty="0"/>
          </a:p>
        </p:txBody>
      </p:sp>
      <p:pic>
        <p:nvPicPr>
          <p:cNvPr id="3074" name="Picture 2" descr="The figure shows the following details:&#10;• A fuel pump sucks fuel from the fuel tank and a low-pressure is connected to the tank.&#10;• The fuel pump is controlled by a fuel pump speed module&#10;• A high-pressure pump is connected to a fuel rail, which in turn has four GDI injectors connected to it.&#10;• A PCM controls both the sensors and the speed module.&#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3585" y="1865228"/>
            <a:ext cx="6556831" cy="4421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815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350164"/>
            <a:ext cx="8230646" cy="1538883"/>
          </a:xfrm>
        </p:spPr>
        <p:txBody>
          <a:bodyPr wrap="square">
            <a:spAutoFit/>
          </a:bodyPr>
          <a:lstStyle/>
          <a:p>
            <a:r>
              <a:rPr lang="en-IN" altLang="en-US" sz="2000" dirty="0" smtClean="0">
                <a:ea typeface="ヒラギノ角ゴ Pro W3" charset="-128"/>
              </a:rPr>
              <a:t>Figure </a:t>
            </a:r>
            <a:r>
              <a:rPr lang="en-IN" altLang="en-US" sz="2000" dirty="0">
                <a:ea typeface="ヒラギノ角ゴ Pro W3" charset="-128"/>
              </a:rPr>
              <a:t>38.4 A typical </a:t>
            </a:r>
            <a:r>
              <a:rPr lang="en-IN" altLang="en-US" sz="2000" dirty="0" smtClean="0">
                <a:ea typeface="ヒラギノ角ゴ Pro W3" charset="-128"/>
              </a:rPr>
              <a:t>direct-injection system </a:t>
            </a:r>
            <a:r>
              <a:rPr lang="en-IN" altLang="en-US" sz="2000" dirty="0">
                <a:ea typeface="ヒラギノ角ゴ Pro W3" charset="-128"/>
              </a:rPr>
              <a:t>uses </a:t>
            </a:r>
            <a:r>
              <a:rPr lang="en-IN" altLang="en-US" sz="2000" dirty="0" smtClean="0">
                <a:ea typeface="ヒラギノ角ゴ Pro W3" charset="-128"/>
              </a:rPr>
              <a:t>two pumps—one low-pressure electric </a:t>
            </a:r>
            <a:r>
              <a:rPr lang="en-IN" altLang="en-US" sz="2000" dirty="0">
                <a:ea typeface="ヒラギノ角ゴ Pro W3" charset="-128"/>
              </a:rPr>
              <a:t>pump in the fuel tank </a:t>
            </a:r>
            <a:r>
              <a:rPr lang="en-IN" altLang="en-US" sz="2000" dirty="0" smtClean="0">
                <a:ea typeface="ヒラギノ角ゴ Pro W3" charset="-128"/>
              </a:rPr>
              <a:t>and the </a:t>
            </a:r>
            <a:r>
              <a:rPr lang="en-IN" altLang="en-US" sz="2000" dirty="0">
                <a:ea typeface="ヒラギノ角ゴ Pro W3" charset="-128"/>
              </a:rPr>
              <a:t>other a high-pressure </a:t>
            </a:r>
            <a:r>
              <a:rPr lang="en-IN" altLang="en-US" sz="2000" dirty="0" smtClean="0">
                <a:ea typeface="ヒラギノ角ゴ Pro W3" charset="-128"/>
              </a:rPr>
              <a:t>pump driven </a:t>
            </a:r>
            <a:r>
              <a:rPr lang="en-IN" altLang="en-US" sz="2000" dirty="0">
                <a:ea typeface="ヒラギノ角ゴ Pro W3" charset="-128"/>
              </a:rPr>
              <a:t>by the camshaft. </a:t>
            </a:r>
            <a:r>
              <a:rPr lang="en-IN" altLang="en-US" sz="2000" dirty="0" smtClean="0">
                <a:ea typeface="ヒラギノ角ゴ Pro W3" charset="-128"/>
              </a:rPr>
              <a:t>The high-pressure </a:t>
            </a:r>
            <a:r>
              <a:rPr lang="en-IN" altLang="en-US" sz="2000" dirty="0">
                <a:ea typeface="ヒラギノ角ゴ Pro W3" charset="-128"/>
              </a:rPr>
              <a:t>fuel system </a:t>
            </a:r>
            <a:r>
              <a:rPr lang="en-IN" altLang="en-US" sz="2000" dirty="0" smtClean="0">
                <a:ea typeface="ヒラギノ角ゴ Pro W3" charset="-128"/>
              </a:rPr>
              <a:t>operates at </a:t>
            </a:r>
            <a:r>
              <a:rPr lang="en-IN" altLang="en-US" sz="2000" dirty="0">
                <a:ea typeface="ヒラギノ角ゴ Pro W3" charset="-128"/>
              </a:rPr>
              <a:t>a pressure as low as 500 </a:t>
            </a:r>
            <a:r>
              <a:rPr lang="en-IN" altLang="en-US" sz="2000" dirty="0" smtClean="0">
                <a:ea typeface="ヒラギノ角ゴ Pro W3" charset="-128"/>
              </a:rPr>
              <a:t>PSI during </a:t>
            </a:r>
            <a:r>
              <a:rPr lang="en-IN" altLang="en-US" sz="2000" dirty="0">
                <a:ea typeface="ヒラギノ角ゴ Pro W3" charset="-128"/>
              </a:rPr>
              <a:t>light load conditions </a:t>
            </a:r>
            <a:r>
              <a:rPr lang="en-IN" altLang="en-US" sz="2000" dirty="0" smtClean="0">
                <a:ea typeface="ヒラギノ角ゴ Pro W3" charset="-128"/>
              </a:rPr>
              <a:t>and as </a:t>
            </a:r>
            <a:r>
              <a:rPr lang="en-IN" altLang="en-US" sz="2000" dirty="0">
                <a:ea typeface="ヒラギノ角ゴ Pro W3" charset="-128"/>
              </a:rPr>
              <a:t>high as 2,900 </a:t>
            </a:r>
            <a:r>
              <a:rPr lang="en-IN" altLang="en-US" sz="2000" spc="-250" dirty="0" smtClean="0">
                <a:ea typeface="ヒラギノ角ゴ Pro W3" charset="-128"/>
              </a:rPr>
              <a:t>P S I</a:t>
            </a:r>
            <a:r>
              <a:rPr lang="en-IN" altLang="en-US" sz="2000" dirty="0" smtClean="0">
                <a:ea typeface="ヒラギノ角ゴ Pro W3" charset="-128"/>
              </a:rPr>
              <a:t> </a:t>
            </a:r>
            <a:r>
              <a:rPr lang="en-IN" altLang="en-US" sz="2000" dirty="0">
                <a:ea typeface="ヒラギノ角ゴ Pro W3" charset="-128"/>
              </a:rPr>
              <a:t>under </a:t>
            </a:r>
            <a:r>
              <a:rPr lang="en-IN" altLang="en-US" sz="2000" dirty="0" smtClean="0">
                <a:ea typeface="ヒラギノ角ゴ Pro W3" charset="-128"/>
              </a:rPr>
              <a:t>heavy loads</a:t>
            </a:r>
            <a:endParaRPr lang="en-US" sz="2000" b="0" dirty="0"/>
          </a:p>
        </p:txBody>
      </p:sp>
      <p:pic>
        <p:nvPicPr>
          <p:cNvPr id="4098" name="Picture 2" descr="The figure shows the following details:&#10;• A low-pressure fuel pump is installed inside a fuel tank and is connected to a pressure regulator.&#10;• The pressure regulator houses a high-pressure fuel pump and is connected to a common rail.&#10;• A high-pressure pump drive lobe is located on the engine camshaft and drives the high-pressure pump.&#10;• An injector is connected to the common ra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2862" y="1983988"/>
            <a:ext cx="5838275" cy="432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900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347067"/>
            <a:ext cx="8230646" cy="1538883"/>
          </a:xfrm>
        </p:spPr>
        <p:txBody>
          <a:bodyPr wrap="square">
            <a:spAutoFit/>
          </a:bodyPr>
          <a:lstStyle/>
          <a:p>
            <a:r>
              <a:rPr lang="en-IN" altLang="en-US" sz="2000" dirty="0" smtClean="0">
                <a:ea typeface="ヒラギノ角ゴ Pro W3" charset="-128"/>
              </a:rPr>
              <a:t>Figure </a:t>
            </a:r>
            <a:r>
              <a:rPr lang="en-IN" altLang="en-US" sz="2000" dirty="0">
                <a:ea typeface="ヒラギノ角ゴ Pro W3" charset="-128"/>
              </a:rPr>
              <a:t>38.5 (a) A typical camshaft-driven high-pressure pump used to increase fuel pressure to 2,000 </a:t>
            </a:r>
            <a:r>
              <a:rPr lang="en-IN" altLang="en-US" sz="2000" spc="-300" dirty="0" smtClean="0">
                <a:ea typeface="ヒラギノ角ゴ Pro W3" charset="-128"/>
              </a:rPr>
              <a:t>P S I</a:t>
            </a:r>
            <a:r>
              <a:rPr lang="en-IN" altLang="en-US" sz="2000" dirty="0" smtClean="0">
                <a:ea typeface="ヒラギノ角ゴ Pro W3" charset="-128"/>
              </a:rPr>
              <a:t> </a:t>
            </a:r>
            <a:r>
              <a:rPr lang="en-IN" altLang="en-US" sz="2000" dirty="0">
                <a:ea typeface="ヒラギノ角ゴ Pro W3" charset="-128"/>
              </a:rPr>
              <a:t>or higher</a:t>
            </a:r>
            <a:r>
              <a:rPr lang="en-IN" altLang="en-US" sz="2000" dirty="0" smtClean="0">
                <a:ea typeface="ヒラギノ角ゴ Pro W3" charset="-128"/>
              </a:rPr>
              <a:t>. (</a:t>
            </a:r>
            <a:r>
              <a:rPr lang="en-IN" altLang="en-US" sz="2000" dirty="0">
                <a:ea typeface="ヒラギノ角ゴ Pro W3" charset="-128"/>
              </a:rPr>
              <a:t>b) The high-pressure pump assembly removed from the engine. Many </a:t>
            </a:r>
            <a:r>
              <a:rPr lang="en-IN" altLang="en-US" sz="2000" spc="-250" dirty="0" smtClean="0">
                <a:ea typeface="ヒラギノ角ゴ Pro W3" charset="-128"/>
              </a:rPr>
              <a:t>G D I</a:t>
            </a:r>
            <a:r>
              <a:rPr lang="en-IN" altLang="en-US" sz="2000" dirty="0" smtClean="0">
                <a:ea typeface="ヒラギノ角ゴ Pro W3" charset="-128"/>
              </a:rPr>
              <a:t> </a:t>
            </a:r>
            <a:r>
              <a:rPr lang="en-IN" altLang="en-US" sz="2000" dirty="0">
                <a:ea typeface="ヒラギノ角ゴ Pro W3" charset="-128"/>
              </a:rPr>
              <a:t>engines use a roller where the high-pressure pump </a:t>
            </a:r>
            <a:r>
              <a:rPr lang="en-IN" altLang="en-US" sz="2000" dirty="0" smtClean="0">
                <a:ea typeface="ヒラギノ角ゴ Pro W3" charset="-128"/>
              </a:rPr>
              <a:t>rides against </a:t>
            </a:r>
            <a:r>
              <a:rPr lang="en-IN" altLang="en-US" sz="2000" dirty="0">
                <a:ea typeface="ヒラギノ角ゴ Pro W3" charset="-128"/>
              </a:rPr>
              <a:t>the cam lobes to help reduce friction and wear</a:t>
            </a:r>
            <a:endParaRPr lang="en-US" sz="2000" b="0" dirty="0"/>
          </a:p>
        </p:txBody>
      </p:sp>
      <p:pic>
        <p:nvPicPr>
          <p:cNvPr id="5122" name="Picture 2" descr="A figure shows a high-pressure pump regulated by camshaft rotation. A spring pushes the piston forward and backward and a check ball controls the fuel flow rate. A pressure regulator is connected to the pis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92" y="2291317"/>
            <a:ext cx="3966228" cy="380468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A photo shows a high-pressure pump assembly connected to a pressure regula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2404" y="2515690"/>
            <a:ext cx="3987004" cy="3565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0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31804"/>
            <a:ext cx="8230646" cy="1661993"/>
          </a:xfrm>
        </p:spPr>
        <p:txBody>
          <a:bodyPr wrap="square">
            <a:spAutoFit/>
          </a:bodyPr>
          <a:lstStyle/>
          <a:p>
            <a:r>
              <a:rPr lang="en-IN" altLang="en-US" dirty="0" smtClean="0">
                <a:ea typeface="ヒラギノ角ゴ Pro W3" charset="-128"/>
              </a:rPr>
              <a:t>Figure </a:t>
            </a:r>
            <a:r>
              <a:rPr lang="en-IN" altLang="en-US" dirty="0">
                <a:ea typeface="ヒラギノ角ゴ Pro W3" charset="-128"/>
              </a:rPr>
              <a:t>38.6 A </a:t>
            </a:r>
            <a:r>
              <a:rPr lang="en-IN" altLang="en-US" spc="-300" dirty="0" smtClean="0">
                <a:ea typeface="ヒラギノ角ゴ Pro W3" charset="-128"/>
              </a:rPr>
              <a:t>G D I</a:t>
            </a:r>
            <a:r>
              <a:rPr lang="en-IN" altLang="en-US" dirty="0" smtClean="0">
                <a:ea typeface="ヒラギノ角ゴ Pro W3" charset="-128"/>
              </a:rPr>
              <a:t> </a:t>
            </a:r>
            <a:r>
              <a:rPr lang="en-IN" altLang="en-US" dirty="0">
                <a:ea typeface="ヒラギノ角ゴ Pro W3" charset="-128"/>
              </a:rPr>
              <a:t>fuel rail and pump assembly with </a:t>
            </a:r>
            <a:r>
              <a:rPr lang="en-IN" altLang="en-US" dirty="0" smtClean="0">
                <a:ea typeface="ヒラギノ角ゴ Pro W3" charset="-128"/>
              </a:rPr>
              <a:t>the electric </a:t>
            </a:r>
            <a:r>
              <a:rPr lang="en-IN" altLang="en-US" dirty="0">
                <a:ea typeface="ヒラギノ角ゴ Pro W3" charset="-128"/>
              </a:rPr>
              <a:t>pressure control valve</a:t>
            </a:r>
            <a:endParaRPr lang="en-US" b="0" dirty="0"/>
          </a:p>
        </p:txBody>
      </p:sp>
      <p:pic>
        <p:nvPicPr>
          <p:cNvPr id="6146" name="Picture 2" descr="A figure shows a fuel rail connected to a high-pressure fuel pump, fuel injectors, and electric pressure control valve. A fuel pressure sensor is also connected to the fuel r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003" y="1875019"/>
            <a:ext cx="6173995" cy="4414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802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57175"/>
            <a:ext cx="8230646" cy="1292662"/>
          </a:xfrm>
        </p:spPr>
        <p:txBody>
          <a:bodyPr wrap="square">
            <a:spAutoFit/>
          </a:bodyPr>
          <a:lstStyle/>
          <a:p>
            <a:r>
              <a:rPr lang="en-IN" altLang="en-US" sz="2800" dirty="0" smtClean="0">
                <a:ea typeface="ヒラギノ角ゴ Pro W3" charset="-128"/>
              </a:rPr>
              <a:t>Figure </a:t>
            </a:r>
            <a:r>
              <a:rPr lang="en-IN" altLang="en-US" sz="2800" dirty="0">
                <a:ea typeface="ヒラギノ角ゴ Pro W3" charset="-128"/>
              </a:rPr>
              <a:t>38.7 In this design, the fuel injector is at the top </a:t>
            </a:r>
            <a:r>
              <a:rPr lang="en-IN" altLang="en-US" sz="2800" dirty="0" smtClean="0">
                <a:ea typeface="ヒラギノ角ゴ Pro W3" charset="-128"/>
              </a:rPr>
              <a:t>of the </a:t>
            </a:r>
            <a:r>
              <a:rPr lang="en-IN" altLang="en-US" sz="2800" dirty="0">
                <a:ea typeface="ヒラギノ角ゴ Pro W3" charset="-128"/>
              </a:rPr>
              <a:t>cylinder and sprays fuel into the cavity of the piston</a:t>
            </a:r>
            <a:endParaRPr lang="en-US" sz="2800" b="0" dirty="0"/>
          </a:p>
        </p:txBody>
      </p:sp>
      <p:pic>
        <p:nvPicPr>
          <p:cNvPr id="7170" name="Picture 2" descr="A figure shows an engine setup with fuel injector at the top of the cylinder spraying fuel into the piston cav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608" y="1680284"/>
            <a:ext cx="4158785" cy="4625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230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57175"/>
            <a:ext cx="8230646" cy="1292662"/>
          </a:xfrm>
        </p:spPr>
        <p:txBody>
          <a:bodyPr wrap="square">
            <a:spAutoFit/>
          </a:bodyPr>
          <a:lstStyle/>
          <a:p>
            <a:r>
              <a:rPr lang="en-IN" altLang="en-US" sz="2800" dirty="0" smtClean="0">
                <a:ea typeface="ヒラギノ角ゴ Pro W3" charset="-128"/>
              </a:rPr>
              <a:t>Figure </a:t>
            </a:r>
            <a:r>
              <a:rPr lang="en-IN" altLang="en-US" sz="2800" dirty="0">
                <a:ea typeface="ヒラギノ角ゴ Pro W3" charset="-128"/>
              </a:rPr>
              <a:t>38.8 The side injector combines with the </a:t>
            </a:r>
            <a:r>
              <a:rPr lang="en-IN" altLang="en-US" sz="2800" dirty="0" smtClean="0">
                <a:ea typeface="ヒラギノ角ゴ Pro W3" charset="-128"/>
              </a:rPr>
              <a:t>shape of </a:t>
            </a:r>
            <a:r>
              <a:rPr lang="en-IN" altLang="en-US" sz="2800" dirty="0">
                <a:ea typeface="ヒラギノ角ゴ Pro W3" charset="-128"/>
              </a:rPr>
              <a:t>the piston to create a swirl as the piston moves up on </a:t>
            </a:r>
            <a:r>
              <a:rPr lang="en-IN" altLang="en-US" sz="2800" dirty="0" smtClean="0">
                <a:ea typeface="ヒラギノ角ゴ Pro W3" charset="-128"/>
              </a:rPr>
              <a:t>the compression </a:t>
            </a:r>
            <a:r>
              <a:rPr lang="en-IN" altLang="en-US" sz="2800" dirty="0">
                <a:ea typeface="ヒラギノ角ゴ Pro W3" charset="-128"/>
              </a:rPr>
              <a:t>stroke</a:t>
            </a:r>
            <a:endParaRPr lang="en-US" sz="2800" b="0" dirty="0"/>
          </a:p>
        </p:txBody>
      </p:sp>
      <p:pic>
        <p:nvPicPr>
          <p:cNvPr id="8194" name="Picture 2" descr="A figure shows a fuel injection mounted on the side of a cylinder head. The crown shape of the piston combines to create a swirl in the piston during upward stro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772" y="1658901"/>
            <a:ext cx="4730457" cy="4656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185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22365</TotalTime>
  <Words>433</Words>
  <Application>Microsoft Office PowerPoint</Application>
  <PresentationFormat>On-screen Show (4:3)</PresentationFormat>
  <Paragraphs>33</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508 Lecture</vt:lpstr>
      <vt:lpstr>Automotive Electrical and Engine Performance</vt:lpstr>
      <vt:lpstr>Figure 38.1 A comparison of a port fuel injection system (right) to a gasoline direct injection (G D I) system on the left</vt:lpstr>
      <vt:lpstr>Figure 38.2 A gasoline direct-injection system injects fuel under high pressure directly into the combustion chamber</vt:lpstr>
      <vt:lpstr>Figure 38.3 A G D I system uses a low-pressure pump in the gas tank similar to other types of fuel-injection systems. The P C M controls the pressure of the high-pressure pump using sensor inputs</vt:lpstr>
      <vt:lpstr>Figure 38.4 A typical direct-injection system uses two pumps—one low-pressure electric pump in the fuel tank and the other a high-pressure pump driven by the camshaft. The high-pressure fuel system operates at a pressure as low as 500 PSI during light load conditions and as high as 2,900 P S I under heavy loads</vt:lpstr>
      <vt:lpstr>Figure 38.5 (a) A typical camshaft-driven high-pressure pump used to increase fuel pressure to 2,000 P S I or higher. (b) The high-pressure pump assembly removed from the engine. Many G D I engines use a roller where the high-pressure pump rides against the cam lobes to help reduce friction and wear</vt:lpstr>
      <vt:lpstr>Figure 38.6 A G D I fuel rail and pump assembly with the electric pressure control valve</vt:lpstr>
      <vt:lpstr>Figure 38.7 In this design, the fuel injector is at the top of the cylinder and sprays fuel into the cavity of the piston</vt:lpstr>
      <vt:lpstr>Figure 38.8 The side injector combines with the shape of the piston to create a swirl as the piston moves up on the compression stroke</vt:lpstr>
      <vt:lpstr>Figure 38.9 The piston creates a tumbling force as it moves upward</vt:lpstr>
      <vt:lpstr>Figure 38.10 Notice that there are conditions when the port fuel injector, located in the intake manifold, and the gasoline direct injector, located in the cylinder, both operate to provide the proper air–fuel mixture</vt:lpstr>
      <vt:lpstr>Figure 38.11 There may become a driveability issue because the G D I injector is exposed to combustion carbon and fuel residue</vt:lpstr>
      <vt:lpstr>Figure 38.12 The high-pressure lines use a ball and socket connection. The ball end deforms when the line is tightened and must be replaced with a new part whenever it is removed</vt:lpstr>
      <vt:lpstr>Figure 38.13 Whenever a G D I fuel injector is removed, a new Teflon seal must be installed to ensure a leak-free connection in the combustion chamber</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Electrical and Engine Performance, Eighth Edition</dc:title>
  <dc:subject>Automotive - Core</dc:subject>
  <dc:creator>James D. Halderman</dc:creator>
  <cp:keywords>Automotive </cp:keywords>
  <cp:lastModifiedBy>Manimegalai Jaganathan</cp:lastModifiedBy>
  <cp:revision>3977</cp:revision>
  <dcterms:created xsi:type="dcterms:W3CDTF">2014-07-14T20:04:21Z</dcterms:created>
  <dcterms:modified xsi:type="dcterms:W3CDTF">2019-02-26T09:06:14Z</dcterms:modified>
</cp:coreProperties>
</file>