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077" r:id="rId2"/>
    <p:sldId id="1041" r:id="rId3"/>
    <p:sldId id="1078" r:id="rId4"/>
    <p:sldId id="1079" r:id="rId5"/>
    <p:sldId id="1080" r:id="rId6"/>
    <p:sldId id="1089" r:id="rId7"/>
    <p:sldId id="1081" r:id="rId8"/>
    <p:sldId id="1082" r:id="rId9"/>
    <p:sldId id="1083" r:id="rId10"/>
    <p:sldId id="1084" r:id="rId11"/>
    <p:sldId id="1085" r:id="rId12"/>
    <p:sldId id="1086" r:id="rId13"/>
    <p:sldId id="1087" r:id="rId14"/>
    <p:sldId id="1088" r:id="rId15"/>
    <p:sldId id="1090" r:id="rId16"/>
    <p:sldId id="1091" r:id="rId17"/>
    <p:sldId id="1092" r:id="rId18"/>
    <p:sldId id="1093" r:id="rId19"/>
    <p:sldId id="1094" r:id="rId20"/>
    <p:sldId id="1095" r:id="rId21"/>
    <p:sldId id="1096" r:id="rId22"/>
    <p:sldId id="1097" r:id="rId23"/>
    <p:sldId id="10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1648" autoAdjust="0"/>
  </p:normalViewPr>
  <p:slideViewPr>
    <p:cSldViewPr>
      <p:cViewPr varScale="1">
        <p:scale>
          <a:sx n="105" d="100"/>
          <a:sy n="105" d="100"/>
        </p:scale>
        <p:origin x="-84" y="-96"/>
      </p:cViewPr>
      <p:guideLst>
        <p:guide orient="horz" pos="2160"/>
        <p:guide orient="horz" pos="816"/>
        <p:guide orient="horz" pos="3984"/>
        <p:guide orient="horz" pos="384"/>
        <p:guide orient="horz" pos="144"/>
        <p:guide orient="horz" pos="1056"/>
        <p:guide pos="2880"/>
        <p:guide pos="288"/>
        <p:guide pos="5472"/>
      </p:guideLst>
    </p:cSldViewPr>
  </p:slideViewPr>
  <p:outlineViewPr>
    <p:cViewPr>
      <p:scale>
        <a:sx n="33" d="100"/>
        <a:sy n="33" d="100"/>
      </p:scale>
      <p:origin x="0" y="7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smtClean="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48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2020, 2016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Automotive Electrical and Engine Performance</a:t>
            </a:r>
          </a:p>
        </p:txBody>
      </p:sp>
      <p:sp>
        <p:nvSpPr>
          <p:cNvPr id="3" name="Text Placeholder 2"/>
          <p:cNvSpPr>
            <a:spLocks noGrp="1"/>
          </p:cNvSpPr>
          <p:nvPr>
            <p:ph type="body" sz="quarter" idx="13"/>
          </p:nvPr>
        </p:nvSpPr>
        <p:spPr>
          <a:xfrm>
            <a:off x="457200" y="1382036"/>
            <a:ext cx="8229600" cy="317335"/>
          </a:xfrm>
        </p:spPr>
        <p:txBody>
          <a:bodyPr/>
          <a:lstStyle/>
          <a:p>
            <a:r>
              <a:rPr lang="en-US" dirty="0" smtClean="0"/>
              <a:t>Eighth </a:t>
            </a:r>
            <a:r>
              <a:rPr lang="en-US" dirty="0"/>
              <a:t>Edition</a:t>
            </a:r>
            <a:endParaRPr lang="en-IN" dirty="0"/>
          </a:p>
        </p:txBody>
      </p:sp>
      <p:sp>
        <p:nvSpPr>
          <p:cNvPr id="4" name="Text Placeholder 3"/>
          <p:cNvSpPr>
            <a:spLocks noGrp="1"/>
          </p:cNvSpPr>
          <p:nvPr>
            <p:ph type="body" sz="quarter" idx="14"/>
          </p:nvPr>
        </p:nvSpPr>
        <p:spPr>
          <a:xfrm>
            <a:off x="5048529" y="2814796"/>
            <a:ext cx="2114271" cy="492443"/>
          </a:xfrm>
        </p:spPr>
        <p:txBody>
          <a:bodyPr vert="horz" wrap="square" lIns="0" tIns="0" rIns="0" bIns="0" rtlCol="0" anchor="b">
            <a:spAutoFit/>
          </a:bodyPr>
          <a:lstStyle/>
          <a:p>
            <a:r>
              <a:rPr lang="en-US" sz="3200" dirty="0"/>
              <a:t>Chapter </a:t>
            </a:r>
            <a:r>
              <a:rPr lang="en-US" sz="3200" dirty="0" smtClean="0"/>
              <a:t>35</a:t>
            </a:r>
            <a:endParaRPr lang="en-US" sz="3200" dirty="0"/>
          </a:p>
        </p:txBody>
      </p:sp>
      <p:sp>
        <p:nvSpPr>
          <p:cNvPr id="5" name="Text Placeholder 4"/>
          <p:cNvSpPr>
            <a:spLocks noGrp="1"/>
          </p:cNvSpPr>
          <p:nvPr>
            <p:ph type="body" sz="quarter" idx="15"/>
          </p:nvPr>
        </p:nvSpPr>
        <p:spPr>
          <a:xfrm>
            <a:off x="5042188" y="3419184"/>
            <a:ext cx="3644612" cy="307777"/>
          </a:xfrm>
        </p:spPr>
        <p:txBody>
          <a:bodyPr vert="horz" wrap="square" lIns="0" tIns="0" rIns="0" bIns="0" rtlCol="0">
            <a:spAutoFit/>
          </a:bodyPr>
          <a:lstStyle/>
          <a:p>
            <a:r>
              <a:rPr lang="en-IN" sz="2000" dirty="0" smtClean="0"/>
              <a:t>Oxygen Sensors</a:t>
            </a:r>
            <a:endParaRPr lang="en-US" sz="2000" dirty="0"/>
          </a:p>
        </p:txBody>
      </p:sp>
      <p:pic>
        <p:nvPicPr>
          <p:cNvPr id="9" name="Picture 8" descr="Front Cover: Automotive Electrical and Engine Performance,  Eighth Edition by Halderma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769663"/>
            <a:ext cx="3505200" cy="4483907"/>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 xmlns:a16="http://schemas.microsoft.com/office/drawing/2014/main" id="{B90BF7CC-C13E-4975-9A72-17609AD86A49}"/>
              </a:ext>
            </a:extLst>
          </p:cNvPr>
          <p:cNvSpPr>
            <a:spLocks noGrp="1"/>
          </p:cNvSpPr>
          <p:nvPr>
            <p:ph type="body" sz="quarter" idx="13"/>
          </p:nvPr>
        </p:nvSpPr>
        <p:spPr>
          <a:xfrm>
            <a:off x="2743203" y="6418272"/>
            <a:ext cx="5950034" cy="184666"/>
          </a:xfrm>
        </p:spPr>
        <p:txBody>
          <a:bodyPr wrap="square">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a:t>
            </a:r>
            <a:r>
              <a:rPr lang="en-IN" altLang="en-US" sz="1200" dirty="0" smtClean="0">
                <a:solidFill>
                  <a:schemeClr val="tx1"/>
                </a:solidFill>
                <a:latin typeface="Verdana"/>
                <a:ea typeface="Verdana" panose="020B0604030504040204" pitchFamily="34" charset="0"/>
                <a:cs typeface="Verdana" panose="020B0604030504040204" pitchFamily="34" charset="0"/>
              </a:rPr>
              <a:t>2016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35131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28600"/>
            <a:ext cx="8230646" cy="2154436"/>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35.8 </a:t>
            </a:r>
            <a:r>
              <a:rPr lang="en-IN" sz="2800" dirty="0"/>
              <a:t>Testing an oxygen sensor using a </a:t>
            </a:r>
            <a:r>
              <a:rPr lang="en-IN" sz="2800" dirty="0" smtClean="0"/>
              <a:t>   </a:t>
            </a:r>
            <a:r>
              <a:rPr lang="en-IN" sz="2800" spc="-300" dirty="0" smtClean="0"/>
              <a:t>D M </a:t>
            </a:r>
            <a:r>
              <a:rPr lang="en-IN" sz="2800" spc="-300" dirty="0" err="1" smtClean="0"/>
              <a:t>M</a:t>
            </a:r>
            <a:r>
              <a:rPr lang="en-IN" sz="2800" dirty="0" smtClean="0"/>
              <a:t> </a:t>
            </a:r>
            <a:r>
              <a:rPr lang="en-IN" sz="2800" dirty="0"/>
              <a:t>set </a:t>
            </a:r>
            <a:r>
              <a:rPr lang="en-IN" sz="2800" dirty="0" smtClean="0"/>
              <a:t>on </a:t>
            </a:r>
            <a:r>
              <a:rPr lang="en-IN" sz="2800" spc="-300" dirty="0" smtClean="0"/>
              <a:t>D C</a:t>
            </a:r>
            <a:r>
              <a:rPr lang="en-IN" sz="2800" dirty="0" smtClean="0"/>
              <a:t> </a:t>
            </a:r>
            <a:r>
              <a:rPr lang="en-IN" sz="2800" dirty="0"/>
              <a:t>volts. With the engine operating in closed loop, the </a:t>
            </a:r>
            <a:r>
              <a:rPr lang="en-IN" sz="2800" dirty="0" smtClean="0"/>
              <a:t>oxygen voltage </a:t>
            </a:r>
            <a:r>
              <a:rPr lang="en-IN" sz="2800" dirty="0"/>
              <a:t>should read over 800 mV and lower </a:t>
            </a:r>
            <a:r>
              <a:rPr lang="en-IN" sz="2800" dirty="0" smtClean="0"/>
              <a:t>than </a:t>
            </a:r>
            <a:r>
              <a:rPr lang="en-IN" sz="2800" dirty="0"/>
              <a:t>200 mV </a:t>
            </a:r>
            <a:r>
              <a:rPr lang="en-IN" sz="2800" dirty="0" smtClean="0"/>
              <a:t>and be </a:t>
            </a:r>
            <a:r>
              <a:rPr lang="en-IN" sz="2800" dirty="0"/>
              <a:t>constantly fluctuating</a:t>
            </a:r>
            <a:endParaRPr lang="en-US" sz="2800" dirty="0"/>
          </a:p>
        </p:txBody>
      </p:sp>
      <p:pic>
        <p:nvPicPr>
          <p:cNvPr id="9218" name="Picture 2" descr="The figure shows the red test lead connected to the oxygen sensor signal wire and the black test lead connected to the engine ground. The display on the multi-meter reads .715 V.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855" y="2479594"/>
            <a:ext cx="4718753" cy="383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0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2050"/>
            <a:ext cx="8230646" cy="1292662"/>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35.9 </a:t>
            </a:r>
            <a:r>
              <a:rPr lang="en-IN" sz="2800" dirty="0"/>
              <a:t>Using a digital </a:t>
            </a:r>
            <a:r>
              <a:rPr lang="en-IN" sz="2800" dirty="0" err="1"/>
              <a:t>multimeter</a:t>
            </a:r>
            <a:r>
              <a:rPr lang="en-IN" sz="2800" dirty="0"/>
              <a:t> to test an oxygen sensor using the </a:t>
            </a:r>
            <a:r>
              <a:rPr lang="en-IN" sz="2800" spc="-300" dirty="0" smtClean="0"/>
              <a:t>M I N </a:t>
            </a:r>
            <a:r>
              <a:rPr lang="en-IN" sz="2800" dirty="0" smtClean="0"/>
              <a:t>/</a:t>
            </a:r>
            <a:r>
              <a:rPr lang="en-IN" sz="2800" spc="-300" dirty="0" smtClean="0"/>
              <a:t>M A X</a:t>
            </a:r>
            <a:r>
              <a:rPr lang="en-IN" sz="2800" dirty="0" smtClean="0"/>
              <a:t> </a:t>
            </a:r>
            <a:r>
              <a:rPr lang="en-IN" sz="2800" dirty="0"/>
              <a:t>record function of the meter</a:t>
            </a:r>
            <a:endParaRPr lang="en-US" sz="2800" dirty="0"/>
          </a:p>
        </p:txBody>
      </p:sp>
      <p:pic>
        <p:nvPicPr>
          <p:cNvPr id="10242" name="Picture 2" descr="The figure shows the red test lead connected to the oxygen sensor signal wire and the black test lead connected to the engine ground. Numbering from 1 to 6 can be seen on the figure. Number 1 is shown near the input terminals of test leads. Number 2 is shown at the rotary switch. Number 3 is shown at the range button on the multi-meter. Number 4 is shown at the test leads connected to engine and the oxygen sensor. Number 5 is shown the min/max button and number 6 is shown pointing the min/max button and the display screen of the multi-meter. Instructions for using the multi-meter are shown in the figure and can be read as below.  &#10;Watch analog pointer sweep as O2 voltage chances. Depending on the driving conditions, the O2 voltage rises and falls, but it usually averages around 0.45 V. &#10;1) Shut the engine off and insert test lead in the input terminals as shown.&#10;2) Set the rotary switch to volts DC. &#10;3) Manually select the 4 V range. &#10;4) Connect the test leads as shown.&#10;5) Start the engine. If the O2 sensor is unheated, fast idle the engine for a few minutes. &#10;6) Press min/max button to display maximum (max) O2 voltage; press again to display minimum (min) voltage; press again to display average (avg) voltage; press and hold down min/max for 2 seconds to exit.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5022" y="1600200"/>
            <a:ext cx="5212668" cy="471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73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0679"/>
            <a:ext cx="8230646" cy="2215991"/>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35.10 </a:t>
            </a:r>
            <a:r>
              <a:rPr lang="en-IN" sz="2400" dirty="0"/>
              <a:t>Connecting a handheld digital </a:t>
            </a:r>
            <a:r>
              <a:rPr lang="en-IN" sz="2400" dirty="0" smtClean="0"/>
              <a:t>storage oscilloscope </a:t>
            </a:r>
            <a:r>
              <a:rPr lang="en-IN" sz="2400" dirty="0"/>
              <a:t>to an oxygen sensor signal wire. Check </a:t>
            </a:r>
            <a:r>
              <a:rPr lang="en-IN" sz="2400" dirty="0" smtClean="0"/>
              <a:t>the instructions </a:t>
            </a:r>
            <a:r>
              <a:rPr lang="en-IN" sz="2400" dirty="0"/>
              <a:t>for the scope as some require the use of a </a:t>
            </a:r>
            <a:r>
              <a:rPr lang="en-IN" sz="2400" dirty="0" smtClean="0"/>
              <a:t>filter to </a:t>
            </a:r>
            <a:r>
              <a:rPr lang="en-IN" sz="2400" dirty="0"/>
              <a:t>be installed in the test lead to reduce </a:t>
            </a:r>
            <a:r>
              <a:rPr lang="en-IN" sz="2400" dirty="0" smtClean="0"/>
              <a:t>electromagnetic interference </a:t>
            </a:r>
            <a:r>
              <a:rPr lang="en-IN" sz="2400" dirty="0"/>
              <a:t>that can affect the oxygen sensor waveform</a:t>
            </a:r>
            <a:endParaRPr lang="en-US" sz="2400" dirty="0"/>
          </a:p>
        </p:txBody>
      </p:sp>
      <p:pic>
        <p:nvPicPr>
          <p:cNvPr id="11266" name="Picture 2" descr="A figure shows a handheld digital storage oscilloscope connected to an oxygen sensor signal wire and an engine. The red test lead is connected to the oxygen sensor and the black test lead is connected to engine groun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563" y="2568299"/>
            <a:ext cx="3316873" cy="374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9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28600"/>
            <a:ext cx="8230646" cy="2154436"/>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35.11 </a:t>
            </a:r>
            <a:r>
              <a:rPr lang="en-IN" sz="2800" dirty="0"/>
              <a:t>The waveform of a good oxygen sensor as displayed on a digital storage oscilloscope (</a:t>
            </a:r>
            <a:r>
              <a:rPr lang="en-IN" sz="2800" spc="-300" dirty="0" smtClean="0"/>
              <a:t>D S O</a:t>
            </a:r>
            <a:r>
              <a:rPr lang="en-IN" sz="2800" dirty="0"/>
              <a:t>). Note that </a:t>
            </a:r>
            <a:r>
              <a:rPr lang="en-IN" sz="2800" dirty="0" smtClean="0"/>
              <a:t>the maximum </a:t>
            </a:r>
            <a:r>
              <a:rPr lang="en-IN" sz="2800" dirty="0"/>
              <a:t>reading is above 800 </a:t>
            </a:r>
            <a:r>
              <a:rPr lang="en-IN" sz="2800" spc="-300" dirty="0"/>
              <a:t>m </a:t>
            </a:r>
            <a:r>
              <a:rPr lang="en-IN" sz="2800" dirty="0"/>
              <a:t>V </a:t>
            </a:r>
            <a:r>
              <a:rPr lang="en-IN" sz="2800" dirty="0"/>
              <a:t>and the minimum reading is less than 200 </a:t>
            </a:r>
            <a:r>
              <a:rPr lang="en-IN" sz="2800" spc="-300" dirty="0" smtClean="0"/>
              <a:t>m </a:t>
            </a:r>
            <a:r>
              <a:rPr lang="en-IN" sz="2800" dirty="0" smtClean="0"/>
              <a:t>V</a:t>
            </a:r>
            <a:endParaRPr lang="en-US" sz="2800" dirty="0"/>
          </a:p>
        </p:txBody>
      </p:sp>
      <p:pic>
        <p:nvPicPr>
          <p:cNvPr id="12290" name="Picture 2" descr="The DSO screen shows a waveform similar to a sine wave. The waveform is measured for voltages and it is seen on a graph with voltage on the vertical axis. The waveform oscillates between a maximum value of 936 mV and a minimum voltage of 128 mV.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790" y="2554219"/>
            <a:ext cx="7475084" cy="376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0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9444"/>
            <a:ext cx="8230646" cy="1292662"/>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35.12 </a:t>
            </a:r>
            <a:r>
              <a:rPr lang="en-IN" sz="2800" dirty="0"/>
              <a:t>The post-catalytic converter oxygen sensor should display very little activity if the catalytic converter is efficient</a:t>
            </a:r>
            <a:endParaRPr lang="en-US" sz="2800" dirty="0"/>
          </a:p>
        </p:txBody>
      </p:sp>
      <p:pic>
        <p:nvPicPr>
          <p:cNvPr id="13314" name="Picture 2" descr="The figure shows three graphs measured for oxygen content in the post catalytic converter sensor.&#10;• The graph is displayed on a 2 by 10 display with voltage on the two vertical divisions and a time of 5 sec/div on the horizontal divisions.&#10;• The first graph for oxygen sensor before the converter shows a waveform that oscillates between zero and one volt (approximately) and is closely spaced.&#10;• The second graph for oxygen sensor after the converter shows a waveform with a line that starts in the second grid and ends in the first grid but remains close to a voltage of 0.625 V. This graph shows that the converter is efficient.&#10;• The third graph for oxygen sensor after the converter shows a waveform that is distorted and doesn’t follow a specific curve. The waveform oscillates between 1 and 0.4 (approximately).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43" y="1637623"/>
            <a:ext cx="7972115" cy="468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29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86240"/>
            <a:ext cx="8230646" cy="1969770"/>
          </a:xfrm>
        </p:spPr>
        <p:txBody>
          <a:bodyPr wrap="square">
            <a:spAutoFit/>
          </a:bodyPr>
          <a:lstStyle/>
          <a:p>
            <a:r>
              <a:rPr lang="en-IN" altLang="en-US" sz="3200" dirty="0">
                <a:ea typeface="ヒラギノ角ゴ Pro W3" charset="-128"/>
              </a:rPr>
              <a:t>Figure </a:t>
            </a:r>
            <a:r>
              <a:rPr lang="en-IN" altLang="en-US" sz="3200" dirty="0" smtClean="0">
                <a:ea typeface="ヒラギノ角ゴ Pro W3" charset="-128"/>
              </a:rPr>
              <a:t>35.13 </a:t>
            </a:r>
            <a:r>
              <a:rPr lang="en-IN" sz="3200" dirty="0"/>
              <a:t>A conventional zirconia oxygen sensor </a:t>
            </a:r>
            <a:r>
              <a:rPr lang="en-IN" sz="3200" dirty="0" smtClean="0"/>
              <a:t>can only </a:t>
            </a:r>
            <a:r>
              <a:rPr lang="en-IN" sz="3200" dirty="0"/>
              <a:t>reset to exhaust mixtures that are richer or leaner </a:t>
            </a:r>
            <a:r>
              <a:rPr lang="en-IN" sz="3200" dirty="0" smtClean="0"/>
              <a:t>than 14.7:1 </a:t>
            </a:r>
            <a:r>
              <a:rPr lang="en-IN" sz="3200" dirty="0"/>
              <a:t>(lambda 1.00)</a:t>
            </a:r>
            <a:endParaRPr lang="en-US" sz="3200" dirty="0"/>
          </a:p>
        </p:txBody>
      </p:sp>
      <p:pic>
        <p:nvPicPr>
          <p:cNvPr id="14338" name="Picture 2" descr="The graph shows voltage on the vertical axis and lambda values on the horizontal axis. Lambda 1.00 is equal to an air-fuel ratio of 14.7 to 1. Values of rich mixture extend from .90 lambda to 1 on the horizontal axis and values of lean mixture extends from 1 to 1.10 on the same axis. The graph decreases gradually from 1 volt to 0.6 when the mixture is rich, drops steeply from 0.6 to 0.4 volts at air-fuel ratio of 14.7 to 1 and again decreases gradually from 0.4 to 0 volts when the mixture is le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598" y="2250521"/>
            <a:ext cx="6168805" cy="40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90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86241"/>
            <a:ext cx="8230646" cy="1969770"/>
          </a:xfrm>
        </p:spPr>
        <p:txBody>
          <a:bodyPr wrap="square">
            <a:spAutoFit/>
          </a:bodyPr>
          <a:lstStyle/>
          <a:p>
            <a:r>
              <a:rPr lang="en-IN" altLang="en-US" sz="3200" dirty="0">
                <a:ea typeface="ヒラギノ角ゴ Pro W3" charset="-128"/>
              </a:rPr>
              <a:t>Figure </a:t>
            </a:r>
            <a:r>
              <a:rPr lang="en-IN" altLang="en-US" sz="3200" dirty="0" smtClean="0">
                <a:ea typeface="ヒラギノ角ゴ Pro W3" charset="-128"/>
              </a:rPr>
              <a:t>35.14 </a:t>
            </a:r>
            <a:r>
              <a:rPr lang="en-IN" sz="3200" dirty="0"/>
              <a:t>A planar design </a:t>
            </a:r>
            <a:r>
              <a:rPr lang="en-IN" sz="3200" dirty="0" smtClean="0"/>
              <a:t>zirconia oxygen sensor places </a:t>
            </a:r>
            <a:r>
              <a:rPr lang="en-IN" sz="3200" dirty="0"/>
              <a:t>all of the </a:t>
            </a:r>
            <a:r>
              <a:rPr lang="en-IN" sz="3200" dirty="0" smtClean="0"/>
              <a:t>elements together</a:t>
            </a:r>
            <a:r>
              <a:rPr lang="en-IN" sz="3200" dirty="0"/>
              <a:t>, which allows the sensor </a:t>
            </a:r>
            <a:r>
              <a:rPr lang="en-IN" sz="3200" dirty="0" smtClean="0"/>
              <a:t>to reach </a:t>
            </a:r>
            <a:r>
              <a:rPr lang="en-IN" sz="3200" dirty="0"/>
              <a:t>operating temperature quickly</a:t>
            </a:r>
            <a:endParaRPr lang="en-US" sz="3200" dirty="0"/>
          </a:p>
        </p:txBody>
      </p:sp>
      <p:pic>
        <p:nvPicPr>
          <p:cNvPr id="15362" name="Picture 2" descr="The figure shows a planar stack with a heater at the bottom. The heater is connected to power and ground terminals. Above the heater, a zirconium dioxide electrolyte is placed. The inner electrode and the reference air are sandwiched into the zirconia electrolyte. At the top of the zirconia electrolyte, an outer exhaust electrode is stacked. The outer electrode is connected to the negative PCM signal and the inner electrode is connected to the positive PCM sign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60" y="2407975"/>
            <a:ext cx="7931080" cy="390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3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4485"/>
            <a:ext cx="8230646" cy="1661993"/>
          </a:xfrm>
        </p:spPr>
        <p:txBody>
          <a:bodyPr wrap="square">
            <a:spAutoFit/>
          </a:bodyPr>
          <a:lstStyle/>
          <a:p>
            <a:r>
              <a:rPr lang="en-IN" altLang="en-US" dirty="0">
                <a:ea typeface="ヒラギノ角ゴ Pro W3" charset="-128"/>
              </a:rPr>
              <a:t>Figure </a:t>
            </a:r>
            <a:r>
              <a:rPr lang="en-IN" altLang="en-US" dirty="0" smtClean="0">
                <a:ea typeface="ヒラギノ角ゴ Pro W3" charset="-128"/>
              </a:rPr>
              <a:t>35.15 </a:t>
            </a:r>
            <a:r>
              <a:rPr lang="en-IN" dirty="0"/>
              <a:t>The reference electrodes are shared by the Nernst cell and the pump cell</a:t>
            </a:r>
            <a:endParaRPr lang="en-US" dirty="0"/>
          </a:p>
        </p:txBody>
      </p:sp>
      <p:pic>
        <p:nvPicPr>
          <p:cNvPr id="16386" name="Picture 2" descr="The figure shows a dual-cell planar design made of two cells, a conventional planar O2S or the Nernst cell and another layer of zirconia layer with two electrodes, called the pump cell. The conventional cell is on the bottom and a second layer of zirconia of the pump cell is at the top. There’s a diffusion chamber between the two cells and the cells share a common ground, called the reference. The diffusion chamber is exposed to the exhaust gases. PCM terminals 3 and 4, ground and 5 V are connected to a calibration resistor. A heater coil placed below the Nernst cell has one terminal connected to PCM terminal 2 and other terminal is connected to the positive terminal of heater relay. The PCM terminal 2 has a PWM heater control. PCM terminal 6 is connected to the inner electrode of Nernst cell. The reference is connected to the common reference for pump cell and Nernst cell at PCM terminal 8. Exhaust electrode of pump cell is connected to PCM terminal 7.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67" y="1981200"/>
            <a:ext cx="8092753" cy="408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49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9745"/>
            <a:ext cx="8230646" cy="1661993"/>
          </a:xfrm>
        </p:spPr>
        <p:txBody>
          <a:bodyPr wrap="square">
            <a:spAutoFit/>
          </a:bodyPr>
          <a:lstStyle/>
          <a:p>
            <a:r>
              <a:rPr lang="en-IN" altLang="en-US" dirty="0">
                <a:ea typeface="ヒラギノ角ゴ Pro W3" charset="-128"/>
              </a:rPr>
              <a:t>Figure </a:t>
            </a:r>
            <a:r>
              <a:rPr lang="en-IN" altLang="en-US" dirty="0" smtClean="0">
                <a:ea typeface="ヒラギノ角ゴ Pro W3" charset="-128"/>
              </a:rPr>
              <a:t>35.16 </a:t>
            </a:r>
            <a:r>
              <a:rPr lang="en-IN" dirty="0"/>
              <a:t>When the exhaust is rich, the </a:t>
            </a:r>
            <a:r>
              <a:rPr lang="en-IN" spc="-300" dirty="0" smtClean="0"/>
              <a:t>P C M</a:t>
            </a:r>
            <a:r>
              <a:rPr lang="en-IN" dirty="0" smtClean="0"/>
              <a:t> </a:t>
            </a:r>
            <a:r>
              <a:rPr lang="en-IN" dirty="0"/>
              <a:t>applies a negative current into the pump cell</a:t>
            </a:r>
            <a:endParaRPr lang="en-US" dirty="0"/>
          </a:p>
        </p:txBody>
      </p:sp>
      <p:pic>
        <p:nvPicPr>
          <p:cNvPr id="17410" name="Picture 2" descr="The figure shows a dual cell sensor with a PCM connected to it. A heater coil connected to heater positive and negative terminals is stacked at the bottom of the cell. A Nernst cell is connected to a voltmeter in a PCM. The Nernst cell electrode is connected to input terminal 5 of PCM and the common reference electrode is connected to the terminal 4 of PCM. The voltmeter is connected to an ammeter in the PCM through a circuitry made of electrical components. The ammeter connects to the pump cell electrode through terminal 2 of PC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97" y="1966700"/>
            <a:ext cx="7926412" cy="42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765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9745"/>
            <a:ext cx="8230646" cy="1661993"/>
          </a:xfrm>
        </p:spPr>
        <p:txBody>
          <a:bodyPr wrap="square">
            <a:spAutoFit/>
          </a:bodyPr>
          <a:lstStyle/>
          <a:p>
            <a:r>
              <a:rPr lang="en-IN" altLang="en-US" dirty="0">
                <a:ea typeface="ヒラギノ角ゴ Pro W3" charset="-128"/>
              </a:rPr>
              <a:t>Figure </a:t>
            </a:r>
            <a:r>
              <a:rPr lang="en-IN" altLang="en-US" dirty="0" smtClean="0">
                <a:ea typeface="ヒラギノ角ゴ Pro W3" charset="-128"/>
              </a:rPr>
              <a:t>35.17 </a:t>
            </a:r>
            <a:r>
              <a:rPr lang="en-IN" dirty="0"/>
              <a:t>When the exhaust is lean, the </a:t>
            </a:r>
            <a:r>
              <a:rPr lang="en-IN" spc="-500" dirty="0"/>
              <a:t>P C </a:t>
            </a:r>
            <a:r>
              <a:rPr lang="en-IN" spc="-300" dirty="0"/>
              <a:t>M</a:t>
            </a:r>
            <a:r>
              <a:rPr lang="en-IN" dirty="0" smtClean="0"/>
              <a:t> </a:t>
            </a:r>
            <a:r>
              <a:rPr lang="en-IN" dirty="0"/>
              <a:t>applies a positive current into the pump cell</a:t>
            </a:r>
            <a:endParaRPr lang="en-US" dirty="0"/>
          </a:p>
        </p:txBody>
      </p:sp>
      <p:pic>
        <p:nvPicPr>
          <p:cNvPr id="18434" name="Picture 2" descr="The figure shows a dual cell sensor with a PCM connected to it. A heater coil connected to heater positive and negative terminals is stacked at the bottom of the cell. A Nernst cell is connected to a voltmeter in a PCM. The Nernst cell electrode is connected to input terminal 5 of PCM and the common reference electrode is connected to the terminal 4 of PCM. The voltmeter is connected to an ammeter in the PCM through a circuitry made of electrical components. The ammeter connects to the pump cell electrode through terminal 2 of PC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61" y="1989992"/>
            <a:ext cx="8005676" cy="432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3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94218"/>
            <a:ext cx="8230646" cy="1477328"/>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35.1 </a:t>
            </a:r>
            <a:r>
              <a:rPr lang="en-IN" sz="2400" dirty="0"/>
              <a:t>Many oxygen sensors are located in </a:t>
            </a:r>
            <a:r>
              <a:rPr lang="en-IN" sz="2400" dirty="0" smtClean="0"/>
              <a:t>the exhaust </a:t>
            </a:r>
            <a:r>
              <a:rPr lang="en-IN" sz="2400" dirty="0"/>
              <a:t>manifold near its outlet so that the sensor </a:t>
            </a:r>
            <a:r>
              <a:rPr lang="en-IN" sz="2400" dirty="0" smtClean="0"/>
              <a:t>can detect the </a:t>
            </a:r>
            <a:r>
              <a:rPr lang="en-IN" sz="2400" dirty="0"/>
              <a:t>air-fuel mixture in the exhaust stream for </a:t>
            </a:r>
            <a:r>
              <a:rPr lang="en-IN" sz="2400" dirty="0" smtClean="0"/>
              <a:t>all cylinders that feed </a:t>
            </a:r>
            <a:r>
              <a:rPr lang="en-IN" sz="2400" dirty="0"/>
              <a:t>into the manifold</a:t>
            </a:r>
            <a:endParaRPr lang="en-US" sz="2400" dirty="0"/>
          </a:p>
        </p:txBody>
      </p:sp>
      <p:pic>
        <p:nvPicPr>
          <p:cNvPr id="3" name="Picture 2" descr="A photo shows an oxygen sensor mounted on the exhaust manifold. The sensor resembles a rod with hol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945" y="1890466"/>
            <a:ext cx="5880273" cy="442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4976"/>
            <a:ext cx="4115846" cy="4801314"/>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35.18 </a:t>
            </a:r>
            <a:r>
              <a:rPr lang="en-IN" sz="2400" dirty="0"/>
              <a:t>Testing a dual cell wide-band oxygen sensor can be done using a voltmeter or a scope. The meter reading </a:t>
            </a:r>
            <a:r>
              <a:rPr lang="en-IN" sz="2400" dirty="0" smtClean="0"/>
              <a:t>is attached </a:t>
            </a:r>
            <a:r>
              <a:rPr lang="en-IN" sz="2400" dirty="0"/>
              <a:t>to the Nernst cell and should read stoichiometric (450 </a:t>
            </a:r>
            <a:r>
              <a:rPr lang="en-IN" sz="2400" dirty="0" smtClean="0"/>
              <a:t>mV</a:t>
            </a:r>
            <a:r>
              <a:rPr lang="en-IN" sz="2400" dirty="0"/>
              <a:t>) at all times. The scope is showing activity to the pump </a:t>
            </a:r>
            <a:r>
              <a:rPr lang="en-IN" sz="2400" dirty="0" smtClean="0"/>
              <a:t>cell with </a:t>
            </a:r>
            <a:r>
              <a:rPr lang="en-IN" sz="2400" dirty="0"/>
              <a:t>commands from the </a:t>
            </a:r>
            <a:r>
              <a:rPr lang="en-IN" sz="2400" spc="-300" dirty="0" smtClean="0"/>
              <a:t>P C M</a:t>
            </a:r>
            <a:r>
              <a:rPr lang="en-IN" sz="2400" dirty="0" smtClean="0"/>
              <a:t> </a:t>
            </a:r>
            <a:r>
              <a:rPr lang="en-IN" sz="2400" dirty="0"/>
              <a:t>to keep the Nernst cell at 14.7:1 air-fuel ratio</a:t>
            </a:r>
            <a:endParaRPr lang="en-US" sz="2400" dirty="0"/>
          </a:p>
        </p:txBody>
      </p:sp>
      <p:pic>
        <p:nvPicPr>
          <p:cNvPr id="19458" name="Picture 2" descr="The figure shows the sensors connected to the PCM. The Nernst cell is connected to the sensor 1 input and the ground reference of the PCM. To the same PCM terminals, a voltmeter is also connected. The pump cell is connected to the sensor 2 input and the ground reference. To the same terminals, a scope is also connected. The voltmeter display reads 0.450V and the scope display shows a waveform.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2160" y="381000"/>
            <a:ext cx="3906693" cy="521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16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1136"/>
            <a:ext cx="8230646" cy="1477328"/>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35.19 </a:t>
            </a:r>
            <a:r>
              <a:rPr lang="en-IN" sz="2400" dirty="0"/>
              <a:t>A single cell wide-band oxygen sensor </a:t>
            </a:r>
            <a:r>
              <a:rPr lang="en-IN" sz="2400" dirty="0" smtClean="0"/>
              <a:t>has four </a:t>
            </a:r>
            <a:r>
              <a:rPr lang="en-IN" sz="2400" dirty="0"/>
              <a:t>wires with two for the heater and two for the sensor itself</a:t>
            </a:r>
            <a:r>
              <a:rPr lang="en-IN" sz="2400" dirty="0" smtClean="0"/>
              <a:t>. The </a:t>
            </a:r>
            <a:r>
              <a:rPr lang="en-IN" sz="2400" dirty="0"/>
              <a:t>voltage applied to the sensor is 0.4 V (3.3 – 2.9 = 0.4</a:t>
            </a:r>
            <a:r>
              <a:rPr lang="en-IN" sz="2400" dirty="0" smtClean="0"/>
              <a:t>) across </a:t>
            </a:r>
            <a:r>
              <a:rPr lang="en-IN" sz="2400" dirty="0"/>
              <a:t>the two leads of the sensor</a:t>
            </a:r>
            <a:endParaRPr lang="en-US" sz="2400" dirty="0"/>
          </a:p>
        </p:txBody>
      </p:sp>
      <p:pic>
        <p:nvPicPr>
          <p:cNvPr id="20482" name="Picture 2" descr="A diagram shows a single-cell, wide-band finger design oxygen sensor. Two wires for heater are placed along the body of the sensor and two sensor wires are connected to the EC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507" y="1864319"/>
            <a:ext cx="4882987" cy="444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1137"/>
            <a:ext cx="8230646" cy="1477328"/>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35.20 </a:t>
            </a:r>
            <a:r>
              <a:rPr lang="en-IN" sz="2400" dirty="0"/>
              <a:t>A scan tool can display various voltages, </a:t>
            </a:r>
            <a:r>
              <a:rPr lang="en-IN" sz="2400" dirty="0" smtClean="0"/>
              <a:t>but will </a:t>
            </a:r>
            <a:r>
              <a:rPr lang="en-IN" sz="2400" dirty="0"/>
              <a:t>often show 3.3 V because the </a:t>
            </a:r>
            <a:r>
              <a:rPr lang="en-IN" sz="2400" spc="-300" dirty="0" smtClean="0"/>
              <a:t>P C </a:t>
            </a:r>
            <a:r>
              <a:rPr lang="en-IN" sz="2400" dirty="0" smtClean="0"/>
              <a:t>M </a:t>
            </a:r>
            <a:r>
              <a:rPr lang="en-IN" sz="2400" dirty="0"/>
              <a:t>is controlling the </a:t>
            </a:r>
            <a:r>
              <a:rPr lang="en-IN" sz="2400" dirty="0" smtClean="0"/>
              <a:t>sensor through </a:t>
            </a:r>
            <a:r>
              <a:rPr lang="en-IN" sz="2400" dirty="0"/>
              <a:t>applying a low current to the sensor to achieve balance</a:t>
            </a:r>
            <a:endParaRPr lang="en-US" sz="2400" dirty="0"/>
          </a:p>
        </p:txBody>
      </p:sp>
      <p:pic>
        <p:nvPicPr>
          <p:cNvPr id="21506" name="Picture 2" descr="A figure shows a graph on a scan tool display. The graph is plotted for voltage across air-fuel ratio and a 3.3 voltage for 14.7 to 1 air-fuel ratio is marked ou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474" y="1857661"/>
            <a:ext cx="6023050" cy="445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60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88" y="2134080"/>
            <a:ext cx="8051824" cy="2589840"/>
          </a:xfrm>
          <a:prstGeom prst="rect">
            <a:avLst/>
          </a:prstGeom>
        </p:spPr>
      </p:pic>
    </p:spTree>
    <p:extLst>
      <p:ext uri="{BB962C8B-B14F-4D97-AF65-F5344CB8AC3E}">
        <p14:creationId xmlns:p14="http://schemas.microsoft.com/office/powerpoint/2010/main" val="7759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4687"/>
            <a:ext cx="8230646" cy="800219"/>
          </a:xfrm>
        </p:spPr>
        <p:txBody>
          <a:bodyPr wrap="square">
            <a:spAutoFit/>
          </a:bodyPr>
          <a:lstStyle/>
          <a:p>
            <a:r>
              <a:rPr lang="en-IN" altLang="en-US" sz="2600" dirty="0">
                <a:ea typeface="ヒラギノ角ゴ Pro W3" charset="-128"/>
              </a:rPr>
              <a:t>Figure </a:t>
            </a:r>
            <a:r>
              <a:rPr lang="en-IN" altLang="en-US" sz="2600" dirty="0" smtClean="0">
                <a:ea typeface="ヒラギノ角ゴ Pro W3" charset="-128"/>
              </a:rPr>
              <a:t>35.2 </a:t>
            </a:r>
            <a:r>
              <a:rPr lang="en-IN" sz="2600" dirty="0"/>
              <a:t>(a) When the exhaust is lean, the output of a zirconia oxygen sensor is below 450 </a:t>
            </a:r>
            <a:r>
              <a:rPr lang="en-IN" sz="2600" spc="-300" dirty="0" smtClean="0"/>
              <a:t>m </a:t>
            </a:r>
            <a:r>
              <a:rPr lang="en-IN" sz="2600" dirty="0" smtClean="0"/>
              <a:t>V</a:t>
            </a:r>
            <a:endParaRPr lang="en-US" sz="2600" dirty="0"/>
          </a:p>
        </p:txBody>
      </p:sp>
      <p:pic>
        <p:nvPicPr>
          <p:cNvPr id="3" name="Picture 2" descr="The figure shows the red test lead attached to the tip of the sensor and the black test lead connected to ground. Exhaust flowing through the sensor is tipped to be lean and with high oxygen content. The O subscript 2 voltage shown on the multi-meter is 0.2 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7851" y="1161106"/>
            <a:ext cx="3477217" cy="514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4687"/>
            <a:ext cx="8230646" cy="800219"/>
          </a:xfrm>
        </p:spPr>
        <p:txBody>
          <a:bodyPr wrap="square">
            <a:spAutoFit/>
          </a:bodyPr>
          <a:lstStyle/>
          <a:p>
            <a:r>
              <a:rPr lang="en-IN" altLang="en-US" sz="2600" dirty="0">
                <a:ea typeface="ヒラギノ角ゴ Pro W3" charset="-128"/>
              </a:rPr>
              <a:t>Figure </a:t>
            </a:r>
            <a:r>
              <a:rPr lang="en-IN" altLang="en-US" sz="2600" dirty="0" smtClean="0">
                <a:ea typeface="ヒラギノ角ゴ Pro W3" charset="-128"/>
              </a:rPr>
              <a:t>35.2 </a:t>
            </a:r>
            <a:r>
              <a:rPr lang="en-IN" sz="2600" dirty="0"/>
              <a:t>(b) When the exhaust is rich</a:t>
            </a:r>
            <a:r>
              <a:rPr lang="en-IN" sz="2600" dirty="0" smtClean="0"/>
              <a:t>, the </a:t>
            </a:r>
            <a:r>
              <a:rPr lang="en-IN" sz="2600" dirty="0"/>
              <a:t>output of a zirconia oxygen sensor is above 450 </a:t>
            </a:r>
            <a:r>
              <a:rPr lang="en-IN" sz="2600" spc="-300" dirty="0"/>
              <a:t>m </a:t>
            </a:r>
            <a:r>
              <a:rPr lang="en-IN" sz="2600" dirty="0"/>
              <a:t>V</a:t>
            </a:r>
            <a:endParaRPr lang="en-US" sz="2600" dirty="0"/>
          </a:p>
        </p:txBody>
      </p:sp>
      <p:pic>
        <p:nvPicPr>
          <p:cNvPr id="3" name="Picture 2" descr="The figure shows the red test lead attached to the tip of the sensor and the black test lead connected to ground. Exhaust flowing through the sensor is tipped to be rich and with low oxygen content. The O subscript 2 voltage shown on the multi-meter is 0.8 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447" y="1156198"/>
            <a:ext cx="3477218" cy="515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86240"/>
            <a:ext cx="8230646" cy="1969770"/>
          </a:xfrm>
        </p:spPr>
        <p:txBody>
          <a:bodyPr wrap="square">
            <a:spAutoFit/>
          </a:bodyPr>
          <a:lstStyle/>
          <a:p>
            <a:r>
              <a:rPr lang="en-IN" altLang="en-US" sz="3200" dirty="0">
                <a:ea typeface="ヒラギノ角ゴ Pro W3" charset="-128"/>
              </a:rPr>
              <a:t>Figure </a:t>
            </a:r>
            <a:r>
              <a:rPr lang="en-IN" altLang="en-US" sz="3200" dirty="0" smtClean="0">
                <a:ea typeface="ヒラギノ角ゴ Pro W3" charset="-128"/>
              </a:rPr>
              <a:t>35.3 </a:t>
            </a:r>
            <a:r>
              <a:rPr lang="en-IN" sz="3200" dirty="0"/>
              <a:t>Most conventional zirconia oxygen </a:t>
            </a:r>
            <a:r>
              <a:rPr lang="en-IN" sz="3200" dirty="0" smtClean="0"/>
              <a:t>sensors and </a:t>
            </a:r>
            <a:r>
              <a:rPr lang="en-IN" sz="3200" dirty="0"/>
              <a:t>some wide-band oxygen sensors use the cup (finger) </a:t>
            </a:r>
            <a:r>
              <a:rPr lang="en-IN" sz="3200" dirty="0" smtClean="0"/>
              <a:t>type of </a:t>
            </a:r>
            <a:r>
              <a:rPr lang="en-IN" sz="3200" dirty="0"/>
              <a:t>design</a:t>
            </a:r>
            <a:endParaRPr lang="en-US" sz="3200" dirty="0"/>
          </a:p>
        </p:txBody>
      </p:sp>
      <p:pic>
        <p:nvPicPr>
          <p:cNvPr id="3" name="Picture 2" descr="The figure shows a finger type design with the sensing element in the shape of a thimble on one end. The housing of the sensor holds a u-shaped Zirconia element covered with porous platinum electrodes. A heater element is inside the thimble shaped sensing element of the sensor. Atmospheric air enters from the other end of the sens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190" y="2265350"/>
            <a:ext cx="4314890" cy="404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1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6870"/>
            <a:ext cx="8230646" cy="1477328"/>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35.4 </a:t>
            </a:r>
            <a:r>
              <a:rPr lang="en-IN" sz="2400" dirty="0"/>
              <a:t>A typical heated zirconia oxygen sensor</a:t>
            </a:r>
            <a:r>
              <a:rPr lang="en-IN" sz="2400" dirty="0" smtClean="0"/>
              <a:t>, showing </a:t>
            </a:r>
            <a:r>
              <a:rPr lang="en-IN" sz="2400" dirty="0"/>
              <a:t>the sensor signal circuit that uses the outer (</a:t>
            </a:r>
            <a:r>
              <a:rPr lang="en-IN" sz="2400" dirty="0" smtClean="0"/>
              <a:t>exhaust) electrode </a:t>
            </a:r>
            <a:r>
              <a:rPr lang="en-IN" sz="2400" dirty="0"/>
              <a:t>as the negative and the ambient air side </a:t>
            </a:r>
            <a:r>
              <a:rPr lang="en-IN" sz="2400" dirty="0" smtClean="0"/>
              <a:t>electrode as </a:t>
            </a:r>
            <a:r>
              <a:rPr lang="en-IN" sz="2400" dirty="0"/>
              <a:t>the positive</a:t>
            </a:r>
            <a:endParaRPr lang="en-US" sz="2400" dirty="0"/>
          </a:p>
        </p:txBody>
      </p:sp>
      <p:pic>
        <p:nvPicPr>
          <p:cNvPr id="5122" name="Picture 2" descr="The figure shows a finger type design with the sensing element in the shape of a thimble on one end. The thimble end is in contact with exhaust stream. The other end has the atmospheric air entering the sensor. A sensor signal circuitry connected to the sensor uses the exhaust side electrode as the negative and the ambient-air electrode as the positiv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583" y="1892086"/>
            <a:ext cx="4806087" cy="442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827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34470"/>
            <a:ext cx="8230646" cy="1661993"/>
          </a:xfrm>
        </p:spPr>
        <p:txBody>
          <a:bodyPr wrap="square">
            <a:spAutoFit/>
          </a:bodyPr>
          <a:lstStyle/>
          <a:p>
            <a:r>
              <a:rPr lang="en-IN" altLang="en-US" dirty="0">
                <a:ea typeface="ヒラギノ角ゴ Pro W3" charset="-128"/>
              </a:rPr>
              <a:t>Figure </a:t>
            </a:r>
            <a:r>
              <a:rPr lang="en-IN" altLang="en-US" dirty="0" smtClean="0">
                <a:ea typeface="ヒラギノ角ゴ Pro W3" charset="-128"/>
              </a:rPr>
              <a:t>35.5 </a:t>
            </a:r>
            <a:r>
              <a:rPr lang="en-IN" dirty="0"/>
              <a:t>The oxygen sensor provides a quick </a:t>
            </a:r>
            <a:r>
              <a:rPr lang="en-IN" dirty="0" smtClean="0"/>
              <a:t>response at </a:t>
            </a:r>
            <a:r>
              <a:rPr lang="en-IN" dirty="0"/>
              <a:t>the stoichiometric air-fuel ratio of </a:t>
            </a:r>
            <a:r>
              <a:rPr lang="en-IN" dirty="0" smtClean="0"/>
              <a:t>14.7:1</a:t>
            </a:r>
            <a:endParaRPr lang="en-US" dirty="0"/>
          </a:p>
        </p:txBody>
      </p:sp>
      <p:pic>
        <p:nvPicPr>
          <p:cNvPr id="6146" name="Picture 2" descr="The graph has sensor voltage in millivolts on the vertical axis and the excess air factor on the horizontal axis. The vertical axis has values from 0 mV to 1000 mV in intervals of 200 mV. The horizontal axis has excess-air factor values from 0.80 to 1.20 in intervals of 0.2. The graph is divided into two sections, rich mixture (lack of air) from 0.80 excess-air factor to 1.00 and lean mixture (excess air) from 1.00 excess-air factor to 1.20. An air fuel ratio of 12.5 to 1 is shown at an excess-air factor of 0.80, 14.7 to 1 at 1.00 excess-air factor and 18 to 1 at 1.20 excess-air factor. The graph shows a gradual decrease in a voltage and a sudden drop when the mixture changes and again a gradual decrea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530" y="1946753"/>
            <a:ext cx="4068129" cy="437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6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95835"/>
            <a:ext cx="8230646" cy="738664"/>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35.6 </a:t>
            </a:r>
            <a:r>
              <a:rPr lang="en-IN" sz="2400" dirty="0"/>
              <a:t>Number and label designations for oxygen sensors. Bank 1 is the bank where cylinder 1 is </a:t>
            </a:r>
            <a:r>
              <a:rPr lang="en-IN" sz="2400" dirty="0" smtClean="0"/>
              <a:t>located</a:t>
            </a:r>
            <a:endParaRPr lang="en-US" sz="2400" dirty="0"/>
          </a:p>
        </p:txBody>
      </p:sp>
      <p:pic>
        <p:nvPicPr>
          <p:cNvPr id="7170" name="Picture 2" descr="The figure shows six engine blocks divided into two halves, each half with equal number of cylinders. From the six engine blocks shown in the figure, three of them have two separate catalytic converters for their exhaust manifolds and the other three of them have a single catalytic converter for their exhaust manifolds. For every engine block, whether it is transverse or FWD, there is a bank of two sensors. Sensor banks located near the half where cylinder 1 is located is labelled as sensor bank 1 for every eng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718" y="1112065"/>
            <a:ext cx="6805865" cy="519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9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39721"/>
            <a:ext cx="8230646" cy="1723549"/>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35.7 </a:t>
            </a:r>
            <a:r>
              <a:rPr lang="en-IN" sz="2800" dirty="0"/>
              <a:t>The </a:t>
            </a:r>
            <a:r>
              <a:rPr lang="en-IN" sz="2800" spc="-300" dirty="0" smtClean="0"/>
              <a:t>O B D </a:t>
            </a:r>
            <a:r>
              <a:rPr lang="en-IN" sz="2800" dirty="0" smtClean="0"/>
              <a:t>-II </a:t>
            </a:r>
            <a:r>
              <a:rPr lang="en-IN" sz="2800" dirty="0"/>
              <a:t>catalytic converter </a:t>
            </a:r>
            <a:r>
              <a:rPr lang="en-IN" sz="2800" dirty="0" smtClean="0"/>
              <a:t>monitor compares </a:t>
            </a:r>
            <a:r>
              <a:rPr lang="en-IN" sz="2800" dirty="0"/>
              <a:t>the signals of the </a:t>
            </a:r>
            <a:r>
              <a:rPr lang="en-IN" sz="2800" dirty="0" smtClean="0"/>
              <a:t>upstream and downstream oxygen </a:t>
            </a:r>
            <a:r>
              <a:rPr lang="en-IN" sz="2800" dirty="0"/>
              <a:t>sensor to determine converter efficiency</a:t>
            </a:r>
            <a:endParaRPr lang="en-US" sz="2800" dirty="0"/>
          </a:p>
        </p:txBody>
      </p:sp>
      <p:pic>
        <p:nvPicPr>
          <p:cNvPr id="8194" name="Picture 2" descr="The figure also shows signals from the upstream and downstream oxygen sensors as shown on an OBD-II catalytic converter monitor. The upstream signal shows a rapidly switching signal, with the curve of the signal similar to a sine wave. The downstream signal shows a slowly switching signal or a straight line signal, with the curve of the signal similar to a rectangular pulse with rounded edg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403" y="2062162"/>
            <a:ext cx="5199192" cy="425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3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22428</TotalTime>
  <Words>667</Words>
  <Application>Microsoft Office PowerPoint</Application>
  <PresentationFormat>On-screen Show (4:3)</PresentationFormat>
  <Paragraphs>49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508 Lecture</vt:lpstr>
      <vt:lpstr>Automotive Electrical and Engine Performance</vt:lpstr>
      <vt:lpstr>Figure 35.1 Many oxygen sensors are located in the exhaust manifold near its outlet so that the sensor can detect the air-fuel mixture in the exhaust stream for all cylinders that feed into the manifold</vt:lpstr>
      <vt:lpstr>Figure 35.2 (a) When the exhaust is lean, the output of a zirconia oxygen sensor is below 450 m V</vt:lpstr>
      <vt:lpstr>Figure 35.2 (b) When the exhaust is rich, the output of a zirconia oxygen sensor is above 450 m V</vt:lpstr>
      <vt:lpstr>Figure 35.3 Most conventional zirconia oxygen sensors and some wide-band oxygen sensors use the cup (finger) type of design</vt:lpstr>
      <vt:lpstr>Figure 35.4 A typical heated zirconia oxygen sensor, showing the sensor signal circuit that uses the outer (exhaust) electrode as the negative and the ambient air side electrode as the positive</vt:lpstr>
      <vt:lpstr>Figure 35.5 The oxygen sensor provides a quick response at the stoichiometric air-fuel ratio of 14.7:1</vt:lpstr>
      <vt:lpstr>Figure 35.6 Number and label designations for oxygen sensors. Bank 1 is the bank where cylinder 1 is located</vt:lpstr>
      <vt:lpstr>Figure 35.7 The O B D -II catalytic converter monitor compares the signals of the upstream and downstream oxygen sensor to determine converter efficiency</vt:lpstr>
      <vt:lpstr>Figure 35.8 Testing an oxygen sensor using a    D M M set on D C volts. With the engine operating in closed loop, the oxygen voltage should read over 800 mV and lower than 200 mV and be constantly fluctuating</vt:lpstr>
      <vt:lpstr>Figure 35.9 Using a digital multimeter to test an oxygen sensor using the M I N /M A X record function of the meter</vt:lpstr>
      <vt:lpstr>Figure 35.10 Connecting a handheld digital storage oscilloscope to an oxygen sensor signal wire. Check the instructions for the scope as some require the use of a filter to be installed in the test lead to reduce electromagnetic interference that can affect the oxygen sensor waveform</vt:lpstr>
      <vt:lpstr>Figure 35.11 The waveform of a good oxygen sensor as displayed on a digital storage oscilloscope (D S O). Note that the maximum reading is above 800 m V and the minimum reading is less than 200 m V</vt:lpstr>
      <vt:lpstr>Figure 35.12 The post-catalytic converter oxygen sensor should display very little activity if the catalytic converter is efficient</vt:lpstr>
      <vt:lpstr>Figure 35.13 A conventional zirconia oxygen sensor can only reset to exhaust mixtures that are richer or leaner than 14.7:1 (lambda 1.00)</vt:lpstr>
      <vt:lpstr>Figure 35.14 A planar design zirconia oxygen sensor places all of the elements together, which allows the sensor to reach operating temperature quickly</vt:lpstr>
      <vt:lpstr>Figure 35.15 The reference electrodes are shared by the Nernst cell and the pump cell</vt:lpstr>
      <vt:lpstr>Figure 35.16 When the exhaust is rich, the P C M applies a negative current into the pump cell</vt:lpstr>
      <vt:lpstr>Figure 35.17 When the exhaust is lean, the P C M applies a positive current into the pump cell</vt:lpstr>
      <vt:lpstr>Figure 35.18 Testing a dual cell wide-band oxygen sensor can be done using a voltmeter or a scope. The meter reading is attached to the Nernst cell and should read stoichiometric (450 mV) at all times. The scope is showing activity to the pump cell with commands from the P C M to keep the Nernst cell at 14.7:1 air-fuel ratio</vt:lpstr>
      <vt:lpstr>Figure 35.19 A single cell wide-band oxygen sensor has four wires with two for the heater and two for the sensor itself. The voltage applied to the sensor is 0.4 V (3.3 – 2.9 = 0.4) across the two leads of the sensor</vt:lpstr>
      <vt:lpstr>Figure 35.20 A scan tool can display various voltages, but will often show 3.3 V because the P C M is controlling the sensor through applying a low current to the sensor to achieve balance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Eighth Edition</dc:title>
  <dc:subject>Automotive - Core</dc:subject>
  <dc:creator>James D. Halderman</dc:creator>
  <cp:keywords>Automotive </cp:keywords>
  <cp:lastModifiedBy>Kumaraguru Govindasamy</cp:lastModifiedBy>
  <cp:revision>3985</cp:revision>
  <dcterms:created xsi:type="dcterms:W3CDTF">2014-07-14T20:04:21Z</dcterms:created>
  <dcterms:modified xsi:type="dcterms:W3CDTF">2019-02-25T10:59:16Z</dcterms:modified>
</cp:coreProperties>
</file>