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1077" r:id="rId2"/>
    <p:sldId id="1041" r:id="rId3"/>
    <p:sldId id="1078" r:id="rId4"/>
    <p:sldId id="1079" r:id="rId5"/>
    <p:sldId id="1080" r:id="rId6"/>
    <p:sldId id="1081" r:id="rId7"/>
    <p:sldId id="1082" r:id="rId8"/>
    <p:sldId id="1083" r:id="rId9"/>
    <p:sldId id="1076"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AE4"/>
    <a:srgbClr val="007FA3"/>
    <a:srgbClr val="99008C"/>
    <a:srgbClr val="001581"/>
    <a:srgbClr val="82007C"/>
    <a:srgbClr val="96008F"/>
    <a:srgbClr val="595375"/>
    <a:srgbClr val="6B638B"/>
    <a:srgbClr val="000000"/>
    <a:srgbClr val="FDB9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330" autoAdjust="0"/>
    <p:restoredTop sz="91648" autoAdjust="0"/>
  </p:normalViewPr>
  <p:slideViewPr>
    <p:cSldViewPr>
      <p:cViewPr>
        <p:scale>
          <a:sx n="100" d="100"/>
          <a:sy n="100" d="100"/>
        </p:scale>
        <p:origin x="-72" y="-162"/>
      </p:cViewPr>
      <p:guideLst>
        <p:guide orient="horz" pos="2160"/>
        <p:guide orient="horz" pos="816"/>
        <p:guide orient="horz" pos="3984"/>
        <p:guide orient="horz" pos="384"/>
        <p:guide orient="horz" pos="144"/>
        <p:guide orient="horz" pos="1056"/>
        <p:guide pos="2880"/>
        <p:guide pos="288"/>
        <p:guide pos="547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2/25/2019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2/25/2019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Tree>
    <p:extLst>
      <p:ext uri="{BB962C8B-B14F-4D97-AF65-F5344CB8AC3E}">
        <p14:creationId xmlns:p14="http://schemas.microsoft.com/office/powerpoint/2010/main" val="1279581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8</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38905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TextBox 8"/>
          <p:cNvSpPr txBox="1"/>
          <p:nvPr userDrawn="1"/>
        </p:nvSpPr>
        <p:spPr>
          <a:xfrm>
            <a:off x="1533525" y="6374626"/>
            <a:ext cx="7162800" cy="276999"/>
          </a:xfrm>
          <a:prstGeom prst="rect">
            <a:avLst/>
          </a:prstGeom>
          <a:noFill/>
        </p:spPr>
        <p:txBody>
          <a:bodyPr wrap="square" rtlCol="0">
            <a:spAutoFit/>
          </a:bodyPr>
          <a:lstStyle/>
          <a:p>
            <a:pPr algn="r">
              <a:buClrTx/>
              <a:defRPr/>
            </a:pPr>
            <a:r>
              <a:rPr lang="en-US" sz="1200" dirty="0" smtClean="0">
                <a:latin typeface="Verdana" panose="020B0604030504040204" pitchFamily="34" charset="0"/>
                <a:ea typeface="Verdana" panose="020B0604030504040204" pitchFamily="34" charset="0"/>
                <a:cs typeface="Verdana" panose="020B0604030504040204" pitchFamily="34" charset="0"/>
              </a:rPr>
              <a:t>Copyright © 2020, 2017, 2014 Pearson Education, Inc. All </a:t>
            </a:r>
            <a:r>
              <a:rPr lang="en-US" sz="1200" smtClean="0">
                <a:latin typeface="Verdana" panose="020B0604030504040204" pitchFamily="34" charset="0"/>
                <a:ea typeface="Verdana" panose="020B0604030504040204" pitchFamily="34" charset="0"/>
                <a:cs typeface="Verdana" panose="020B0604030504040204" pitchFamily="34" charset="0"/>
              </a:rPr>
              <a:t>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609600" y="41148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83790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Click to edit Master title style</a:t>
            </a:r>
            <a:endParaRPr lang="en-US" dirty="0"/>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2/25/2019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2/25/2019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7" name="TextBox 6"/>
          <p:cNvSpPr txBox="1"/>
          <p:nvPr userDrawn="1"/>
        </p:nvSpPr>
        <p:spPr>
          <a:xfrm>
            <a:off x="1600200" y="6365101"/>
            <a:ext cx="7162800" cy="276999"/>
          </a:xfrm>
          <a:prstGeom prst="rect">
            <a:avLst/>
          </a:prstGeom>
          <a:noFill/>
        </p:spPr>
        <p:txBody>
          <a:bodyPr wrap="square" rtlCol="0">
            <a:spAutoFit/>
          </a:bodyPr>
          <a:lstStyle/>
          <a:p>
            <a:pPr algn="r">
              <a:buClrTx/>
              <a:defRPr/>
            </a:pPr>
            <a:r>
              <a:rPr lang="en-US" sz="1200" dirty="0" smtClean="0">
                <a:latin typeface="Verdana" panose="020B0604030504040204" pitchFamily="34" charset="0"/>
                <a:ea typeface="Verdana" panose="020B0604030504040204" pitchFamily="34" charset="0"/>
                <a:cs typeface="Verdana" panose="020B0604030504040204" pitchFamily="34" charset="0"/>
              </a:rPr>
              <a:t>Copyright © 2017, 2014, 2011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98_Learning Objectives">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9" name="Shape 4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93471" algn="l" rtl="0">
              <a:spcBef>
                <a:spcPts val="1500"/>
              </a:spcBef>
              <a:buClr>
                <a:srgbClr val="007FA3"/>
              </a:buClr>
              <a:buSzPct val="25000"/>
              <a:buFont typeface="Arial"/>
              <a:buChar char="•"/>
              <a:defRPr sz="1600" b="0" i="0" u="none" strike="noStrike" cap="none">
                <a:solidFill>
                  <a:schemeClr val="dk1"/>
                </a:solidFill>
                <a:latin typeface="Arial(Body)"/>
                <a:ea typeface="Arial(Body)"/>
                <a:cs typeface="Arial"/>
                <a:sym typeface="Arial"/>
              </a:defRPr>
            </a:lvl1pPr>
            <a:lvl2pPr marL="569913" marR="0" lvl="1" indent="-188912"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50" name="Shape 5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Body)"/>
                <a:ea typeface="Arial(Body)"/>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lang="en-IN" dirty="0"/>
          </a:p>
        </p:txBody>
      </p:sp>
      <p:sp>
        <p:nvSpPr>
          <p:cNvPr id="51" name="Shape 5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Body)"/>
                <a:ea typeface="Arial(Body)"/>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lang="en-IN" dirty="0"/>
          </a:p>
        </p:txBody>
      </p:sp>
      <p:sp>
        <p:nvSpPr>
          <p:cNvPr id="52" name="Shape 5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latin typeface="Arial(Body)"/>
              </a:defRPr>
            </a:lvl1pPr>
          </a:lstStyle>
          <a:p>
            <a:pPr algn="r">
              <a:buSzPct val="25000"/>
            </a:pPr>
            <a:fld id="{00000000-1234-1234-1234-123412341234}" type="slidenum">
              <a:rPr lang="en-US" sz="900" smtClean="0">
                <a:solidFill>
                  <a:schemeClr val="lt1"/>
                </a:solidFill>
              </a:rPr>
              <a:pPr algn="r">
                <a:buSzPct val="25000"/>
              </a:pPr>
              <a:t>‹#›</a:t>
            </a:fld>
            <a:endParaRPr lang="en-US" sz="900" dirty="0">
              <a:solidFill>
                <a:schemeClr val="lt1"/>
              </a:solidFill>
            </a:endParaRPr>
          </a:p>
        </p:txBody>
      </p:sp>
    </p:spTree>
    <p:extLst>
      <p:ext uri="{BB962C8B-B14F-4D97-AF65-F5344CB8AC3E}">
        <p14:creationId xmlns:p14="http://schemas.microsoft.com/office/powerpoint/2010/main" val="25262358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2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2/25/2019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4" name="Content Placeholder 16"/>
          <p:cNvSpPr>
            <a:spLocks noGrp="1"/>
          </p:cNvSpPr>
          <p:nvPr>
            <p:ph sz="quarter" idx="19" hasCustomPrompt="1"/>
          </p:nvPr>
        </p:nvSpPr>
        <p:spPr>
          <a:xfrm>
            <a:off x="2896524" y="6426000"/>
            <a:ext cx="5943600" cy="184666"/>
          </a:xfrm>
          <a:prstGeom prst="rect">
            <a:avLst/>
          </a:prstGeom>
        </p:spPr>
        <p:txBody>
          <a:bodyPr wrap="square" lIns="0" tIns="0" rIns="0" bIns="0">
            <a:spAutoFit/>
          </a:bodyPr>
          <a:lstStyle>
            <a:lvl1pPr marL="0" indent="0">
              <a:buNone/>
              <a:defRPr sz="1200">
                <a:latin typeface="Verdana" panose="020B0604030504040204" pitchFamily="34" charset="0"/>
                <a:ea typeface="Verdana" panose="020B0604030504040204" pitchFamily="34" charset="0"/>
                <a:cs typeface="Verdana" panose="020B0604030504040204" pitchFamily="34" charset="0"/>
              </a:defRPr>
            </a:lvl1pPr>
            <a:lvl2pPr marL="457200" indent="0">
              <a:buNone/>
              <a:defRPr sz="1200">
                <a:latin typeface="Verdana" panose="020B0604030504040204" pitchFamily="34" charset="0"/>
                <a:ea typeface="Verdana" panose="020B0604030504040204" pitchFamily="34" charset="0"/>
                <a:cs typeface="Verdana" panose="020B0604030504040204" pitchFamily="34" charset="0"/>
              </a:defRPr>
            </a:lvl2pPr>
            <a:lvl3pPr marL="914400" indent="0">
              <a:buNone/>
              <a:defRPr sz="1200">
                <a:latin typeface="Verdana" panose="020B0604030504040204" pitchFamily="34" charset="0"/>
                <a:ea typeface="Verdana" panose="020B0604030504040204" pitchFamily="34" charset="0"/>
                <a:cs typeface="Verdana" panose="020B0604030504040204" pitchFamily="34" charset="0"/>
              </a:defRPr>
            </a:lvl3pPr>
            <a:lvl4pPr marL="1371600" indent="0">
              <a:buNone/>
              <a:defRPr sz="1200">
                <a:latin typeface="Verdana" panose="020B0604030504040204" pitchFamily="34" charset="0"/>
                <a:ea typeface="Verdana" panose="020B0604030504040204" pitchFamily="34" charset="0"/>
                <a:cs typeface="Verdana" panose="020B0604030504040204" pitchFamily="34" charset="0"/>
              </a:defRPr>
            </a:lvl4pPr>
            <a:lvl5pPr marL="1828800" indent="0">
              <a:buNone/>
              <a:defRPr sz="1200">
                <a:latin typeface="Verdana" panose="020B0604030504040204" pitchFamily="34" charset="0"/>
                <a:ea typeface="Verdana" panose="020B0604030504040204" pitchFamily="34" charset="0"/>
                <a:cs typeface="Verdana" panose="020B0604030504040204" pitchFamily="34" charset="0"/>
              </a:defRPr>
            </a:lvl5pPr>
          </a:lstStyle>
          <a:p>
            <a:pPr eaLnBrk="1" fontAlgn="auto" hangingPunct="1">
              <a:spcBef>
                <a:spcPts val="0"/>
              </a:spcBef>
              <a:spcAft>
                <a:spcPts val="0"/>
              </a:spcAft>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187488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2/25/2019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2/25/2019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6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2/25/2019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2/25/2019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Box 11"/>
          <p:cNvSpPr txBox="1"/>
          <p:nvPr userDrawn="1"/>
        </p:nvSpPr>
        <p:spPr>
          <a:xfrm>
            <a:off x="1600200" y="6365101"/>
            <a:ext cx="7162800" cy="276999"/>
          </a:xfrm>
          <a:prstGeom prst="rect">
            <a:avLst/>
          </a:prstGeom>
          <a:noFill/>
        </p:spPr>
        <p:txBody>
          <a:bodyPr wrap="square" rtlCol="0">
            <a:spAutoFit/>
          </a:bodyPr>
          <a:lstStyle/>
          <a:p>
            <a:pPr algn="r">
              <a:buClrTx/>
              <a:defRPr/>
            </a:pPr>
            <a:r>
              <a:rPr lang="en-US" sz="1200" dirty="0" smtClean="0">
                <a:latin typeface="Verdana" panose="020B0604030504040204" pitchFamily="34" charset="0"/>
                <a:ea typeface="Verdana" panose="020B0604030504040204" pitchFamily="34" charset="0"/>
                <a:cs typeface="Verdana" panose="020B0604030504040204" pitchFamily="34" charset="0"/>
              </a:rPr>
              <a:t>Copyright © 2019, 2017, 2014, 2011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2362201"/>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3048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5"/>
          </p:nvPr>
        </p:nvSpPr>
        <p:spPr>
          <a:xfrm>
            <a:off x="457200" y="3810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idx="16"/>
          </p:nvPr>
        </p:nvSpPr>
        <p:spPr>
          <a:xfrm>
            <a:off x="457200" y="4648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idx="17"/>
          </p:nvPr>
        </p:nvSpPr>
        <p:spPr>
          <a:xfrm>
            <a:off x="609600" y="4800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2362201"/>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3048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5"/>
          </p:nvPr>
        </p:nvSpPr>
        <p:spPr>
          <a:xfrm>
            <a:off x="457200" y="3810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idx="16"/>
          </p:nvPr>
        </p:nvSpPr>
        <p:spPr>
          <a:xfrm>
            <a:off x="457200" y="4648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idx="17"/>
          </p:nvPr>
        </p:nvSpPr>
        <p:spPr>
          <a:xfrm>
            <a:off x="609600" y="4800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2"/>
          <p:cNvSpPr>
            <a:spLocks noGrp="1"/>
          </p:cNvSpPr>
          <p:nvPr>
            <p:ph idx="18"/>
          </p:nvPr>
        </p:nvSpPr>
        <p:spPr>
          <a:xfrm>
            <a:off x="762000" y="4953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914400" y="51054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1066800" y="52578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1219200" y="5410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2"/>
          <p:cNvSpPr>
            <a:spLocks noGrp="1"/>
          </p:cNvSpPr>
          <p:nvPr>
            <p:ph idx="22"/>
          </p:nvPr>
        </p:nvSpPr>
        <p:spPr>
          <a:xfrm>
            <a:off x="1371600" y="5562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2"/>
          <p:cNvSpPr>
            <a:spLocks noGrp="1"/>
          </p:cNvSpPr>
          <p:nvPr>
            <p:ph idx="23"/>
          </p:nvPr>
        </p:nvSpPr>
        <p:spPr>
          <a:xfrm>
            <a:off x="1524000" y="5715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25967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302139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2/25/2019</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TextBox 8"/>
          <p:cNvSpPr txBox="1"/>
          <p:nvPr userDrawn="1"/>
        </p:nvSpPr>
        <p:spPr>
          <a:xfrm>
            <a:off x="1618114" y="6378267"/>
            <a:ext cx="7162800" cy="276999"/>
          </a:xfrm>
          <a:prstGeom prst="rect">
            <a:avLst/>
          </a:prstGeom>
          <a:noFill/>
        </p:spPr>
        <p:txBody>
          <a:bodyPr wrap="square" rtlCol="0">
            <a:spAutoFit/>
          </a:bodyPr>
          <a:lstStyle/>
          <a:p>
            <a:pPr marL="101600" algn="r"/>
            <a:r>
              <a:rPr lang="en-IN" altLang="en-US" sz="1200" dirty="0" smtClean="0">
                <a:solidFill>
                  <a:schemeClr val="tx1"/>
                </a:solidFill>
                <a:latin typeface="Verdana"/>
                <a:ea typeface="Verdana" panose="020B0604030504040204" pitchFamily="34" charset="0"/>
                <a:cs typeface="Verdana" panose="020B0604030504040204" pitchFamily="34" charset="0"/>
              </a:rPr>
              <a:t>Copyright © 2020, 2016 Pearson Education, Inc. All Rights Reserved</a:t>
            </a:r>
            <a:endParaRPr lang="en-IN" altLang="en-US" sz="1200" dirty="0">
              <a:solidFill>
                <a:schemeClr val="tx1"/>
              </a:solidFill>
              <a:latin typeface="Verdana"/>
              <a:ea typeface="Verdana" panose="020B0604030504040204" pitchFamily="34" charset="0"/>
              <a:cs typeface="Verdana" panose="020B0604030504040204" pitchFamily="34" charset="0"/>
            </a:endParaRPr>
          </a:p>
        </p:txBody>
      </p:sp>
      <p:pic>
        <p:nvPicPr>
          <p:cNvPr id="10" name="Picture 9" descr="Pearson Logo"/>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62" r:id="rId8"/>
    <p:sldLayoutId id="2147483661" r:id="rId9"/>
    <p:sldLayoutId id="2147483663" r:id="rId10"/>
    <p:sldLayoutId id="2147483651" r:id="rId11"/>
    <p:sldLayoutId id="2147483654" r:id="rId12"/>
    <p:sldLayoutId id="2147483655" r:id="rId13"/>
    <p:sldLayoutId id="2147483665" r:id="rId14"/>
    <p:sldLayoutId id="2147483666" r:id="rId15"/>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0500"/>
            <a:ext cx="8229600" cy="1107996"/>
          </a:xfrm>
        </p:spPr>
        <p:txBody>
          <a:bodyPr>
            <a:spAutoFit/>
          </a:bodyPr>
          <a:lstStyle/>
          <a:p>
            <a:r>
              <a:rPr lang="en-IN" sz="3600" dirty="0">
                <a:latin typeface="+mj-lt"/>
              </a:rPr>
              <a:t>Automotive Electrical and Engine Performance</a:t>
            </a:r>
          </a:p>
        </p:txBody>
      </p:sp>
      <p:sp>
        <p:nvSpPr>
          <p:cNvPr id="3" name="Text Placeholder 2"/>
          <p:cNvSpPr>
            <a:spLocks noGrp="1"/>
          </p:cNvSpPr>
          <p:nvPr>
            <p:ph type="body" sz="quarter" idx="13"/>
          </p:nvPr>
        </p:nvSpPr>
        <p:spPr>
          <a:xfrm>
            <a:off x="457200" y="1382036"/>
            <a:ext cx="8229600" cy="317335"/>
          </a:xfrm>
        </p:spPr>
        <p:txBody>
          <a:bodyPr/>
          <a:lstStyle/>
          <a:p>
            <a:r>
              <a:rPr lang="en-US" dirty="0" smtClean="0"/>
              <a:t>Eighth </a:t>
            </a:r>
            <a:r>
              <a:rPr lang="en-US" dirty="0"/>
              <a:t>Edition</a:t>
            </a:r>
            <a:endParaRPr lang="en-IN" dirty="0"/>
          </a:p>
        </p:txBody>
      </p:sp>
      <p:sp>
        <p:nvSpPr>
          <p:cNvPr id="4" name="Text Placeholder 3"/>
          <p:cNvSpPr>
            <a:spLocks noGrp="1"/>
          </p:cNvSpPr>
          <p:nvPr>
            <p:ph type="body" sz="quarter" idx="14"/>
          </p:nvPr>
        </p:nvSpPr>
        <p:spPr>
          <a:xfrm>
            <a:off x="5048529" y="2814796"/>
            <a:ext cx="2817004" cy="492443"/>
          </a:xfrm>
        </p:spPr>
        <p:txBody>
          <a:bodyPr vert="horz" wrap="square" lIns="0" tIns="0" rIns="0" bIns="0" rtlCol="0" anchor="b">
            <a:spAutoFit/>
          </a:bodyPr>
          <a:lstStyle/>
          <a:p>
            <a:r>
              <a:rPr lang="en-US" sz="3200" dirty="0"/>
              <a:t>Chapter </a:t>
            </a:r>
            <a:r>
              <a:rPr lang="en-US" sz="3200" dirty="0" smtClean="0"/>
              <a:t>33</a:t>
            </a:r>
            <a:endParaRPr lang="en-US" sz="3200" dirty="0"/>
          </a:p>
        </p:txBody>
      </p:sp>
      <p:sp>
        <p:nvSpPr>
          <p:cNvPr id="5" name="Text Placeholder 4"/>
          <p:cNvSpPr>
            <a:spLocks noGrp="1"/>
          </p:cNvSpPr>
          <p:nvPr>
            <p:ph type="body" sz="quarter" idx="15"/>
          </p:nvPr>
        </p:nvSpPr>
        <p:spPr>
          <a:xfrm>
            <a:off x="5042188" y="3419184"/>
            <a:ext cx="3348279" cy="307777"/>
          </a:xfrm>
        </p:spPr>
        <p:txBody>
          <a:bodyPr vert="horz" wrap="square" lIns="0" tIns="0" rIns="0" bIns="0" rtlCol="0">
            <a:spAutoFit/>
          </a:bodyPr>
          <a:lstStyle/>
          <a:p>
            <a:r>
              <a:rPr lang="en-IN" sz="2000" spc="-300" dirty="0" smtClean="0"/>
              <a:t>M A </a:t>
            </a:r>
            <a:r>
              <a:rPr lang="en-IN" sz="2000" dirty="0" smtClean="0"/>
              <a:t>P/</a:t>
            </a:r>
            <a:r>
              <a:rPr lang="en-IN" sz="2000" spc="-300" dirty="0" smtClean="0"/>
              <a:t>B A R </a:t>
            </a:r>
            <a:r>
              <a:rPr lang="en-IN" sz="2000" dirty="0" smtClean="0"/>
              <a:t>O </a:t>
            </a:r>
            <a:r>
              <a:rPr lang="en-IN" sz="2000" dirty="0" smtClean="0"/>
              <a:t>Sensors</a:t>
            </a:r>
            <a:endParaRPr lang="en-US" sz="2000" dirty="0"/>
          </a:p>
        </p:txBody>
      </p:sp>
      <p:pic>
        <p:nvPicPr>
          <p:cNvPr id="9" name="Picture 8" descr="Front Cover: Automotive Electrical and Engine Performance,  Eighth Edition by Halderman"/>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57200" y="1769663"/>
            <a:ext cx="3505200" cy="4483907"/>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
        <p:nvSpPr>
          <p:cNvPr id="10" name="Text Placeholder 1">
            <a:extLst>
              <a:ext uri="{FF2B5EF4-FFF2-40B4-BE49-F238E27FC236}">
                <a16:creationId xmlns:a16="http://schemas.microsoft.com/office/drawing/2014/main" xmlns="" id="{B90BF7CC-C13E-4975-9A72-17609AD86A49}"/>
              </a:ext>
            </a:extLst>
          </p:cNvPr>
          <p:cNvSpPr>
            <a:spLocks noGrp="1"/>
          </p:cNvSpPr>
          <p:nvPr>
            <p:ph type="body" sz="quarter" idx="13"/>
          </p:nvPr>
        </p:nvSpPr>
        <p:spPr>
          <a:xfrm>
            <a:off x="2743203" y="6418272"/>
            <a:ext cx="5950034" cy="184666"/>
          </a:xfrm>
        </p:spPr>
        <p:txBody>
          <a:bodyPr wrap="square">
            <a:spAutoFit/>
          </a:bodyPr>
          <a:lstStyle/>
          <a:p>
            <a:pPr marL="101600" algn="r"/>
            <a:r>
              <a:rPr lang="en-IN" altLang="en-US" sz="1200" dirty="0">
                <a:solidFill>
                  <a:schemeClr val="tx1"/>
                </a:solidFill>
                <a:latin typeface="Verdana"/>
                <a:ea typeface="Verdana" panose="020B0604030504040204" pitchFamily="34" charset="0"/>
                <a:cs typeface="Verdana" panose="020B0604030504040204" pitchFamily="34" charset="0"/>
              </a:rPr>
              <a:t>Copyright © 2020, </a:t>
            </a:r>
            <a:r>
              <a:rPr lang="en-IN" altLang="en-US" sz="1200" dirty="0" smtClean="0">
                <a:solidFill>
                  <a:schemeClr val="tx1"/>
                </a:solidFill>
                <a:latin typeface="Verdana"/>
                <a:ea typeface="Verdana" panose="020B0604030504040204" pitchFamily="34" charset="0"/>
                <a:cs typeface="Verdana" panose="020B0604030504040204" pitchFamily="34" charset="0"/>
              </a:rPr>
              <a:t>2016 </a:t>
            </a:r>
            <a:r>
              <a:rPr lang="en-IN" altLang="en-US" sz="1200" dirty="0">
                <a:solidFill>
                  <a:schemeClr val="tx1"/>
                </a:solidFill>
                <a:latin typeface="Verdana"/>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20351318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311348"/>
            <a:ext cx="2668046" cy="5232202"/>
          </a:xfrm>
        </p:spPr>
        <p:txBody>
          <a:bodyPr wrap="square">
            <a:spAutoFit/>
          </a:bodyPr>
          <a:lstStyle/>
          <a:p>
            <a:r>
              <a:rPr lang="en-IN" altLang="en-US" sz="2000" dirty="0">
                <a:ea typeface="ヒラギノ角ゴ Pro W3" charset="-128"/>
              </a:rPr>
              <a:t>Figure </a:t>
            </a:r>
            <a:r>
              <a:rPr lang="en-IN" altLang="en-US" sz="2000" dirty="0" smtClean="0">
                <a:ea typeface="ヒラギノ角ゴ Pro W3" charset="-128"/>
              </a:rPr>
              <a:t>33.1 </a:t>
            </a:r>
            <a:r>
              <a:rPr lang="en-IN" altLang="en-US" sz="2000" dirty="0">
                <a:ea typeface="ヒラギノ角ゴ Pro W3" charset="-128"/>
              </a:rPr>
              <a:t>(a) As an engine is accelerated under a load, the engine vacuum drops. This drop in vacuum is actually </a:t>
            </a:r>
            <a:r>
              <a:rPr lang="en-IN" altLang="en-US" sz="2000" dirty="0" smtClean="0">
                <a:ea typeface="ヒラギノ角ゴ Pro W3" charset="-128"/>
              </a:rPr>
              <a:t>an increase in </a:t>
            </a:r>
            <a:r>
              <a:rPr lang="en-IN" altLang="en-US" sz="2000" dirty="0">
                <a:ea typeface="ヒラギノ角ゴ Pro W3" charset="-128"/>
              </a:rPr>
              <a:t>absolute pressure in the intake manifold. A </a:t>
            </a:r>
            <a:r>
              <a:rPr lang="en-IN" altLang="en-US" sz="2000" spc="-200" dirty="0" smtClean="0">
                <a:ea typeface="ヒラギノ角ゴ Pro W3" charset="-128"/>
              </a:rPr>
              <a:t>M A </a:t>
            </a:r>
            <a:r>
              <a:rPr lang="en-IN" altLang="en-US" sz="2000" dirty="0" smtClean="0">
                <a:ea typeface="ヒラギノ角ゴ Pro W3" charset="-128"/>
              </a:rPr>
              <a:t>P </a:t>
            </a:r>
            <a:r>
              <a:rPr lang="en-IN" altLang="en-US" sz="2000" dirty="0">
                <a:ea typeface="ヒラギノ角ゴ Pro W3" charset="-128"/>
              </a:rPr>
              <a:t>sensor senses all pressures greater than that of a perfect vacuum</a:t>
            </a:r>
            <a:r>
              <a:rPr lang="en-IN" altLang="en-US" sz="2000" dirty="0" smtClean="0">
                <a:ea typeface="ヒラギノ角ゴ Pro W3" charset="-128"/>
              </a:rPr>
              <a:t>. (</a:t>
            </a:r>
            <a:r>
              <a:rPr lang="en-IN" altLang="en-US" sz="2000" dirty="0">
                <a:ea typeface="ヒラギノ角ゴ Pro W3" charset="-128"/>
              </a:rPr>
              <a:t>b) The relationship between absolute pressure, vacuum, and </a:t>
            </a:r>
            <a:r>
              <a:rPr lang="en-IN" altLang="en-US" sz="2000" dirty="0" smtClean="0">
                <a:ea typeface="ヒラギノ角ゴ Pro W3" charset="-128"/>
              </a:rPr>
              <a:t>gauge pressure</a:t>
            </a:r>
            <a:endParaRPr lang="en-US" sz="2000" b="0" dirty="0"/>
          </a:p>
        </p:txBody>
      </p:sp>
      <p:pic>
        <p:nvPicPr>
          <p:cNvPr id="1026" name="Picture 2" descr="The figure shows the following information in two sections:&#10;1) Section a – Shows a dial indicator calibrated from 30-inch Hg to 0 on the left side of the dial and 0 to 30 PSI on the right side of the indicator. The scale of each calibration is in the multiples of 10. The indicator needle on the right displays pressure measured in units of pounds per square inch (PSI) and on the left displays pressure measured in units of inches of mercury (in. Hg). Atmospheric pressure and engine vacuum at wide open throttle (WOT) are indicated at 0 PSI Gauge. The engine vacuum at idle is indicated at 20 in. Hg and perfect vacuum at 30 in. Hg. &#10;2) Section b – Shows a dial indicator with values of pressure in terms of absolute pressure and gauge pressure. Prefect vacuum is shown at 0 PSIA or 29.92 in Hg gauge pressure. The value of 14.7 PSIA and 0 in. Hg gauge pressure is considered the Atmospheric or Barometric pressure. Similarly, 9.8 PSIA corresponds to 10 in. Hg gauge pressure and 4.9 PSIA corresponds to 20 in. Hg gauge pressure.&#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6846" y="362487"/>
            <a:ext cx="5460429" cy="5739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425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266700"/>
            <a:ext cx="8230646" cy="2000548"/>
          </a:xfrm>
        </p:spPr>
        <p:txBody>
          <a:bodyPr wrap="square">
            <a:spAutoFit/>
          </a:bodyPr>
          <a:lstStyle/>
          <a:p>
            <a:r>
              <a:rPr lang="en-IN" altLang="en-US" sz="2600" dirty="0">
                <a:ea typeface="ヒラギノ角ゴ Pro W3" charset="-128"/>
              </a:rPr>
              <a:t>Figure 33.2 (a) A </a:t>
            </a:r>
            <a:r>
              <a:rPr lang="en-IN" altLang="en-US" sz="2600" spc="-250" dirty="0" smtClean="0">
                <a:ea typeface="ヒラギノ角ゴ Pro W3" charset="-128"/>
              </a:rPr>
              <a:t>M A P</a:t>
            </a:r>
            <a:r>
              <a:rPr lang="en-IN" altLang="en-US" sz="2600" dirty="0" smtClean="0">
                <a:ea typeface="ヒラギノ角ゴ Pro W3" charset="-128"/>
              </a:rPr>
              <a:t> </a:t>
            </a:r>
            <a:r>
              <a:rPr lang="en-IN" altLang="en-US" sz="2600" dirty="0">
                <a:ea typeface="ヒラギノ角ゴ Pro W3" charset="-128"/>
              </a:rPr>
              <a:t>sensor compares the absolute pressure in the intake manifold to a perfect vacuum. The deflection of </a:t>
            </a:r>
            <a:r>
              <a:rPr lang="en-IN" altLang="en-US" sz="2600" dirty="0" smtClean="0">
                <a:ea typeface="ヒラギノ角ゴ Pro W3" charset="-128"/>
              </a:rPr>
              <a:t>the silicon </a:t>
            </a:r>
            <a:r>
              <a:rPr lang="en-IN" altLang="en-US" sz="2600" dirty="0">
                <a:ea typeface="ヒラギノ角ゴ Pro W3" charset="-128"/>
              </a:rPr>
              <a:t>chip is converted to a an absolute pressure reading by the electronics in the sensor itself</a:t>
            </a:r>
            <a:endParaRPr lang="en-US" sz="2600" b="0" dirty="0"/>
          </a:p>
        </p:txBody>
      </p:sp>
      <p:pic>
        <p:nvPicPr>
          <p:cNvPr id="2050" name="Picture 2" descr="The figure shows the MAP sensor housing with an intake manifold, a filter for the intake, and a silicon chip placed inside a vacuum chamber. A signal conditioning circuit is connected to the silicon chip and vacuum chamber unit inside the housing.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813" y="2587739"/>
            <a:ext cx="8140374" cy="3602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7547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142875"/>
            <a:ext cx="8230646" cy="1107996"/>
          </a:xfrm>
        </p:spPr>
        <p:txBody>
          <a:bodyPr wrap="square">
            <a:spAutoFit/>
          </a:bodyPr>
          <a:lstStyle/>
          <a:p>
            <a:r>
              <a:rPr lang="en-IN" altLang="en-US" dirty="0">
                <a:ea typeface="ヒラギノ角ゴ Pro W3" charset="-128"/>
              </a:rPr>
              <a:t>Figure 33.3 A typical </a:t>
            </a:r>
            <a:r>
              <a:rPr lang="en-IN" altLang="en-US" dirty="0" smtClean="0">
                <a:ea typeface="ヒラギノ角ゴ Pro W3" charset="-128"/>
              </a:rPr>
              <a:t>MAP </a:t>
            </a:r>
            <a:r>
              <a:rPr lang="en-IN" altLang="en-US" dirty="0">
                <a:ea typeface="ヒラギノ角ゴ Pro W3" charset="-128"/>
              </a:rPr>
              <a:t>sensor installed in the </a:t>
            </a:r>
            <a:r>
              <a:rPr lang="en-IN" altLang="en-US" dirty="0" smtClean="0">
                <a:ea typeface="ヒラギノ角ゴ Pro W3" charset="-128"/>
              </a:rPr>
              <a:t>intake manifold</a:t>
            </a:r>
            <a:endParaRPr lang="en-US" b="0" dirty="0"/>
          </a:p>
        </p:txBody>
      </p:sp>
      <p:pic>
        <p:nvPicPr>
          <p:cNvPr id="3074" name="Picture 2" descr="A photo shows a MAP sensor installed in the intake manifo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7142" y="1343726"/>
            <a:ext cx="6529717" cy="4913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163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800" y="285750"/>
            <a:ext cx="8228000" cy="2215991"/>
          </a:xfrm>
        </p:spPr>
        <p:txBody>
          <a:bodyPr wrap="square">
            <a:spAutoFit/>
          </a:bodyPr>
          <a:lstStyle/>
          <a:p>
            <a:r>
              <a:rPr lang="en-IN" altLang="en-US" sz="2400" dirty="0">
                <a:ea typeface="ヒラギノ角ゴ Pro W3" charset="-128"/>
              </a:rPr>
              <a:t>Figure 33.4 Shown is the electronic circuit inside </a:t>
            </a:r>
            <a:r>
              <a:rPr lang="en-IN" altLang="en-US" sz="2400" dirty="0" smtClean="0">
                <a:ea typeface="ヒラギノ角ゴ Pro W3" charset="-128"/>
              </a:rPr>
              <a:t>a ceramic disc </a:t>
            </a:r>
            <a:r>
              <a:rPr lang="en-IN" altLang="en-US" sz="2400" spc="-250" dirty="0" smtClean="0">
                <a:ea typeface="ヒラギノ角ゴ Pro W3" charset="-128"/>
              </a:rPr>
              <a:t>M A P</a:t>
            </a:r>
            <a:r>
              <a:rPr lang="en-IN" altLang="en-US" sz="2400" dirty="0" smtClean="0">
                <a:ea typeface="ヒラギノ角ゴ Pro W3" charset="-128"/>
              </a:rPr>
              <a:t> </a:t>
            </a:r>
            <a:r>
              <a:rPr lang="en-IN" altLang="en-US" sz="2400" dirty="0">
                <a:ea typeface="ヒラギノ角ゴ Pro W3" charset="-128"/>
              </a:rPr>
              <a:t>sensor used on many Chrysler </a:t>
            </a:r>
            <a:r>
              <a:rPr lang="en-IN" altLang="en-US" sz="2400" dirty="0" smtClean="0">
                <a:ea typeface="ヒラギノ角ゴ Pro W3" charset="-128"/>
              </a:rPr>
              <a:t>engines. The </a:t>
            </a:r>
            <a:r>
              <a:rPr lang="en-IN" altLang="en-US" sz="2400" dirty="0">
                <a:ea typeface="ヒラギノ角ゴ Pro W3" charset="-128"/>
              </a:rPr>
              <a:t>black areas are carbon resistors that are applied to </a:t>
            </a:r>
            <a:r>
              <a:rPr lang="en-IN" altLang="en-US" sz="2400" dirty="0" smtClean="0">
                <a:ea typeface="ヒラギノ角ゴ Pro W3" charset="-128"/>
              </a:rPr>
              <a:t>the ceramic</a:t>
            </a:r>
            <a:r>
              <a:rPr lang="en-IN" altLang="en-US" sz="2400" dirty="0">
                <a:ea typeface="ヒラギノ角ゴ Pro W3" charset="-128"/>
              </a:rPr>
              <a:t>, and lasers are used to cut lines into these </a:t>
            </a:r>
            <a:r>
              <a:rPr lang="en-IN" altLang="en-US" sz="2400" dirty="0" smtClean="0">
                <a:ea typeface="ヒラギノ角ゴ Pro W3" charset="-128"/>
              </a:rPr>
              <a:t>resistors during </a:t>
            </a:r>
            <a:r>
              <a:rPr lang="en-IN" altLang="en-US" sz="2400" dirty="0">
                <a:ea typeface="ヒラギノ角ゴ Pro W3" charset="-128"/>
              </a:rPr>
              <a:t>testing to achieve the </a:t>
            </a:r>
            <a:r>
              <a:rPr lang="en-IN" altLang="en-US" sz="2400" dirty="0" smtClean="0">
                <a:ea typeface="ヒラギノ角ゴ Pro W3" charset="-128"/>
              </a:rPr>
              <a:t>proper operating </a:t>
            </a:r>
            <a:r>
              <a:rPr lang="en-IN" altLang="en-US" sz="2400" dirty="0">
                <a:ea typeface="ヒラギノ角ゴ Pro W3" charset="-128"/>
              </a:rPr>
              <a:t>calibration</a:t>
            </a:r>
            <a:endParaRPr lang="en-US" sz="2400" b="0" dirty="0"/>
          </a:p>
        </p:txBody>
      </p:sp>
      <p:pic>
        <p:nvPicPr>
          <p:cNvPr id="4098" name="Picture 2" descr="A photo shows a circuit on a disc made of ceram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8726" y="2581275"/>
            <a:ext cx="4906547" cy="3693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568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043" y="142875"/>
            <a:ext cx="8225757" cy="1107996"/>
          </a:xfrm>
        </p:spPr>
        <p:txBody>
          <a:bodyPr wrap="square">
            <a:spAutoFit/>
          </a:bodyPr>
          <a:lstStyle/>
          <a:p>
            <a:r>
              <a:rPr lang="en-IN" altLang="en-US" dirty="0">
                <a:ea typeface="ヒラギノ角ゴ Pro W3" charset="-128"/>
              </a:rPr>
              <a:t>Figure 33.5 Altitude affects the </a:t>
            </a:r>
            <a:r>
              <a:rPr lang="en-IN" altLang="en-US" spc="-250" dirty="0" smtClean="0">
                <a:ea typeface="ヒラギノ角ゴ Pro W3" charset="-128"/>
              </a:rPr>
              <a:t>MAP</a:t>
            </a:r>
            <a:r>
              <a:rPr lang="en-IN" altLang="en-US" dirty="0" smtClean="0">
                <a:ea typeface="ヒラギノ角ゴ Pro W3" charset="-128"/>
              </a:rPr>
              <a:t> </a:t>
            </a:r>
            <a:r>
              <a:rPr lang="en-IN" altLang="en-US" dirty="0">
                <a:ea typeface="ヒラギノ角ゴ Pro W3" charset="-128"/>
              </a:rPr>
              <a:t>sensor voltage</a:t>
            </a:r>
            <a:endParaRPr lang="en-US" b="0" dirty="0"/>
          </a:p>
        </p:txBody>
      </p:sp>
      <p:pic>
        <p:nvPicPr>
          <p:cNvPr id="5122" name="Picture 2" descr="The graph shows signal voltage on the vertical axis and vacuum in inches of mercury on the horizontal axis. The engine load during particular vacuum values are also shown as lower value of engine load towards higher vacuum values and higher engine load towards lower vacuum values. The graph shows two graph lines, one measured at sea level with a solid line and other measured at 6500 altitude with a dotted dash line. Both the graph lines are upward-sloping straight line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6591" y="1380358"/>
            <a:ext cx="6870816" cy="4846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4342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043" y="295276"/>
            <a:ext cx="8225757" cy="1107996"/>
          </a:xfrm>
        </p:spPr>
        <p:txBody>
          <a:bodyPr wrap="square">
            <a:spAutoFit/>
          </a:bodyPr>
          <a:lstStyle/>
          <a:p>
            <a:r>
              <a:rPr lang="en-IN" altLang="en-US" sz="2400" dirty="0">
                <a:ea typeface="ヒラギノ角ゴ Pro W3" charset="-128"/>
              </a:rPr>
              <a:t>Figure 33.6 When checking a </a:t>
            </a:r>
            <a:r>
              <a:rPr lang="en-IN" altLang="en-US" sz="2400" spc="-250" dirty="0" smtClean="0">
                <a:ea typeface="ヒラギノ角ゴ Pro W3" charset="-128"/>
              </a:rPr>
              <a:t>M A P</a:t>
            </a:r>
            <a:r>
              <a:rPr lang="en-IN" altLang="en-US" sz="2400" dirty="0" smtClean="0">
                <a:ea typeface="ヒラギノ角ゴ Pro W3" charset="-128"/>
              </a:rPr>
              <a:t> </a:t>
            </a:r>
            <a:r>
              <a:rPr lang="en-IN" altLang="en-US" sz="2400" dirty="0">
                <a:ea typeface="ヒラギノ角ゴ Pro W3" charset="-128"/>
              </a:rPr>
              <a:t>sensor, first verify </a:t>
            </a:r>
            <a:r>
              <a:rPr lang="en-IN" altLang="en-US" sz="2400" dirty="0" smtClean="0">
                <a:ea typeface="ヒラギノ角ゴ Pro W3" charset="-128"/>
              </a:rPr>
              <a:t>that the </a:t>
            </a:r>
            <a:r>
              <a:rPr lang="en-IN" altLang="en-US" sz="2400" dirty="0">
                <a:ea typeface="ヒラギノ角ゴ Pro W3" charset="-128"/>
              </a:rPr>
              <a:t>sensor is receiving a 5-volt reference voltage and </a:t>
            </a:r>
            <a:r>
              <a:rPr lang="en-IN" altLang="en-US" sz="2400" dirty="0" smtClean="0">
                <a:ea typeface="ヒラギノ角ゴ Pro W3" charset="-128"/>
              </a:rPr>
              <a:t>then check </a:t>
            </a:r>
            <a:r>
              <a:rPr lang="en-IN" altLang="en-US" sz="2400" dirty="0">
                <a:ea typeface="ヒラギノ角ゴ Pro W3" charset="-128"/>
              </a:rPr>
              <a:t>for the output (signal) voltage</a:t>
            </a:r>
            <a:endParaRPr lang="en-US" sz="2400" b="0" dirty="0"/>
          </a:p>
        </p:txBody>
      </p:sp>
      <p:pic>
        <p:nvPicPr>
          <p:cNvPr id="6146" name="Picture 2" descr="A diagram shows a MAP sensor circuit in which the sensor is connected to a power 5V terminal and ground with a wire connecting the sensor and the signal receiver in an ECM. A check point is shown at sensor’s power terminal.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0489" y="1545490"/>
            <a:ext cx="5263022" cy="4723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7031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043" y="142875"/>
            <a:ext cx="8225757" cy="1107996"/>
          </a:xfrm>
        </p:spPr>
        <p:txBody>
          <a:bodyPr wrap="square">
            <a:spAutoFit/>
          </a:bodyPr>
          <a:lstStyle/>
          <a:p>
            <a:r>
              <a:rPr lang="en-IN" altLang="en-US" dirty="0">
                <a:ea typeface="ヒラギノ角ゴ Pro W3" charset="-128"/>
              </a:rPr>
              <a:t>Figure 33.7 A typical hand-operated vacuum pump</a:t>
            </a:r>
            <a:endParaRPr lang="en-US" b="0" dirty="0"/>
          </a:p>
        </p:txBody>
      </p:sp>
      <p:pic>
        <p:nvPicPr>
          <p:cNvPr id="7170" name="Picture 2" descr="A photo shows a hand-operated vacuum pump. It has a dial indicator on the top and a hand grip for pumping.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1250" y="1390311"/>
            <a:ext cx="4082450" cy="4868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9981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567581"/>
          </a:xfrm>
        </p:spPr>
        <p:txBody>
          <a:bodyPr lIns="0" tIns="0" rIns="0" bIns="0">
            <a:spAutoFit/>
          </a:bodyPr>
          <a:lstStyle/>
          <a:p>
            <a:pPr>
              <a:spcBef>
                <a:spcPct val="0"/>
              </a:spcBef>
            </a:pPr>
            <a:r>
              <a:rPr lang="en-US" sz="3600" dirty="0">
                <a:latin typeface="+mj-lt"/>
                <a:ea typeface="+mj-ea"/>
                <a:cs typeface="Times New Roman" panose="02020603050405020304" pitchFamily="18" charset="0"/>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613" y="2134080"/>
            <a:ext cx="8051824" cy="2589840"/>
          </a:xfrm>
          <a:prstGeom prst="rect">
            <a:avLst/>
          </a:prstGeom>
        </p:spPr>
      </p:pic>
    </p:spTree>
    <p:extLst>
      <p:ext uri="{BB962C8B-B14F-4D97-AF65-F5344CB8AC3E}">
        <p14:creationId xmlns:p14="http://schemas.microsoft.com/office/powerpoint/2010/main" val="775972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22336</TotalTime>
  <Words>256</Words>
  <Application>Microsoft Office PowerPoint</Application>
  <PresentationFormat>On-screen Show (4:3)</PresentationFormat>
  <Paragraphs>21</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508 Lecture</vt:lpstr>
      <vt:lpstr>Automotive Electrical and Engine Performance</vt:lpstr>
      <vt:lpstr>Figure 33.1 (a) As an engine is accelerated under a load, the engine vacuum drops. This drop in vacuum is actually an increase in absolute pressure in the intake manifold. A M A P sensor senses all pressures greater than that of a perfect vacuum. (b) The relationship between absolute pressure, vacuum, and gauge pressure</vt:lpstr>
      <vt:lpstr>Figure 33.2 (a) A M A P sensor compares the absolute pressure in the intake manifold to a perfect vacuum. The deflection of the silicon chip is converted to a an absolute pressure reading by the electronics in the sensor itself</vt:lpstr>
      <vt:lpstr>Figure 33.3 A typical MAP sensor installed in the intake manifold</vt:lpstr>
      <vt:lpstr>Figure 33.4 Shown is the electronic circuit inside a ceramic disc M A P sensor used on many Chrysler engines. The black areas are carbon resistors that are applied to the ceramic, and lasers are used to cut lines into these resistors during testing to achieve the proper operating calibration</vt:lpstr>
      <vt:lpstr>Figure 33.5 Altitude affects the MAP sensor voltage</vt:lpstr>
      <vt:lpstr>Figure 33.6 When checking a M A P sensor, first verify that the sensor is receiving a 5-volt reference voltage and then check for the output (signal) voltage</vt:lpstr>
      <vt:lpstr>Figure 33.7 A typical hand-operated vacuum pump</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Electrical and Engine Performance, Eighth Edition</dc:title>
  <dc:subject>Automotive - Core</dc:subject>
  <dc:creator>James D. Halderman</dc:creator>
  <cp:keywords>Automotive </cp:keywords>
  <cp:lastModifiedBy>Kumaraguru Govindasamy</cp:lastModifiedBy>
  <cp:revision>3973</cp:revision>
  <dcterms:created xsi:type="dcterms:W3CDTF">2014-07-14T20:04:21Z</dcterms:created>
  <dcterms:modified xsi:type="dcterms:W3CDTF">2019-02-25T10:45:31Z</dcterms:modified>
</cp:coreProperties>
</file>