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1077" r:id="rId2"/>
    <p:sldId id="1041" r:id="rId3"/>
    <p:sldId id="1078" r:id="rId4"/>
    <p:sldId id="1079" r:id="rId5"/>
    <p:sldId id="1080" r:id="rId6"/>
    <p:sldId id="1081" r:id="rId7"/>
    <p:sldId id="1082" r:id="rId8"/>
    <p:sldId id="107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5" autoAdjust="0"/>
    <p:restoredTop sz="91648" autoAdjust="0"/>
  </p:normalViewPr>
  <p:slideViewPr>
    <p:cSldViewPr>
      <p:cViewPr>
        <p:scale>
          <a:sx n="100" d="100"/>
          <a:sy n="100" d="100"/>
        </p:scale>
        <p:origin x="-1128" y="-288"/>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817004" cy="492443"/>
          </a:xfrm>
        </p:spPr>
        <p:txBody>
          <a:bodyPr vert="horz" wrap="square" lIns="0" tIns="0" rIns="0" bIns="0" rtlCol="0" anchor="b">
            <a:spAutoFit/>
          </a:bodyPr>
          <a:lstStyle/>
          <a:p>
            <a:r>
              <a:rPr lang="en-US" sz="3200" dirty="0"/>
              <a:t>Chapter </a:t>
            </a:r>
            <a:r>
              <a:rPr lang="en-US" sz="3200" dirty="0" smtClean="0"/>
              <a:t>32</a:t>
            </a:r>
            <a:endParaRPr lang="en-US" sz="3200" dirty="0"/>
          </a:p>
        </p:txBody>
      </p:sp>
      <p:sp>
        <p:nvSpPr>
          <p:cNvPr id="5" name="Text Placeholder 4"/>
          <p:cNvSpPr>
            <a:spLocks noGrp="1"/>
          </p:cNvSpPr>
          <p:nvPr>
            <p:ph type="body" sz="quarter" idx="15"/>
          </p:nvPr>
        </p:nvSpPr>
        <p:spPr>
          <a:xfrm>
            <a:off x="5042188" y="3419184"/>
            <a:ext cx="3348279" cy="615553"/>
          </a:xfrm>
        </p:spPr>
        <p:txBody>
          <a:bodyPr vert="horz" wrap="square" lIns="0" tIns="0" rIns="0" bIns="0" rtlCol="0">
            <a:spAutoFit/>
          </a:bodyPr>
          <a:lstStyle/>
          <a:p>
            <a:r>
              <a:rPr lang="en-IN" sz="2000" dirty="0" smtClean="0"/>
              <a:t>Throttle Position (</a:t>
            </a:r>
            <a:r>
              <a:rPr lang="en-IN" sz="2000" spc="-200" dirty="0" smtClean="0"/>
              <a:t>T P</a:t>
            </a:r>
            <a:r>
              <a:rPr lang="en-IN" sz="2000" dirty="0" smtClean="0"/>
              <a:t>) Sensors</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xmlns=""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38232"/>
            <a:ext cx="8230646" cy="1661993"/>
          </a:xfrm>
        </p:spPr>
        <p:txBody>
          <a:bodyPr wrap="square">
            <a:spAutoFit/>
          </a:bodyPr>
          <a:lstStyle/>
          <a:p>
            <a:r>
              <a:rPr lang="en-IN" altLang="en-US" dirty="0">
                <a:ea typeface="ヒラギノ角ゴ Pro W3" charset="-128"/>
              </a:rPr>
              <a:t>Figure 32.1 A typical </a:t>
            </a:r>
            <a:r>
              <a:rPr lang="en-IN" altLang="en-US" spc="-300" dirty="0" smtClean="0">
                <a:ea typeface="ヒラギノ角ゴ Pro W3" charset="-128"/>
              </a:rPr>
              <a:t>T P</a:t>
            </a:r>
            <a:r>
              <a:rPr lang="en-IN" altLang="en-US" dirty="0" smtClean="0">
                <a:ea typeface="ヒラギノ角ゴ Pro W3" charset="-128"/>
              </a:rPr>
              <a:t> </a:t>
            </a:r>
            <a:r>
              <a:rPr lang="en-IN" altLang="en-US" dirty="0">
                <a:ea typeface="ヒラギノ角ゴ Pro W3" charset="-128"/>
              </a:rPr>
              <a:t>sensor mounted on the </a:t>
            </a:r>
            <a:r>
              <a:rPr lang="en-IN" altLang="en-US" dirty="0" smtClean="0">
                <a:ea typeface="ヒラギノ角ゴ Pro W3" charset="-128"/>
              </a:rPr>
              <a:t>throttle plate </a:t>
            </a:r>
            <a:r>
              <a:rPr lang="en-IN" altLang="en-US" dirty="0">
                <a:ea typeface="ヒラギノ角ゴ Pro W3" charset="-128"/>
              </a:rPr>
              <a:t>of this port-injected engine</a:t>
            </a:r>
            <a:endParaRPr lang="en-US" b="0" dirty="0"/>
          </a:p>
        </p:txBody>
      </p:sp>
      <p:pic>
        <p:nvPicPr>
          <p:cNvPr id="1026" name="Picture 2" descr="A photo shows throttle position sensor placed in alignment with a butterfly valve in throttle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59" y="2111068"/>
            <a:ext cx="8069459" cy="409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95275"/>
            <a:ext cx="8230646" cy="1846659"/>
          </a:xfrm>
        </p:spPr>
        <p:txBody>
          <a:bodyPr wrap="square">
            <a:spAutoFit/>
          </a:bodyPr>
          <a:lstStyle/>
          <a:p>
            <a:r>
              <a:rPr lang="en-IN" altLang="en-US" sz="2400" dirty="0">
                <a:ea typeface="ヒラギノ角ゴ Pro W3" charset="-128"/>
              </a:rPr>
              <a:t>Figure 32.2 The signal voltage from a throttle </a:t>
            </a:r>
            <a:r>
              <a:rPr lang="en-IN" altLang="en-US" sz="2400" dirty="0" smtClean="0">
                <a:ea typeface="ヒラギノ角ゴ Pro W3" charset="-128"/>
              </a:rPr>
              <a:t>position</a:t>
            </a:r>
            <a:r>
              <a:rPr lang="en-IN" altLang="en-US" sz="2400" baseline="0" dirty="0" smtClean="0">
                <a:ea typeface="ヒラギノ角ゴ Pro W3" charset="-128"/>
              </a:rPr>
              <a:t> </a:t>
            </a:r>
            <a:r>
              <a:rPr lang="en-IN" altLang="en-US" sz="2400" dirty="0" smtClean="0">
                <a:ea typeface="ヒラギノ角ゴ Pro W3" charset="-128"/>
              </a:rPr>
              <a:t>increases </a:t>
            </a:r>
            <a:r>
              <a:rPr lang="en-IN" altLang="en-US" sz="2400" dirty="0">
                <a:ea typeface="ヒラギノ角ゴ Pro W3" charset="-128"/>
              </a:rPr>
              <a:t>as the throttle is opened because the wiper </a:t>
            </a:r>
            <a:r>
              <a:rPr lang="en-IN" altLang="en-US" sz="2400" dirty="0" smtClean="0">
                <a:ea typeface="ヒラギノ角ゴ Pro W3" charset="-128"/>
              </a:rPr>
              <a:t>arm</a:t>
            </a:r>
            <a:r>
              <a:rPr lang="en-IN" altLang="en-US" sz="2400" baseline="0" dirty="0" smtClean="0">
                <a:ea typeface="ヒラギノ角ゴ Pro W3" charset="-128"/>
              </a:rPr>
              <a:t> </a:t>
            </a:r>
            <a:r>
              <a:rPr lang="en-IN" altLang="en-US" sz="2400" dirty="0" smtClean="0">
                <a:ea typeface="ヒラギノ角ゴ Pro W3" charset="-128"/>
              </a:rPr>
              <a:t>is closer </a:t>
            </a:r>
            <a:r>
              <a:rPr lang="en-IN" altLang="en-US" sz="2400" dirty="0">
                <a:ea typeface="ヒラギノ角ゴ Pro W3" charset="-128"/>
              </a:rPr>
              <a:t>to the 5-volt reference. At idle, </a:t>
            </a:r>
            <a:r>
              <a:rPr lang="en-IN" altLang="en-US" sz="2400" dirty="0" smtClean="0">
                <a:ea typeface="ヒラギノ角ゴ Pro W3" charset="-128"/>
              </a:rPr>
              <a:t>the resistance </a:t>
            </a:r>
            <a:r>
              <a:rPr lang="en-IN" altLang="en-US" sz="2400" dirty="0">
                <a:ea typeface="ヒラギノ角ゴ Pro W3" charset="-128"/>
              </a:rPr>
              <a:t>of the </a:t>
            </a:r>
            <a:r>
              <a:rPr lang="en-IN" altLang="en-US" sz="2400" dirty="0" smtClean="0">
                <a:ea typeface="ヒラギノ角ゴ Pro W3" charset="-128"/>
              </a:rPr>
              <a:t>sensor winding </a:t>
            </a:r>
            <a:r>
              <a:rPr lang="en-IN" altLang="en-US" sz="2400" dirty="0">
                <a:ea typeface="ヒラギノ角ゴ Pro W3" charset="-128"/>
              </a:rPr>
              <a:t>effectively reduces the signal voltage output to </a:t>
            </a:r>
            <a:r>
              <a:rPr lang="en-IN" altLang="en-US" sz="2400" dirty="0" smtClean="0">
                <a:ea typeface="ヒラギノ角ゴ Pro W3" charset="-128"/>
              </a:rPr>
              <a:t>the computer</a:t>
            </a:r>
            <a:endParaRPr lang="en-US" sz="2400" b="0" dirty="0"/>
          </a:p>
        </p:txBody>
      </p:sp>
      <p:pic>
        <p:nvPicPr>
          <p:cNvPr id="2050" name="Picture 2" descr="An illustration shows working of a TP sensor. TP sensor is like a 3 pin potentiometer with output signal connected to movable arm. At idle the signal is near 0 V and at wide open throttle the signal is near reference vol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404" y="2269186"/>
            <a:ext cx="4680243" cy="399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6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5750"/>
            <a:ext cx="8230646" cy="1477328"/>
          </a:xfrm>
        </p:spPr>
        <p:txBody>
          <a:bodyPr wrap="square">
            <a:spAutoFit/>
          </a:bodyPr>
          <a:lstStyle/>
          <a:p>
            <a:r>
              <a:rPr lang="en-IN" altLang="en-US" sz="2400" dirty="0">
                <a:ea typeface="ヒラギノ角ゴ Pro W3" charset="-128"/>
              </a:rPr>
              <a:t>Figure 32.3 A meter lead connected to a T-pin that </a:t>
            </a:r>
            <a:r>
              <a:rPr lang="en-IN" altLang="en-US" sz="2400" dirty="0" smtClean="0">
                <a:ea typeface="ヒラギノ角ゴ Pro W3" charset="-128"/>
              </a:rPr>
              <a:t>was</a:t>
            </a:r>
            <a:r>
              <a:rPr lang="en-IN" altLang="en-US" sz="2400" baseline="0" dirty="0" smtClean="0">
                <a:ea typeface="ヒラギノ角ゴ Pro W3" charset="-128"/>
              </a:rPr>
              <a:t> </a:t>
            </a:r>
            <a:r>
              <a:rPr lang="en-IN" altLang="en-US" sz="2400" dirty="0" smtClean="0">
                <a:ea typeface="ヒラギノ角ゴ Pro W3" charset="-128"/>
              </a:rPr>
              <a:t>gently </a:t>
            </a:r>
            <a:r>
              <a:rPr lang="en-IN" altLang="en-US" sz="2400" dirty="0">
                <a:ea typeface="ヒラギノ角ゴ Pro W3" charset="-128"/>
              </a:rPr>
              <a:t>pushed along the signal wire of the </a:t>
            </a:r>
            <a:r>
              <a:rPr lang="en-IN" altLang="en-US" sz="2400" spc="-300" dirty="0" smtClean="0">
                <a:ea typeface="ヒラギノ角ゴ Pro W3" charset="-128"/>
              </a:rPr>
              <a:t>T P</a:t>
            </a:r>
            <a:r>
              <a:rPr lang="en-IN" altLang="en-US" sz="2400" dirty="0" smtClean="0">
                <a:ea typeface="ヒラギノ角ゴ Pro W3" charset="-128"/>
              </a:rPr>
              <a:t> </a:t>
            </a:r>
            <a:r>
              <a:rPr lang="en-IN" altLang="en-US" sz="2400" dirty="0">
                <a:ea typeface="ヒラギノ角ゴ Pro W3" charset="-128"/>
              </a:rPr>
              <a:t>sensor until </a:t>
            </a:r>
            <a:r>
              <a:rPr lang="en-IN" altLang="en-US" sz="2400" dirty="0" smtClean="0">
                <a:ea typeface="ヒラギノ角ゴ Pro W3" charset="-128"/>
              </a:rPr>
              <a:t>the point </a:t>
            </a:r>
            <a:r>
              <a:rPr lang="en-IN" altLang="en-US" sz="2400" dirty="0">
                <a:ea typeface="ヒラギノ角ゴ Pro W3" charset="-128"/>
              </a:rPr>
              <a:t>of the pin touched the metal terminal inside the </a:t>
            </a:r>
            <a:r>
              <a:rPr lang="en-IN" altLang="en-US" sz="2400" dirty="0" smtClean="0">
                <a:ea typeface="ヒラギノ角ゴ Pro W3" charset="-128"/>
              </a:rPr>
              <a:t>plastic connector</a:t>
            </a:r>
            <a:endParaRPr lang="en-US" sz="2400" b="0" dirty="0"/>
          </a:p>
        </p:txBody>
      </p:sp>
      <p:pic>
        <p:nvPicPr>
          <p:cNvPr id="3074" name="Picture 2" descr="A photo shows a meter lead connected to a T-pin that was gently pushed along the signal wire of the TP sensor until the point of the pin touched the metal terminal inside the plastic conn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845" y="1909703"/>
            <a:ext cx="6292311" cy="435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8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5750"/>
            <a:ext cx="8230646" cy="1846659"/>
          </a:xfrm>
        </p:spPr>
        <p:txBody>
          <a:bodyPr wrap="square">
            <a:spAutoFit/>
          </a:bodyPr>
          <a:lstStyle/>
          <a:p>
            <a:r>
              <a:rPr lang="en-IN" altLang="en-US" sz="2400" dirty="0">
                <a:ea typeface="ヒラギノ角ゴ Pro W3" charset="-128"/>
              </a:rPr>
              <a:t>Figure 32.4 A typical waveform of a </a:t>
            </a:r>
            <a:r>
              <a:rPr lang="en-IN" altLang="en-US" sz="2400" spc="-300" dirty="0" smtClean="0">
                <a:ea typeface="ヒラギノ角ゴ Pro W3" charset="-128"/>
              </a:rPr>
              <a:t>T P</a:t>
            </a:r>
            <a:r>
              <a:rPr lang="en-IN" altLang="en-US" sz="2400" dirty="0" smtClean="0">
                <a:ea typeface="ヒラギノ角ゴ Pro W3" charset="-128"/>
              </a:rPr>
              <a:t> </a:t>
            </a:r>
            <a:r>
              <a:rPr lang="en-IN" altLang="en-US" sz="2400" dirty="0">
                <a:ea typeface="ヒラギノ角ゴ Pro W3" charset="-128"/>
              </a:rPr>
              <a:t>sensor </a:t>
            </a:r>
            <a:r>
              <a:rPr lang="en-IN" altLang="en-US" sz="2400" dirty="0" smtClean="0">
                <a:ea typeface="ヒラギノ角ゴ Pro W3" charset="-128"/>
              </a:rPr>
              <a:t>signal</a:t>
            </a:r>
            <a:r>
              <a:rPr lang="en-IN" altLang="en-US" sz="2400" baseline="0" dirty="0" smtClean="0">
                <a:ea typeface="ヒラギノ角ゴ Pro W3" charset="-128"/>
              </a:rPr>
              <a:t> </a:t>
            </a:r>
            <a:r>
              <a:rPr lang="en-IN" altLang="en-US" sz="2400" dirty="0" smtClean="0">
                <a:ea typeface="ヒラギノ角ゴ Pro W3" charset="-128"/>
              </a:rPr>
              <a:t>as </a:t>
            </a:r>
            <a:r>
              <a:rPr lang="en-IN" altLang="en-US" sz="2400" dirty="0">
                <a:ea typeface="ヒラギノ角ゴ Pro W3" charset="-128"/>
              </a:rPr>
              <a:t>recorded on a </a:t>
            </a:r>
            <a:r>
              <a:rPr lang="en-IN" altLang="en-US" sz="2400" spc="-300" dirty="0" smtClean="0">
                <a:ea typeface="ヒラギノ角ゴ Pro W3" charset="-128"/>
              </a:rPr>
              <a:t>D S O</a:t>
            </a:r>
            <a:r>
              <a:rPr lang="en-IN" altLang="en-US" sz="2400" dirty="0" smtClean="0">
                <a:ea typeface="ヒラギノ角ゴ Pro W3" charset="-128"/>
              </a:rPr>
              <a:t> </a:t>
            </a:r>
            <a:r>
              <a:rPr lang="en-IN" altLang="en-US" sz="2400" dirty="0">
                <a:ea typeface="ヒラギノ角ゴ Pro W3" charset="-128"/>
              </a:rPr>
              <a:t>when the accelerator pedal </a:t>
            </a:r>
            <a:r>
              <a:rPr lang="en-IN" altLang="en-US" sz="2400" dirty="0" smtClean="0">
                <a:ea typeface="ヒラギノ角ゴ Pro W3" charset="-128"/>
              </a:rPr>
              <a:t>was depressed </a:t>
            </a:r>
            <a:r>
              <a:rPr lang="en-IN" altLang="en-US" sz="2400" dirty="0">
                <a:ea typeface="ヒラギノ角ゴ Pro W3" charset="-128"/>
              </a:rPr>
              <a:t>with the ignition switch on (engine off). Clean </a:t>
            </a:r>
            <a:r>
              <a:rPr lang="en-IN" altLang="en-US" sz="2400" dirty="0" smtClean="0">
                <a:ea typeface="ヒラギノ角ゴ Pro W3" charset="-128"/>
              </a:rPr>
              <a:t>transitions and </a:t>
            </a:r>
            <a:r>
              <a:rPr lang="en-IN" altLang="en-US" sz="2400" dirty="0">
                <a:ea typeface="ヒラギノ角ゴ Pro W3" charset="-128"/>
              </a:rPr>
              <a:t>the lack of any glitches in this waveform indicate </a:t>
            </a:r>
            <a:r>
              <a:rPr lang="en-IN" altLang="en-US" sz="2400" dirty="0" smtClean="0">
                <a:ea typeface="ヒラギノ角ゴ Pro W3" charset="-128"/>
              </a:rPr>
              <a:t>a good </a:t>
            </a:r>
            <a:r>
              <a:rPr lang="en-IN" altLang="en-US" sz="2400" dirty="0">
                <a:ea typeface="ヒラギノ角ゴ Pro W3" charset="-128"/>
              </a:rPr>
              <a:t>sensor</a:t>
            </a:r>
            <a:endParaRPr lang="en-US" sz="2400" b="0" dirty="0"/>
          </a:p>
        </p:txBody>
      </p:sp>
      <p:pic>
        <p:nvPicPr>
          <p:cNvPr id="4098" name="Picture 2" descr="Clean transitions and the lack of any glitches in this waveform indicate a good sensor. The wave starts a constant value then smoothly increases then plateaus before falling to initial va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644" y="2209389"/>
            <a:ext cx="3905661" cy="406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36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90989"/>
            <a:ext cx="8230646" cy="1107996"/>
          </a:xfrm>
        </p:spPr>
        <p:txBody>
          <a:bodyPr wrap="square">
            <a:spAutoFit/>
          </a:bodyPr>
          <a:lstStyle/>
          <a:p>
            <a:r>
              <a:rPr lang="en-IN" altLang="en-US" sz="2400" dirty="0">
                <a:ea typeface="ヒラギノ角ゴ Pro W3" charset="-128"/>
              </a:rPr>
              <a:t>Figure 32.5 Checking the 5-volt reference from the </a:t>
            </a:r>
            <a:r>
              <a:rPr lang="en-IN" altLang="en-US" sz="2400" dirty="0" smtClean="0">
                <a:ea typeface="ヒラギノ角ゴ Pro W3" charset="-128"/>
              </a:rPr>
              <a:t>computer being </a:t>
            </a:r>
            <a:r>
              <a:rPr lang="en-IN" altLang="en-US" sz="2400" dirty="0">
                <a:ea typeface="ヒラギノ角ゴ Pro W3" charset="-128"/>
              </a:rPr>
              <a:t>applied to the </a:t>
            </a:r>
            <a:r>
              <a:rPr lang="en-IN" altLang="en-US" sz="2400" spc="-300" dirty="0" smtClean="0">
                <a:ea typeface="ヒラギノ角ゴ Pro W3" charset="-128"/>
              </a:rPr>
              <a:t>T P</a:t>
            </a:r>
            <a:r>
              <a:rPr lang="en-IN" altLang="en-US" sz="2400" dirty="0" smtClean="0">
                <a:ea typeface="ヒラギノ角ゴ Pro W3" charset="-128"/>
              </a:rPr>
              <a:t> </a:t>
            </a:r>
            <a:r>
              <a:rPr lang="en-IN" altLang="en-US" sz="2400" dirty="0">
                <a:ea typeface="ヒラギノ角ゴ Pro W3" charset="-128"/>
              </a:rPr>
              <a:t>sensor with the ignition </a:t>
            </a:r>
            <a:r>
              <a:rPr lang="en-IN" altLang="en-US" sz="2400" dirty="0" smtClean="0">
                <a:ea typeface="ヒラギノ角ゴ Pro W3" charset="-128"/>
              </a:rPr>
              <a:t>switch on </a:t>
            </a:r>
            <a:r>
              <a:rPr lang="en-IN" altLang="en-US" sz="2400" dirty="0">
                <a:ea typeface="ヒラギノ角ゴ Pro W3" charset="-128"/>
              </a:rPr>
              <a:t>(engine off)</a:t>
            </a:r>
            <a:endParaRPr lang="en-US" sz="2400" b="0" dirty="0"/>
          </a:p>
        </p:txBody>
      </p:sp>
      <p:pic>
        <p:nvPicPr>
          <p:cNvPr id="5122" name="Picture 2" descr="A photo shows a multi meter with 5.02 V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262" y="1534153"/>
            <a:ext cx="4265476" cy="473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25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93133"/>
            <a:ext cx="8230646" cy="1477328"/>
          </a:xfrm>
        </p:spPr>
        <p:txBody>
          <a:bodyPr wrap="square">
            <a:spAutoFit/>
          </a:bodyPr>
          <a:lstStyle/>
          <a:p>
            <a:r>
              <a:rPr lang="en-IN" altLang="en-US" sz="2400" dirty="0">
                <a:ea typeface="ヒラギノ角ゴ Pro W3" charset="-128"/>
              </a:rPr>
              <a:t>Figure 32.6 Checking the voltage drop between the </a:t>
            </a:r>
            <a:r>
              <a:rPr lang="en-IN" altLang="en-US" sz="2400" spc="-300" dirty="0" smtClean="0">
                <a:ea typeface="ヒラギノ角ゴ Pro W3" charset="-128"/>
              </a:rPr>
              <a:t>T P</a:t>
            </a:r>
            <a:r>
              <a:rPr lang="en-IN" altLang="en-US" sz="2400" dirty="0">
                <a:ea typeface="ヒラギノ角ゴ Pro W3" charset="-128"/>
              </a:rPr>
              <a:t> </a:t>
            </a:r>
            <a:r>
              <a:rPr lang="en-IN" altLang="en-US" sz="2400" dirty="0" smtClean="0">
                <a:ea typeface="ヒラギノ角ゴ Pro W3" charset="-128"/>
              </a:rPr>
              <a:t>sensor </a:t>
            </a:r>
            <a:r>
              <a:rPr lang="en-IN" altLang="en-US" sz="2400" dirty="0">
                <a:ea typeface="ヒラギノ角ゴ Pro W3" charset="-128"/>
              </a:rPr>
              <a:t>ground and a good engine ground with the ignition </a:t>
            </a:r>
            <a:r>
              <a:rPr lang="en-IN" altLang="en-US" sz="2400" dirty="0" smtClean="0">
                <a:ea typeface="ヒラギノ角ゴ Pro W3" charset="-128"/>
              </a:rPr>
              <a:t>on (engine </a:t>
            </a:r>
            <a:r>
              <a:rPr lang="en-IN" altLang="en-US" sz="2400" dirty="0">
                <a:ea typeface="ヒラギノ角ゴ Pro W3" charset="-128"/>
              </a:rPr>
              <a:t>off). A reading of greater than 0.2 volt (200 mV) </a:t>
            </a:r>
            <a:r>
              <a:rPr lang="en-IN" altLang="en-US" sz="2400" dirty="0" smtClean="0">
                <a:ea typeface="ヒラギノ角ゴ Pro W3" charset="-128"/>
              </a:rPr>
              <a:t>represents a </a:t>
            </a:r>
            <a:r>
              <a:rPr lang="en-IN" altLang="en-US" sz="2400" dirty="0">
                <a:ea typeface="ヒラギノ角ゴ Pro W3" charset="-128"/>
              </a:rPr>
              <a:t>bad computer ground</a:t>
            </a:r>
            <a:endParaRPr lang="en-US" sz="2400" b="0" dirty="0"/>
          </a:p>
        </p:txBody>
      </p:sp>
      <p:pic>
        <p:nvPicPr>
          <p:cNvPr id="6146" name="Picture 2" descr="A photo shows a multi meter connected to TP sensor ground and engine ground, showing a reading of 0 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20" y="1870152"/>
            <a:ext cx="6297680" cy="436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5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22373</TotalTime>
  <Words>247</Words>
  <Application>Microsoft Office PowerPoint</Application>
  <PresentationFormat>On-screen Show (4:3)</PresentationFormat>
  <Paragraphs>19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508 Lecture</vt:lpstr>
      <vt:lpstr>Automotive Electrical and Engine Performance</vt:lpstr>
      <vt:lpstr>Figure 32.1 A typical T P sensor mounted on the throttle plate of this port-injected engine</vt:lpstr>
      <vt:lpstr>Figure 32.2 The signal voltage from a throttle position increases as the throttle is opened because the wiper arm is closer to the 5-volt reference. At idle, the resistance of the sensor winding effectively reduces the signal voltage output to the computer</vt:lpstr>
      <vt:lpstr>Figure 32.3 A meter lead connected to a T-pin that was gently pushed along the signal wire of the T P sensor until the point of the pin touched the metal terminal inside the plastic connector</vt:lpstr>
      <vt:lpstr>Figure 32.4 A typical waveform of a T P sensor signal as recorded on a D S O when the accelerator pedal was depressed with the ignition switch on (engine off). Clean transitions and the lack of any glitches in this waveform indicate a good sensor</vt:lpstr>
      <vt:lpstr>Figure 32.5 Checking the 5-volt reference from the computer being applied to the T P sensor with the ignition switch on (engine off)</vt:lpstr>
      <vt:lpstr>Figure 32.6 Checking the voltage drop between the T P sensor ground and a good engine ground with the ignition on (engine off). A reading of greater than 0.2 volt (200 mV) represents a bad computer ground</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Manimegalai Jaganathan</cp:lastModifiedBy>
  <cp:revision>3953</cp:revision>
  <dcterms:created xsi:type="dcterms:W3CDTF">2014-07-14T20:04:21Z</dcterms:created>
  <dcterms:modified xsi:type="dcterms:W3CDTF">2019-02-25T16:02:46Z</dcterms:modified>
</cp:coreProperties>
</file>