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087" r:id="rId13"/>
    <p:sldId id="1088" r:id="rId14"/>
    <p:sldId id="1089" r:id="rId15"/>
    <p:sldId id="1090" r:id="rId16"/>
    <p:sldId id="1091" r:id="rId17"/>
    <p:sldId id="1092" r:id="rId18"/>
    <p:sldId id="1093" r:id="rId19"/>
    <p:sldId id="1094" r:id="rId20"/>
    <p:sldId id="1095" r:id="rId21"/>
    <p:sldId id="1096" r:id="rId22"/>
    <p:sldId id="1097" r:id="rId23"/>
    <p:sldId id="1098" r:id="rId24"/>
    <p:sldId id="1099" r:id="rId25"/>
    <p:sldId id="1100" r:id="rId26"/>
    <p:sldId id="1101" r:id="rId27"/>
    <p:sldId id="1102" r:id="rId28"/>
    <p:sldId id="1103" r:id="rId29"/>
    <p:sldId id="1104" r:id="rId30"/>
    <p:sldId id="1105" r:id="rId31"/>
    <p:sldId id="10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41902" autoAdjust="0"/>
    <p:restoredTop sz="91648" autoAdjust="0"/>
  </p:normalViewPr>
  <p:slideViewPr>
    <p:cSldViewPr>
      <p:cViewPr>
        <p:scale>
          <a:sx n="100" d="100"/>
          <a:sy n="100" d="100"/>
        </p:scale>
        <p:origin x="-72" y="-162"/>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20" d="100"/>
        <a:sy n="20"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29</a:t>
            </a:r>
            <a:endParaRPr lang="en-US" sz="3200" dirty="0"/>
          </a:p>
        </p:txBody>
      </p:sp>
      <p:sp>
        <p:nvSpPr>
          <p:cNvPr id="5" name="Text Placeholder 4"/>
          <p:cNvSpPr>
            <a:spLocks noGrp="1"/>
          </p:cNvSpPr>
          <p:nvPr>
            <p:ph type="body" sz="quarter" idx="15"/>
          </p:nvPr>
        </p:nvSpPr>
        <p:spPr>
          <a:xfrm>
            <a:off x="5042188" y="3419184"/>
            <a:ext cx="3348279" cy="615553"/>
          </a:xfrm>
        </p:spPr>
        <p:txBody>
          <a:bodyPr vert="horz" wrap="square" lIns="0" tIns="0" rIns="0" bIns="0" rtlCol="0">
            <a:spAutoFit/>
          </a:bodyPr>
          <a:lstStyle/>
          <a:p>
            <a:r>
              <a:rPr lang="en-IN" sz="2000" dirty="0" smtClean="0"/>
              <a:t>Ignition System Components and Operation</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 xmlns:a16="http://schemas.microsoft.com/office/drawing/2014/main"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09550"/>
            <a:ext cx="8230646" cy="984885"/>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29.9 </a:t>
            </a:r>
            <a:r>
              <a:rPr lang="en-IN" altLang="en-US" sz="3200" dirty="0">
                <a:ea typeface="ヒラギノ角ゴ Pro W3" charset="-128"/>
              </a:rPr>
              <a:t>A typical magnetic crankshaft position sensor</a:t>
            </a:r>
            <a:endParaRPr lang="en-US" sz="3200" b="0" dirty="0"/>
          </a:p>
        </p:txBody>
      </p:sp>
      <p:pic>
        <p:nvPicPr>
          <p:cNvPr id="9218" name="Picture 2" descr="A photo shows magnetic crank shaft sensor placed near a notch in crankshaft relu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632" y="1288255"/>
            <a:ext cx="6084737" cy="501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3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8126"/>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29.10 </a:t>
            </a:r>
            <a:r>
              <a:rPr lang="en-IN" altLang="en-US" sz="2800" dirty="0">
                <a:ea typeface="ヒラギノ角ゴ Pro W3" charset="-128"/>
              </a:rPr>
              <a:t>(a) A cutaway of a Ford distributor showing the Hall-effect shutter blade that is used to trigger the ignition control module and the rotor. (b) A rotor from a </a:t>
            </a:r>
            <a:r>
              <a:rPr lang="en-IN" altLang="en-US" sz="2800" spc="-300" dirty="0" smtClean="0">
                <a:ea typeface="ヒラギノ角ゴ Pro W3" charset="-128"/>
              </a:rPr>
              <a:t>G M</a:t>
            </a:r>
            <a:r>
              <a:rPr lang="en-IN" altLang="en-US" sz="2800" dirty="0" smtClean="0">
                <a:ea typeface="ヒラギノ角ゴ Pro W3" charset="-128"/>
              </a:rPr>
              <a:t> </a:t>
            </a:r>
            <a:r>
              <a:rPr lang="en-IN" altLang="en-US" sz="2800" spc="-300" dirty="0" smtClean="0">
                <a:ea typeface="ヒラギノ角ゴ Pro W3" charset="-128"/>
              </a:rPr>
              <a:t>H E I</a:t>
            </a:r>
            <a:r>
              <a:rPr lang="en-IN" altLang="en-US" sz="2800" dirty="0" smtClean="0">
                <a:ea typeface="ヒラギノ角ゴ Pro W3" charset="-128"/>
              </a:rPr>
              <a:t> </a:t>
            </a:r>
            <a:r>
              <a:rPr lang="en-IN" altLang="en-US" sz="2800" dirty="0">
                <a:ea typeface="ヒラギノ角ゴ Pro W3" charset="-128"/>
              </a:rPr>
              <a:t>system</a:t>
            </a:r>
            <a:endParaRPr lang="en-US" sz="2800" b="0" dirty="0"/>
          </a:p>
        </p:txBody>
      </p:sp>
      <p:pic>
        <p:nvPicPr>
          <p:cNvPr id="10242" name="Picture 2" descr="A photo shows a cutaway of a Ford distributor with the distributor cap at the top, a rotor installed inside it, and a hall-effect shutter blade encased inside a distributor hou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643" y="2072856"/>
            <a:ext cx="4110360" cy="423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1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0388"/>
            <a:ext cx="8230646"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29.11 </a:t>
            </a:r>
            <a:r>
              <a:rPr lang="en-IN" altLang="en-US" sz="2800" dirty="0">
                <a:ea typeface="ヒラギノ角ゴ Pro W3" charset="-128"/>
              </a:rPr>
              <a:t>The firing order is cast or stamped on the intake manifold on most engines that have </a:t>
            </a:r>
            <a:r>
              <a:rPr lang="en-IN" altLang="en-US" sz="2800" dirty="0" smtClean="0">
                <a:ea typeface="ヒラギノ角ゴ Pro W3" charset="-128"/>
              </a:rPr>
              <a:t>a</a:t>
            </a:r>
            <a:r>
              <a:rPr lang="en-IN" altLang="en-US" sz="2800" baseline="0" dirty="0" smtClean="0">
                <a:ea typeface="ヒラギノ角ゴ Pro W3" charset="-128"/>
              </a:rPr>
              <a:t> </a:t>
            </a:r>
            <a:r>
              <a:rPr lang="en-IN" altLang="en-US" sz="2800" dirty="0" smtClean="0">
                <a:ea typeface="ヒラギノ角ゴ Pro W3" charset="-128"/>
              </a:rPr>
              <a:t>distributor </a:t>
            </a:r>
            <a:r>
              <a:rPr lang="en-IN" altLang="en-US" sz="2800" dirty="0">
                <a:ea typeface="ヒラギノ角ゴ Pro W3" charset="-128"/>
              </a:rPr>
              <a:t>ignition</a:t>
            </a:r>
            <a:endParaRPr lang="en-US" sz="2800" b="0" dirty="0"/>
          </a:p>
        </p:txBody>
      </p:sp>
      <p:pic>
        <p:nvPicPr>
          <p:cNvPr id="11266" name="Picture 2" descr="A photo shows casted firing order of an engine. The order shown here is 1,8,4,3,6,5,7, and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29" y="1861284"/>
            <a:ext cx="8214143" cy="431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0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5757"/>
            <a:ext cx="3887246" cy="5416868"/>
          </a:xfrm>
        </p:spPr>
        <p:txBody>
          <a:bodyPr wrap="square">
            <a:spAutoFit/>
          </a:bodyPr>
          <a:lstStyle/>
          <a:p>
            <a:r>
              <a:rPr lang="en-IN" altLang="en-US" sz="2200" dirty="0">
                <a:ea typeface="ヒラギノ角ゴ Pro W3" charset="-128"/>
              </a:rPr>
              <a:t>Figure </a:t>
            </a:r>
            <a:r>
              <a:rPr lang="en-IN" altLang="en-US" sz="2200" dirty="0" smtClean="0">
                <a:ea typeface="ヒラギノ角ゴ Pro W3" charset="-128"/>
              </a:rPr>
              <a:t>29.12 </a:t>
            </a:r>
            <a:r>
              <a:rPr lang="en-IN" altLang="en-US" sz="2200" dirty="0">
                <a:ea typeface="ヒラギノ角ゴ Pro W3" charset="-128"/>
              </a:rPr>
              <a:t>A typical General Motors </a:t>
            </a:r>
            <a:r>
              <a:rPr lang="en-IN" altLang="en-US" sz="2200" spc="-300" dirty="0" smtClean="0">
                <a:ea typeface="ヒラギノ角ゴ Pro W3" charset="-128"/>
              </a:rPr>
              <a:t>H E I</a:t>
            </a:r>
            <a:r>
              <a:rPr lang="en-IN" altLang="en-US" sz="2200" dirty="0" smtClean="0">
                <a:ea typeface="ヒラギノ角ゴ Pro W3" charset="-128"/>
              </a:rPr>
              <a:t> </a:t>
            </a:r>
            <a:r>
              <a:rPr lang="en-IN" altLang="en-US" sz="2200" dirty="0">
                <a:ea typeface="ヒラギノ角ゴ Pro W3" charset="-128"/>
              </a:rPr>
              <a:t>coil installed in the distributor cap. When the coil or distributor cap is replaced, check that the ground clip is transferred from the old distributor cap to the new. Without proper grounding, coil damage is likely. There are two designs of </a:t>
            </a:r>
            <a:r>
              <a:rPr lang="en-IN" altLang="en-US" sz="2200" spc="-300" dirty="0" smtClean="0">
                <a:ea typeface="ヒラギノ角ゴ Pro W3" charset="-128"/>
              </a:rPr>
              <a:t>H E I</a:t>
            </a:r>
            <a:r>
              <a:rPr lang="en-IN" altLang="en-US" sz="2200" dirty="0" smtClean="0">
                <a:ea typeface="ヒラギノ角ゴ Pro W3" charset="-128"/>
              </a:rPr>
              <a:t> </a:t>
            </a:r>
            <a:r>
              <a:rPr lang="en-IN" altLang="en-US" sz="2200" dirty="0">
                <a:ea typeface="ヒラギノ角ゴ Pro W3" charset="-128"/>
              </a:rPr>
              <a:t>coils. One uses red and white wire as shown, and the other design, which has reversed polarity, uses red and yellow wire for the coil primary</a:t>
            </a:r>
            <a:endParaRPr lang="en-US" sz="2200" b="0" dirty="0"/>
          </a:p>
        </p:txBody>
      </p:sp>
      <p:pic>
        <p:nvPicPr>
          <p:cNvPr id="12290" name="Picture 2" descr="A photo shows a typical general motors’ HeI coil installed in the distributor cap with 2 primary wire windings and 2 ground conne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795" y="355721"/>
            <a:ext cx="4060480" cy="586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5826"/>
            <a:ext cx="8230646" cy="861774"/>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29.13 </a:t>
            </a:r>
            <a:r>
              <a:rPr lang="en-IN" altLang="en-US" sz="2800" dirty="0">
                <a:ea typeface="ヒラギノ角ゴ Pro W3" charset="-128"/>
              </a:rPr>
              <a:t>This distributor ignition system uses a remotely mounted ignition coil</a:t>
            </a:r>
            <a:endParaRPr lang="en-US" sz="2800" b="0" dirty="0"/>
          </a:p>
        </p:txBody>
      </p:sp>
      <p:pic>
        <p:nvPicPr>
          <p:cNvPr id="13314" name="Picture 2" descr="A photo shows ignition module with a cylindrical pickup coil placed over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459" y="1371890"/>
            <a:ext cx="5973082" cy="494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8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7175"/>
            <a:ext cx="8230646" cy="861774"/>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29.14 </a:t>
            </a:r>
            <a:r>
              <a:rPr lang="en-IN" altLang="en-US" sz="2800" dirty="0">
                <a:ea typeface="ヒラギノ角ゴ Pro W3" charset="-128"/>
              </a:rPr>
              <a:t>Wiring diagram of a typical Ford electronic ignition</a:t>
            </a:r>
            <a:endParaRPr lang="en-US" sz="2800" b="0" dirty="0"/>
          </a:p>
        </p:txBody>
      </p:sp>
      <p:pic>
        <p:nvPicPr>
          <p:cNvPr id="14338" name="Picture 2" descr="The battery is connected to switch controlling starter motor and ignition switch.&#10;The ignition switch has 5 modes &#10;1. Start &#10;2. Run&#10;3. Off&#10;4. Lock&#10;5. ACC&#10;Start is connected to the positive of secondary coil of ignition coil and starter coil via neutral safety switch. &#10;Run is connected to Ignition module and the positive of secondary coil of ignition coil via 1.1 Ohm resistance. &#10;Ignition module is connected to pick up coil in distributer and primary coil of ignition coil.&#10;The rotor of the distributer is connected to secondary c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342" y="1190625"/>
            <a:ext cx="6325317" cy="509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4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8126"/>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29.15 </a:t>
            </a:r>
            <a:r>
              <a:rPr lang="en-IN" altLang="en-US" sz="2800" dirty="0">
                <a:ea typeface="ヒラギノ角ゴ Pro W3" charset="-128"/>
              </a:rPr>
              <a:t>A Chrysler electronic ignition distributor. This unit is equipped with a vacuum advance mechanism that advances the ignition timing under light engine load conditions</a:t>
            </a:r>
            <a:endParaRPr lang="en-US" sz="2800" b="0" dirty="0"/>
          </a:p>
        </p:txBody>
      </p:sp>
      <p:pic>
        <p:nvPicPr>
          <p:cNvPr id="15362" name="Picture 2" descr="A photo shows Chrysler electronic ignition distributor with reluctor and pickup c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619" y="2057400"/>
            <a:ext cx="5642763" cy="424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43431"/>
            <a:ext cx="2972846" cy="4154984"/>
          </a:xfrm>
        </p:spPr>
        <p:txBody>
          <a:bodyPr wrap="square">
            <a:spAutoFit/>
          </a:bodyPr>
          <a:lstStyle/>
          <a:p>
            <a:r>
              <a:rPr lang="en-IN" altLang="en-US" sz="1800" dirty="0">
                <a:ea typeface="ヒラギノ角ゴ Pro W3" charset="-128"/>
              </a:rPr>
              <a:t>Figure </a:t>
            </a:r>
            <a:r>
              <a:rPr lang="en-IN" altLang="en-US" sz="1800" dirty="0" smtClean="0">
                <a:ea typeface="ヒラギノ角ゴ Pro W3" charset="-128"/>
              </a:rPr>
              <a:t>29.16 </a:t>
            </a:r>
            <a:r>
              <a:rPr lang="en-IN" altLang="en-US" sz="1800" dirty="0">
                <a:ea typeface="ヒラギノ角ゴ Pro W3" charset="-128"/>
              </a:rPr>
              <a:t>A waste-spark system fires one cylinder while its piston is on the compression stroke and into paired or companion cylinders while it is on the exhaust stroke. In a typical engine, it requires only about 2 to 3 kV to fire the cylinder on the exhaust strokes. The remaining coil energy is available to fire the spark plug under compression (typically about 8 to 12 kV)</a:t>
            </a:r>
            <a:endParaRPr lang="en-US" sz="1800" b="0" dirty="0"/>
          </a:p>
        </p:txBody>
      </p:sp>
      <p:pic>
        <p:nvPicPr>
          <p:cNvPr id="16386" name="Picture 2" descr="The secondary coil is connected to 2 spark plugs, one at each end.  The current flows through the Centre electrode which is the spark plug in compression stroke. Moves through common iron and enters side electrode and goes back to the secondary coil effectively completing the circ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947" y="436423"/>
            <a:ext cx="5202853" cy="577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73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4421"/>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29.17 </a:t>
            </a:r>
            <a:r>
              <a:rPr lang="en-IN" altLang="en-US" sz="2800" dirty="0">
                <a:ea typeface="ヒラギノ角ゴ Pro W3" charset="-128"/>
              </a:rPr>
              <a:t>The left-hand rule states that if a coil is grasped with the left hand, the fingers will point in the direction of current flow and the thumb will point toward the north pole</a:t>
            </a:r>
            <a:endParaRPr lang="en-US" sz="2800" b="0" dirty="0"/>
          </a:p>
        </p:txBody>
      </p:sp>
      <p:pic>
        <p:nvPicPr>
          <p:cNvPr id="17411" name="Picture 3" descr="An illustration shows a solenoid griped by a left hand while the fingers are placed in the direction of current flow and thumb placed perpendicular to fingers shows the direction of magnetic north."/>
          <p:cNvPicPr>
            <a:picLocks noChangeAspect="1" noChangeArrowheads="1"/>
          </p:cNvPicPr>
          <p:nvPr/>
        </p:nvPicPr>
        <p:blipFill rotWithShape="1">
          <a:blip r:embed="rId3">
            <a:extLst>
              <a:ext uri="{28A0092B-C50C-407E-A947-70E740481C1C}">
                <a14:useLocalDpi xmlns:a14="http://schemas.microsoft.com/office/drawing/2010/main" val="0"/>
              </a:ext>
            </a:extLst>
          </a:blip>
          <a:srcRect l="5294" t="7186"/>
          <a:stretch/>
        </p:blipFill>
        <p:spPr bwMode="auto">
          <a:xfrm>
            <a:off x="1219359" y="2284098"/>
            <a:ext cx="6705281" cy="400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68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72367"/>
            <a:ext cx="8230646" cy="1384995"/>
          </a:xfrm>
        </p:spPr>
        <p:txBody>
          <a:bodyPr wrap="square">
            <a:spAutoFit/>
          </a:bodyPr>
          <a:lstStyle/>
          <a:p>
            <a:r>
              <a:rPr lang="en-IN" altLang="en-US" sz="1800" dirty="0">
                <a:ea typeface="ヒラギノ角ゴ Pro W3" charset="-128"/>
              </a:rPr>
              <a:t>Figure </a:t>
            </a:r>
            <a:r>
              <a:rPr lang="en-IN" altLang="en-US" sz="1800" dirty="0" smtClean="0">
                <a:ea typeface="ヒラギノ角ゴ Pro W3" charset="-128"/>
              </a:rPr>
              <a:t>29.18 </a:t>
            </a:r>
            <a:r>
              <a:rPr lang="en-IN" altLang="en-US" sz="1800" dirty="0">
                <a:ea typeface="ヒラギノ角ゴ Pro W3" charset="-128"/>
              </a:rPr>
              <a:t>The slight (5 microsecond) difference in the firing of the companion cylinders is enough time to allow the </a:t>
            </a:r>
            <a:r>
              <a:rPr lang="en-IN" altLang="en-US" sz="1800" spc="-300" dirty="0" smtClean="0">
                <a:ea typeface="ヒラギノ角ゴ Pro W3" charset="-128"/>
              </a:rPr>
              <a:t>P C M</a:t>
            </a:r>
            <a:r>
              <a:rPr lang="en-IN" altLang="en-US" sz="1800" dirty="0" smtClean="0">
                <a:ea typeface="ヒラギノ角ゴ Pro W3" charset="-128"/>
              </a:rPr>
              <a:t>  to </a:t>
            </a:r>
            <a:r>
              <a:rPr lang="en-IN" altLang="en-US" sz="1800" dirty="0">
                <a:ea typeface="ヒラギノ角ゴ Pro W3" charset="-128"/>
              </a:rPr>
              <a:t>determine which cylinder is firing on the compression stroke. The compression sensing ignition (</a:t>
            </a:r>
            <a:r>
              <a:rPr lang="en-IN" altLang="en-US" sz="1800" spc="-300" dirty="0" smtClean="0">
                <a:ea typeface="ヒラギノ角ゴ Pro W3" charset="-128"/>
              </a:rPr>
              <a:t>C  S  I </a:t>
            </a:r>
            <a:r>
              <a:rPr lang="en-IN" altLang="en-US" sz="1800" dirty="0" smtClean="0">
                <a:ea typeface="ヒラギノ角ゴ Pro W3" charset="-128"/>
              </a:rPr>
              <a:t>) </a:t>
            </a:r>
            <a:r>
              <a:rPr lang="en-IN" altLang="en-US" sz="1800" dirty="0">
                <a:ea typeface="ヒラギノ角ゴ Pro W3" charset="-128"/>
              </a:rPr>
              <a:t>signal is processed by the </a:t>
            </a:r>
            <a:r>
              <a:rPr lang="en-IN" altLang="en-US" sz="1800" spc="-300" dirty="0" smtClean="0">
                <a:ea typeface="ヒラギノ角ゴ Pro W3" charset="-128"/>
              </a:rPr>
              <a:t>P  C  M </a:t>
            </a:r>
            <a:r>
              <a:rPr lang="en-IN" altLang="en-US" sz="1800" dirty="0" smtClean="0">
                <a:ea typeface="ヒラギノ角ゴ Pro W3" charset="-128"/>
              </a:rPr>
              <a:t>, </a:t>
            </a:r>
            <a:r>
              <a:rPr lang="en-IN" altLang="en-US" sz="1800" dirty="0">
                <a:ea typeface="ヒラギノ角ゴ Pro W3" charset="-128"/>
              </a:rPr>
              <a:t>which then determines which cylinder is on the compression stroke</a:t>
            </a:r>
            <a:endParaRPr lang="en-US" sz="1800" b="0" dirty="0"/>
          </a:p>
        </p:txBody>
      </p:sp>
      <p:pic>
        <p:nvPicPr>
          <p:cNvPr id="18434" name="Picture 2" descr="1. Cylinder 1 or 3 in compression – graph shows a – 10 KV drop at point a. (Cylinder 1 and 3 have firing voltages that rise a negative direction. Cylinder 1 and 3 has break over voltages that rise from below ground towards ground.)&#10;2. Cylinder 2 or 4 in waste – graph shows a less than +4 KV rise at point A but with a difference of 5 micro seconds. (Cylinder 2 and 4 have firing voltages that rise a positive direction. Cylinder 2 and 4 have break over voltages that fall from above ground towards ground.)&#10;3. CSI Signal – starts at constant of 4 volts. At point A it rises a little then drops to about 2V stays there for 5 micro second and rises sharply to 8 V again drops back at 4 V.&#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6993" y="1933146"/>
            <a:ext cx="5690014" cy="437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4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08597"/>
            <a:ext cx="8230646" cy="1477328"/>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29.1 </a:t>
            </a:r>
            <a:r>
              <a:rPr lang="en-IN" altLang="en-US" sz="3200" dirty="0">
                <a:ea typeface="ヒラギノ角ゴ Pro W3" charset="-128"/>
              </a:rPr>
              <a:t>A point-type ignition system showing the distributor cam which opens the points</a:t>
            </a:r>
            <a:endParaRPr lang="en-US" sz="3200" b="0" dirty="0"/>
          </a:p>
        </p:txBody>
      </p:sp>
      <p:pic>
        <p:nvPicPr>
          <p:cNvPr id="3" name="Picture 2" descr="A photo shows a point- type ignition system with distributer cam moving a cantilever so as to open contact points. The points are connected to a conden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929" y="1777751"/>
            <a:ext cx="6760142" cy="452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57"/>
            <a:ext cx="8230646" cy="1661993"/>
          </a:xfrm>
        </p:spPr>
        <p:txBody>
          <a:bodyPr wrap="square">
            <a:spAutoFit/>
          </a:bodyPr>
          <a:lstStyle/>
          <a:p>
            <a:r>
              <a:rPr lang="en-IN" altLang="en-US" dirty="0">
                <a:ea typeface="ヒラギノ角ゴ Pro W3" charset="-128"/>
              </a:rPr>
              <a:t>Figure </a:t>
            </a:r>
            <a:r>
              <a:rPr lang="en-IN" altLang="en-US" dirty="0" smtClean="0">
                <a:ea typeface="ヒラギノ角ゴ Pro W3" charset="-128"/>
              </a:rPr>
              <a:t>29.19 </a:t>
            </a:r>
            <a:r>
              <a:rPr lang="en-IN" altLang="en-US" dirty="0">
                <a:ea typeface="ヒラギノ角ゴ Pro W3" charset="-128"/>
              </a:rPr>
              <a:t>Typical wiring diagram of a V-6 </a:t>
            </a:r>
            <a:r>
              <a:rPr lang="en-IN" altLang="en-US" dirty="0" err="1">
                <a:ea typeface="ヒラギノ角ゴ Pro W3" charset="-128"/>
              </a:rPr>
              <a:t>distributorless</a:t>
            </a:r>
            <a:r>
              <a:rPr lang="en-IN" altLang="en-US" dirty="0">
                <a:ea typeface="ヒラギノ角ゴ Pro W3" charset="-128"/>
              </a:rPr>
              <a:t> (direct fire) ignition system</a:t>
            </a:r>
            <a:endParaRPr lang="en-US" b="0" dirty="0"/>
          </a:p>
        </p:txBody>
      </p:sp>
      <p:pic>
        <p:nvPicPr>
          <p:cNvPr id="19458" name="Picture 2" descr="Pairs of 1 and 4, 5 and 2 and 3 and 6 are connected to same secondary coil. With one side of the primary coils connected to ground via a switch. The other side is connected to M Pin of the Ignition module (Placed under the coils).&#10;Ignition module has Pins A to P.&#10;1. Pin A is connected to EST of computer via White wire.&#10;2. Pin B is connected to Bypass of computer via Tan/Black wire.&#10;3. Pin C is connected to Tact ref of computer via Purple/White wire.&#10;4. Pin D is connected to Ground of computer via Black/Red wire.&#10;5. Pin E is connected to Tact lead via White wire.&#10;6. Pin F is connected to Pin A of Dual Crank sensor connector via White wire.&#10;7. Pin G is connected to Pin C of Dual Crank sensor connector via Grey/Black wire.&#10;8. Pin H is connected to Pin D of Dual Crank sensor connector via White/Black wire.&#10;9. Pin K is connected to Pin B of Dual Crank sensor connector.&#10;10. Pin J, L, N and P are blank.&#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78" y="2185340"/>
            <a:ext cx="8074644" cy="391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2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8126"/>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29.20 </a:t>
            </a:r>
            <a:r>
              <a:rPr lang="en-IN" altLang="en-US" sz="2800" dirty="0">
                <a:ea typeface="ヒラギノ角ゴ Pro W3" charset="-128"/>
              </a:rPr>
              <a:t>A typical two-wire coil-on-plug ignition system showing the triggering and the switching being performed by </a:t>
            </a:r>
            <a:r>
              <a:rPr lang="en-IN" altLang="en-US" sz="2800" dirty="0" smtClean="0">
                <a:ea typeface="ヒラギノ角ゴ Pro W3" charset="-128"/>
              </a:rPr>
              <a:t>the </a:t>
            </a:r>
            <a:r>
              <a:rPr lang="en-IN" altLang="en-US" sz="2800" spc="-300" dirty="0" smtClean="0">
                <a:ea typeface="ヒラギノ角ゴ Pro W3" charset="-128"/>
              </a:rPr>
              <a:t>P C M</a:t>
            </a:r>
            <a:r>
              <a:rPr lang="en-IN" altLang="en-US" sz="2800" dirty="0" smtClean="0">
                <a:ea typeface="ヒラギノ角ゴ Pro W3" charset="-128"/>
              </a:rPr>
              <a:t> </a:t>
            </a:r>
            <a:r>
              <a:rPr lang="en-IN" altLang="en-US" sz="2800" dirty="0">
                <a:ea typeface="ヒラギノ角ゴ Pro W3" charset="-128"/>
              </a:rPr>
              <a:t>from input from the crankshaft position sensor</a:t>
            </a:r>
            <a:endParaRPr lang="en-US" sz="2800" b="0" dirty="0"/>
          </a:p>
        </p:txBody>
      </p:sp>
      <p:pic>
        <p:nvPicPr>
          <p:cNvPr id="20482" name="Picture 2" descr="Am illustration shows a typical two wire coil on plug system. &#10;Each spark plug has its own set of primary and secondary coil. The primary coil is connected to the ignition switch on one end and collectors of the transistors in PCM on the other. Secondary coils are connected to spark plugs and ground. Transistors are controlled by IC in PCM. PCM is also connected to CKP sensor.&#1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634" y="2041926"/>
            <a:ext cx="4128730" cy="42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59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20266"/>
            <a:ext cx="8230646" cy="1846659"/>
          </a:xfrm>
        </p:spPr>
        <p:txBody>
          <a:bodyPr wrap="square">
            <a:spAutoFit/>
          </a:bodyPr>
          <a:lstStyle/>
          <a:p>
            <a:r>
              <a:rPr lang="en-IN" altLang="en-US" sz="3000" dirty="0">
                <a:ea typeface="ヒラギノ角ゴ Pro W3" charset="-128"/>
              </a:rPr>
              <a:t>Figure </a:t>
            </a:r>
            <a:r>
              <a:rPr lang="en-IN" altLang="en-US" sz="3000" dirty="0" smtClean="0">
                <a:ea typeface="ヒラギノ角ゴ Pro W3" charset="-128"/>
              </a:rPr>
              <a:t>29.21 </a:t>
            </a:r>
            <a:r>
              <a:rPr lang="en-IN" altLang="en-US" sz="3000" dirty="0">
                <a:ea typeface="ヒラギノ角ゴ Pro W3" charset="-128"/>
              </a:rPr>
              <a:t>An overhead camshaft engine equipped with variable valve timing on both the intake and exhaust camshafts and coil-on-plug ignition</a:t>
            </a:r>
            <a:endParaRPr lang="en-US" sz="3000" b="0" dirty="0"/>
          </a:p>
        </p:txBody>
      </p:sp>
      <p:pic>
        <p:nvPicPr>
          <p:cNvPr id="21506" name="Picture 2" descr="A photo shows a cylinder head with intake cam phaser solenoid, Exhaust cam phaser solenoid, Coil on plug coils and CMP sen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075" y="2142009"/>
            <a:ext cx="5529543" cy="41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621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8126"/>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29.22 </a:t>
            </a:r>
            <a:r>
              <a:rPr lang="en-IN" altLang="en-US" sz="2800" dirty="0">
                <a:ea typeface="ヒラギノ角ゴ Pro W3" charset="-128"/>
              </a:rPr>
              <a:t>Chrysler Hemi V-8 that has two spark plugs per cylinder. The coil on top of one spark fires that plug plus, through a spark plug wire, fires a plug in the companion cylinder</a:t>
            </a:r>
            <a:endParaRPr lang="en-US" sz="2800" b="0" dirty="0"/>
          </a:p>
        </p:txBody>
      </p:sp>
      <p:pic>
        <p:nvPicPr>
          <p:cNvPr id="22530" name="Picture 2" descr="A photo shows cylinder head of Chrysler Hemi V-8 with coil and spark plug wire to companion cylinder. Chrysler Hemi V-8 that has two spark plugs per cylinder. The coil on top of one spark fires that plug plus, through a spark plug wire, fires a plug in the companion cyl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807" y="2089877"/>
            <a:ext cx="5592387" cy="421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32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30981"/>
            <a:ext cx="4420646" cy="3447098"/>
          </a:xfrm>
        </p:spPr>
        <p:txBody>
          <a:bodyPr wrap="square">
            <a:spAutoFit/>
          </a:bodyPr>
          <a:lstStyle/>
          <a:p>
            <a:r>
              <a:rPr lang="en-IN" altLang="en-US" sz="2800" dirty="0" smtClean="0">
                <a:ea typeface="ヒラギノ角ゴ Pro W3" charset="-128"/>
              </a:rPr>
              <a:t>Figure </a:t>
            </a:r>
            <a:r>
              <a:rPr lang="en-IN" altLang="en-US" sz="2800" dirty="0">
                <a:ea typeface="ヒラギノ角ゴ Pro W3" charset="-128"/>
              </a:rPr>
              <a:t>29.23 A </a:t>
            </a:r>
            <a:r>
              <a:rPr lang="en-IN" altLang="en-US" sz="2800" spc="-300" dirty="0" smtClean="0">
                <a:ea typeface="ヒラギノ角ゴ Pro W3" charset="-128"/>
              </a:rPr>
              <a:t>D C</a:t>
            </a:r>
            <a:r>
              <a:rPr lang="en-IN" altLang="en-US" sz="2800" dirty="0" smtClean="0">
                <a:ea typeface="ヒラギノ角ゴ Pro W3" charset="-128"/>
              </a:rPr>
              <a:t> </a:t>
            </a:r>
            <a:r>
              <a:rPr lang="en-IN" altLang="en-US" sz="2800" dirty="0">
                <a:ea typeface="ヒラギノ角ゴ Pro W3" charset="-128"/>
              </a:rPr>
              <a:t>voltage is applied across the spark plug gap after the plug fires and the circuit can determine if the correct air–fuel ratio was present in the cylinder and if knock occurred</a:t>
            </a:r>
            <a:endParaRPr lang="en-US" sz="2800" b="0" dirty="0"/>
          </a:p>
        </p:txBody>
      </p:sp>
      <p:pic>
        <p:nvPicPr>
          <p:cNvPr id="23554" name="Picture 2" descr="The circuit consists of a spark plug with terminal connected to secondary coil. The other side of secondary coil is connected to a parallel circuit of 2 zener diodes and series circuit of Capacitor and 2 resistors. This is then connected to the ground with the gap side of sparkplug.&#10;During the Spark event - Spark current flows from Gap to terminal and through the circuit accordingly and during Measurement period Ion current flows in the opposite dir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83212"/>
            <a:ext cx="3279618" cy="597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9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01930"/>
            <a:ext cx="8230646" cy="1969770"/>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29.24 </a:t>
            </a:r>
            <a:r>
              <a:rPr lang="en-IN" altLang="en-US" sz="3200" dirty="0">
                <a:ea typeface="ヒラギノ角ゴ Pro W3" charset="-128"/>
              </a:rPr>
              <a:t>The initial timing is where the spark plug fires at idle speed. </a:t>
            </a:r>
            <a:r>
              <a:rPr lang="en-IN" altLang="en-US" sz="3200" dirty="0" smtClean="0">
                <a:ea typeface="ヒラギノ角ゴ Pro W3" charset="-128"/>
              </a:rPr>
              <a:t>The computer </a:t>
            </a:r>
            <a:r>
              <a:rPr lang="en-IN" altLang="en-US" sz="3200" dirty="0">
                <a:ea typeface="ヒラギノ角ゴ Pro W3" charset="-128"/>
              </a:rPr>
              <a:t>then advances the timing based on engine speed and other factors</a:t>
            </a:r>
            <a:endParaRPr lang="en-US" sz="3200" b="0" dirty="0"/>
          </a:p>
        </p:txBody>
      </p:sp>
      <p:pic>
        <p:nvPicPr>
          <p:cNvPr id="24578" name="Picture 2" descr="During 0 to 1000 rpm Advance is below 10 degrees.&#10;During 1000 to 3000 RPM advance is linearly increasing to reach approx. 21-22 degree.&#10;During 3000 to 5000 RPM advance is linearly increasing to reach approx. 26-27 degree.&#10;After 5000 RPM advance is constant at about 28 degre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824" y="2302012"/>
            <a:ext cx="5474352" cy="398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3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7175"/>
            <a:ext cx="8230646"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29.25 </a:t>
            </a:r>
            <a:r>
              <a:rPr lang="en-IN" altLang="en-US" sz="2800" dirty="0">
                <a:ea typeface="ヒラギノ角ゴ Pro W3" charset="-128"/>
              </a:rPr>
              <a:t>Ignition timing marks are found on the harmonic balancers that are equipped with distributor ignition</a:t>
            </a:r>
            <a:endParaRPr lang="en-US" sz="2800" b="0" dirty="0"/>
          </a:p>
        </p:txBody>
      </p:sp>
      <p:pic>
        <p:nvPicPr>
          <p:cNvPr id="25602" name="Picture 2" descr="A photo shows timing mark on harmonic balancer with corresponding TDC marks on a p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577" y="1685925"/>
            <a:ext cx="3567792" cy="460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1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0388"/>
            <a:ext cx="8230646"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29.26 </a:t>
            </a:r>
            <a:r>
              <a:rPr lang="en-IN" altLang="en-US" sz="2800" dirty="0">
                <a:ea typeface="ヒラギノ角ゴ Pro W3" charset="-128"/>
              </a:rPr>
              <a:t>A knock sensor which is used by the powertrain control module (</a:t>
            </a:r>
            <a:r>
              <a:rPr lang="en-IN" altLang="en-US" sz="2800" spc="-600" dirty="0" smtClean="0">
                <a:ea typeface="ヒラギノ角ゴ Pro W3" charset="-128"/>
              </a:rPr>
              <a:t>P  C  </a:t>
            </a:r>
            <a:r>
              <a:rPr lang="en-IN" altLang="en-US" sz="2800" dirty="0" smtClean="0">
                <a:ea typeface="ヒラギノ角ゴ Pro W3" charset="-128"/>
              </a:rPr>
              <a:t>M</a:t>
            </a:r>
            <a:r>
              <a:rPr lang="en-IN" altLang="en-US" sz="2800" dirty="0">
                <a:ea typeface="ヒラギノ角ゴ Pro W3" charset="-128"/>
              </a:rPr>
              <a:t>) to detect engine detonation</a:t>
            </a:r>
            <a:endParaRPr lang="en-US" sz="2800" b="0" dirty="0"/>
          </a:p>
        </p:txBody>
      </p:sp>
      <p:pic>
        <p:nvPicPr>
          <p:cNvPr id="26626" name="Picture 2" descr="A photo shows a knock sensor installed on an engine b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449" y="1593605"/>
            <a:ext cx="4443102" cy="472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0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33375"/>
            <a:ext cx="8230646" cy="1538883"/>
          </a:xfrm>
        </p:spPr>
        <p:txBody>
          <a:bodyPr wrap="square">
            <a:spAutoFit/>
          </a:bodyPr>
          <a:lstStyle/>
          <a:p>
            <a:r>
              <a:rPr lang="en-IN" altLang="en-US" sz="2000" dirty="0">
                <a:ea typeface="ヒラギノ角ゴ Pro W3" charset="-128"/>
              </a:rPr>
              <a:t>Figure </a:t>
            </a:r>
            <a:r>
              <a:rPr lang="en-IN" altLang="en-US" sz="2000" dirty="0" smtClean="0">
                <a:ea typeface="ヒラギノ角ゴ Pro W3" charset="-128"/>
              </a:rPr>
              <a:t>29.27 </a:t>
            </a:r>
            <a:r>
              <a:rPr lang="en-IN" altLang="en-US" sz="2000" dirty="0">
                <a:ea typeface="ヒラギノ角ゴ Pro W3" charset="-128"/>
              </a:rPr>
              <a:t>A typical waveform from a knock sensor during a spark knock event. This signal is sent to the computer which in turn retards the ignition timing. This timing retard is accomplished by an output command from </a:t>
            </a:r>
            <a:r>
              <a:rPr lang="en-IN" altLang="en-US" sz="2000" dirty="0" smtClean="0">
                <a:ea typeface="ヒラギノ角ゴ Pro W3" charset="-128"/>
              </a:rPr>
              <a:t>the </a:t>
            </a:r>
            <a:r>
              <a:rPr lang="en-IN" altLang="en-US" sz="2000" dirty="0">
                <a:ea typeface="ヒラギノ角ゴ Pro W3" charset="-128"/>
              </a:rPr>
              <a:t>computer to either a spark advance control unit or directly to the ignition module</a:t>
            </a:r>
            <a:endParaRPr lang="en-US" sz="2000" b="0" dirty="0"/>
          </a:p>
        </p:txBody>
      </p:sp>
      <p:pic>
        <p:nvPicPr>
          <p:cNvPr id="27650" name="Picture 2" descr="An illustration shows a graph of typical wave form from a knock sensor. The amplitude of the wave increases suddenly and then slowly damps down before coming to 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607" y="2017915"/>
            <a:ext cx="4118787" cy="429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3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21099"/>
            <a:ext cx="8230646" cy="492443"/>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29.28 </a:t>
            </a:r>
            <a:r>
              <a:rPr lang="en-IN" altLang="en-US" sz="3200" dirty="0">
                <a:ea typeface="ヒラギノ角ゴ Pro W3" charset="-128"/>
              </a:rPr>
              <a:t>Parts of a typical spark plug</a:t>
            </a:r>
            <a:endParaRPr lang="en-US" sz="3200" b="0" dirty="0"/>
          </a:p>
        </p:txBody>
      </p:sp>
      <p:pic>
        <p:nvPicPr>
          <p:cNvPr id="28674" name="Picture 2" descr="An illustration shows cut section of typical spark plugs. The central electrode is protected by ceramic insulator which is covers with a metal shell. The lower part of the shell has threads and side electrode aligned with central electr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500" y="914400"/>
            <a:ext cx="5758999" cy="535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2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61937"/>
            <a:ext cx="3506246" cy="5170646"/>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29.2 </a:t>
            </a:r>
            <a:r>
              <a:rPr lang="en-IN" altLang="en-US" sz="2400" dirty="0">
                <a:ea typeface="ヒラギノ角ゴ Pro W3" charset="-128"/>
              </a:rPr>
              <a:t>Some ignition coils are electrically connected, called married (top figure), whereas others use separate primary and secondary windings, called divorced (lower figure). The polarity (positive or negative) of a coil is determined by the direction in which the coil is wound</a:t>
            </a:r>
            <a:endParaRPr lang="en-US" sz="2400" b="0" dirty="0"/>
          </a:p>
        </p:txBody>
      </p:sp>
      <p:pic>
        <p:nvPicPr>
          <p:cNvPr id="2050" name="Picture 2" descr="In both the circuits positive of the primary coil is connected to battery via ignition switch and negative is connected to Ignition module while one end of the secondary coil is connected to spark plug&#10;In an electrically connected winding or married winding other end of secondary coil is connected to positive is primary coil where as in electrically isolated windings the other end of secondary coil is either connected to ground or a sparkplu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69987"/>
            <a:ext cx="4381997" cy="605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9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0825"/>
            <a:ext cx="8230646"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29.29 </a:t>
            </a:r>
            <a:r>
              <a:rPr lang="en-IN" altLang="en-US" sz="2800" dirty="0">
                <a:ea typeface="ヒラギノ角ゴ Pro W3" charset="-128"/>
              </a:rPr>
              <a:t>The heat range of a spark plug is determined by the distance the heat has to flow from the tip to the cylinder head</a:t>
            </a:r>
            <a:endParaRPr lang="en-US" sz="2800" b="0" dirty="0"/>
          </a:p>
        </p:txBody>
      </p:sp>
      <p:pic>
        <p:nvPicPr>
          <p:cNvPr id="29698" name="Picture 2" descr="The illustration shows the following:&#10;• Fast heat transfer spark plugs have small threads and are also called cold plugs.&#10;• Medium heat transfer spark plugs have medium threads.&#10;• Slow heat transfer spark plugs have the tallest threads and are also called hot plu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210" y="1698936"/>
            <a:ext cx="6859578" cy="454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7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66700"/>
            <a:ext cx="8230646" cy="1600438"/>
          </a:xfrm>
        </p:spPr>
        <p:txBody>
          <a:bodyPr wrap="square">
            <a:spAutoFit/>
          </a:bodyPr>
          <a:lstStyle/>
          <a:p>
            <a:r>
              <a:rPr lang="en-IN" altLang="en-US" sz="2600" dirty="0">
                <a:ea typeface="ヒラギノ角ゴ Pro W3" charset="-128"/>
              </a:rPr>
              <a:t>Figure </a:t>
            </a:r>
            <a:r>
              <a:rPr lang="en-IN" altLang="en-US" sz="2600" dirty="0" smtClean="0">
                <a:ea typeface="ヒラギノ角ゴ Pro W3" charset="-128"/>
              </a:rPr>
              <a:t>29.3 </a:t>
            </a:r>
            <a:r>
              <a:rPr lang="en-IN" altLang="en-US" sz="2600" dirty="0">
                <a:ea typeface="ヒラギノ角ゴ Pro W3" charset="-128"/>
              </a:rPr>
              <a:t>The steel lamination used in an E coil helps increase the magnetic field strength, which helps the coil produce higher energy output for a more complete combustion in the cylinders</a:t>
            </a:r>
            <a:endParaRPr lang="en-US" sz="2600" b="0" dirty="0"/>
          </a:p>
        </p:txBody>
      </p:sp>
      <p:pic>
        <p:nvPicPr>
          <p:cNvPr id="3074" name="Picture 2" descr="A photo of GM waste-spark ignition coil shows the section of laminations that is shaped like the letter E. These mild steel laminations improve the efficiency of the c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645" y="1973000"/>
            <a:ext cx="5492710" cy="434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8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5060"/>
            <a:ext cx="8230646" cy="861774"/>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29.4 </a:t>
            </a:r>
            <a:r>
              <a:rPr lang="en-IN" altLang="en-US" sz="2800" dirty="0">
                <a:ea typeface="ヒラギノ角ゴ Pro W3" charset="-128"/>
              </a:rPr>
              <a:t>The primary windings are inside the secondary windings on this General Motors coil</a:t>
            </a:r>
            <a:endParaRPr lang="en-US" sz="2800" b="0" dirty="0"/>
          </a:p>
        </p:txBody>
      </p:sp>
      <p:pic>
        <p:nvPicPr>
          <p:cNvPr id="4098" name="Picture 2" descr="A photo shows cut section of a GM coil with primary coil placed inside the secondary c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687" y="1291868"/>
            <a:ext cx="6950626" cy="502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15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01704"/>
            <a:ext cx="8230646" cy="1107996"/>
          </a:xfrm>
        </p:spPr>
        <p:txBody>
          <a:bodyPr wrap="square">
            <a:spAutoFit/>
          </a:bodyPr>
          <a:lstStyle/>
          <a:p>
            <a:r>
              <a:rPr lang="en-IN" altLang="en-US" sz="2400" dirty="0" smtClean="0">
                <a:ea typeface="ヒラギノ角ゴ Pro W3" charset="-128"/>
              </a:rPr>
              <a:t>Figure </a:t>
            </a:r>
            <a:r>
              <a:rPr lang="en-IN" altLang="en-US" sz="2400" dirty="0">
                <a:ea typeface="ヒラギノ角ゴ Pro W3" charset="-128"/>
              </a:rPr>
              <a:t>29.5 The primary ignition system is used to trigger, and therefore create the secondary (high-voltage) spark from the ignition coil</a:t>
            </a:r>
            <a:endParaRPr lang="en-US" sz="2400" b="0" dirty="0"/>
          </a:p>
        </p:txBody>
      </p:sp>
      <p:pic>
        <p:nvPicPr>
          <p:cNvPr id="5122" name="Picture 2" descr="Primary circuit&#10;1. Battery&#10;2. Ignition switch&#10;3. Primary coil&#10;4. ICM (this module consists of transistor with second side of coil connected to the collector)&#10;5. PCM (this module is connected to the emitter of the transistor).&#10;6. ICM and PCM are connected to CMP and CKP sensors.&#10;Secondary circuit&#10;1. Secondary coil&#10;2. Distributer (shown as a dial with 1, 2, 3, 4, 5, 6,7and 8 written over it.&#10;3. 8 spark plugs of a V8 en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028" y="1509586"/>
            <a:ext cx="5648311" cy="473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8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99072"/>
            <a:ext cx="8230646" cy="1477328"/>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29.6 </a:t>
            </a:r>
            <a:r>
              <a:rPr lang="en-IN" altLang="en-US" sz="3200" dirty="0">
                <a:ea typeface="ヒラギノ角ゴ Pro W3" charset="-128"/>
              </a:rPr>
              <a:t>A Hall-effect sensor produces a digital on-off voltage signal whether it is used with a blade or a notched wheel</a:t>
            </a:r>
            <a:endParaRPr lang="en-US" sz="3200" b="0" dirty="0"/>
          </a:p>
        </p:txBody>
      </p:sp>
      <p:pic>
        <p:nvPicPr>
          <p:cNvPr id="6146" name="Picture 2" descr="The Sensor has 3 pins:&#10;• First is connected to power of +5 V&#10;• Second is signal out. It is also connected to power pin with a 1000 Ohm resister.&#10;• Third pin is 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22" y="2017479"/>
            <a:ext cx="8179756" cy="405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3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73857"/>
            <a:ext cx="8306846" cy="1384995"/>
          </a:xfrm>
        </p:spPr>
        <p:txBody>
          <a:bodyPr wrap="square">
            <a:spAutoFit/>
          </a:bodyPr>
          <a:lstStyle/>
          <a:p>
            <a:r>
              <a:rPr lang="en-IN" altLang="en-US" sz="1800" dirty="0">
                <a:ea typeface="ヒラギノ角ゴ Pro W3" charset="-128"/>
              </a:rPr>
              <a:t>Figure </a:t>
            </a:r>
            <a:r>
              <a:rPr lang="en-IN" altLang="en-US" sz="1800" dirty="0" smtClean="0">
                <a:ea typeface="ヒラギノ角ゴ Pro W3" charset="-128"/>
              </a:rPr>
              <a:t>29.7 </a:t>
            </a:r>
            <a:r>
              <a:rPr lang="en-IN" altLang="en-US" sz="1800" dirty="0">
                <a:ea typeface="ヒラギノ角ゴ Pro W3" charset="-128"/>
              </a:rPr>
              <a:t>Some Hall-effect sensors look like magnetic sensors. This Hall-effect camshaft reference sensor and crankshaft position sensor have an electronic circuit built in that creates a 0 to 5 volt signal as shown at the bottom. These Hall-effect sensors have three wires: a power supply (8 volts) from the computer (controller); a signal (0 to 5 volts); and a signal ground</a:t>
            </a:r>
            <a:endParaRPr lang="en-US" sz="1800" b="0" dirty="0"/>
          </a:p>
        </p:txBody>
      </p:sp>
      <p:pic>
        <p:nvPicPr>
          <p:cNvPr id="7170" name="Picture 2" descr="Hall Effect reference camshaft sensor has notches in the gear, defined as&#10;1. Reference for cylinder 1 – no notch&#10;2. Reference for cylinder 2 – 1 notch&#10;3. Reference for cylinder 3 – 2 notch&#10;4. Reference for cylinder 4 – 3 notch&#10;5. Reference for cylinder 5 – 1 notch&#10;6. Reference for cylinder 6 – 2 notch&#10;Hall Effect reference Crankshaft sensor has slots in the side face of torque converter drive plate, defined as 4 slots for each cylinder.&#10;A graph also shows the wave output for both the sensors. The wave output shows a high value only at slots or notch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335" y="1989138"/>
            <a:ext cx="5131329" cy="430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0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9441"/>
            <a:ext cx="3582446" cy="4739759"/>
          </a:xfrm>
        </p:spPr>
        <p:txBody>
          <a:bodyPr wrap="square">
            <a:spAutoFit/>
          </a:bodyPr>
          <a:lstStyle/>
          <a:p>
            <a:r>
              <a:rPr lang="en-IN" altLang="en-US" sz="2200" dirty="0">
                <a:ea typeface="ヒラギノ角ゴ Pro W3" charset="-128"/>
              </a:rPr>
              <a:t>Figure </a:t>
            </a:r>
            <a:r>
              <a:rPr lang="en-IN" altLang="en-US" sz="2200" dirty="0" smtClean="0">
                <a:ea typeface="ヒラギノ角ゴ Pro W3" charset="-128"/>
              </a:rPr>
              <a:t>29.8 </a:t>
            </a:r>
            <a:r>
              <a:rPr lang="en-IN" altLang="en-US" sz="2200" dirty="0">
                <a:ea typeface="ヒラギノ角ゴ Pro W3" charset="-128"/>
              </a:rPr>
              <a:t>A magnetic sensor uses a permanent magnet surrounded by a coil of wire. The notches of the crankshaft (or camshaft) create a variable magnetic field strength around the coil. When a metallic section is close to the sensor, the magnetic field is stronger because metal is a better conductor of magnetic lines of force than </a:t>
            </a:r>
            <a:r>
              <a:rPr lang="en-IN" altLang="en-US" sz="2200" dirty="0" smtClean="0">
                <a:ea typeface="ヒラギノ角ゴ Pro W3" charset="-128"/>
              </a:rPr>
              <a:t>air</a:t>
            </a:r>
            <a:endParaRPr lang="en-US" sz="2200" b="0" dirty="0"/>
          </a:p>
        </p:txBody>
      </p:sp>
      <p:pic>
        <p:nvPicPr>
          <p:cNvPr id="8194" name="Picture 2" descr="Stage 1 – A tooth approaches the sensor – this creates a maximum positive swing&#10;Stage 2 – A tooth is aligned with the sensor – this brings the voltage in the coil back to 0.&#10;Stage 2 – A tooth moves away from the sensor – This creates a maximum negative swing of voltage.&#10;The whole cycle creates a complete sine wave in the voltage 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309" y="304800"/>
            <a:ext cx="4441491" cy="589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5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22527</TotalTime>
  <Words>1026</Words>
  <Application>Microsoft Office PowerPoint</Application>
  <PresentationFormat>On-screen Show (4:3)</PresentationFormat>
  <Paragraphs>65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508 Lecture</vt:lpstr>
      <vt:lpstr>Automotive Electrical and Engine Performance</vt:lpstr>
      <vt:lpstr>Figure 29.1 A point-type ignition system showing the distributor cam which opens the points</vt:lpstr>
      <vt:lpstr>Figure 29.2 Some ignition coils are electrically connected, called married (top figure), whereas others use separate primary and secondary windings, called divorced (lower figure). The polarity (positive or negative) of a coil is determined by the direction in which the coil is wound</vt:lpstr>
      <vt:lpstr>Figure 29.3 The steel lamination used in an E coil helps increase the magnetic field strength, which helps the coil produce higher energy output for a more complete combustion in the cylinders</vt:lpstr>
      <vt:lpstr>Figure 29.4 The primary windings are inside the secondary windings on this General Motors coil</vt:lpstr>
      <vt:lpstr>Figure 29.5 The primary ignition system is used to trigger, and therefore create the secondary (high-voltage) spark from the ignition coil</vt:lpstr>
      <vt:lpstr>Figure 29.6 A Hall-effect sensor produces a digital on-off voltage signal whether it is used with a blade or a notched wheel</vt:lpstr>
      <vt:lpstr>Figure 29.7 Some Hall-effect sensors look like magnetic sensors. This Hall-effect camshaft reference sensor and crankshaft position sensor have an electronic circuit built in that creates a 0 to 5 volt signal as shown at the bottom. These Hall-effect sensors have three wires: a power supply (8 volts) from the computer (controller); a signal (0 to 5 volts); and a signal ground</vt:lpstr>
      <vt:lpstr>Figure 29.8 A magnetic sensor uses a permanent magnet surrounded by a coil of wire. The notches of the crankshaft (or camshaft) create a variable magnetic field strength around the coil. When a metallic section is close to the sensor, the magnetic field is stronger because metal is a better conductor of magnetic lines of force than air</vt:lpstr>
      <vt:lpstr>Figure 29.9 A typical magnetic crankshaft position sensor</vt:lpstr>
      <vt:lpstr>Figure 29.10 (a) A cutaway of a Ford distributor showing the Hall-effect shutter blade that is used to trigger the ignition control module and the rotor. (b) A rotor from a G M H E I system</vt:lpstr>
      <vt:lpstr>Figure 29.11 The firing order is cast or stamped on the intake manifold on most engines that have a distributor ignition</vt:lpstr>
      <vt:lpstr>Figure 29.12 A typical General Motors H E I coil installed in the distributor cap. When the coil or distributor cap is replaced, check that the ground clip is transferred from the old distributor cap to the new. Without proper grounding, coil damage is likely. There are two designs of H E I coils. One uses red and white wire as shown, and the other design, which has reversed polarity, uses red and yellow wire for the coil primary</vt:lpstr>
      <vt:lpstr>Figure 29.13 This distributor ignition system uses a remotely mounted ignition coil</vt:lpstr>
      <vt:lpstr>Figure 29.14 Wiring diagram of a typical Ford electronic ignition</vt:lpstr>
      <vt:lpstr>Figure 29.15 A Chrysler electronic ignition distributor. This unit is equipped with a vacuum advance mechanism that advances the ignition timing under light engine load conditions</vt:lpstr>
      <vt:lpstr>Figure 29.16 A waste-spark system fires one cylinder while its piston is on the compression stroke and into paired or companion cylinders while it is on the exhaust stroke. In a typical engine, it requires only about 2 to 3 kV to fire the cylinder on the exhaust strokes. The remaining coil energy is available to fire the spark plug under compression (typically about 8 to 12 kV)</vt:lpstr>
      <vt:lpstr>Figure 29.17 The left-hand rule states that if a coil is grasped with the left hand, the fingers will point in the direction of current flow and the thumb will point toward the north pole</vt:lpstr>
      <vt:lpstr>Figure 29.18 The slight (5 microsecond) difference in the firing of the companion cylinders is enough time to allow the P C M  to determine which cylinder is firing on the compression stroke. The compression sensing ignition (C  S  I ) signal is processed by the P  C  M , which then determines which cylinder is on the compression stroke</vt:lpstr>
      <vt:lpstr>Figure 29.19 Typical wiring diagram of a V-6 distributorless (direct fire) ignition system</vt:lpstr>
      <vt:lpstr>Figure 29.20 A typical two-wire coil-on-plug ignition system showing the triggering and the switching being performed by the P C M from input from the crankshaft position sensor</vt:lpstr>
      <vt:lpstr>Figure 29.21 An overhead camshaft engine equipped with variable valve timing on both the intake and exhaust camshafts and coil-on-plug ignition</vt:lpstr>
      <vt:lpstr>Figure 29.22 Chrysler Hemi V-8 that has two spark plugs per cylinder. The coil on top of one spark fires that plug plus, through a spark plug wire, fires a plug in the companion cylinder</vt:lpstr>
      <vt:lpstr>Figure 29.23 A D C voltage is applied across the spark plug gap after the plug fires and the circuit can determine if the correct air–fuel ratio was present in the cylinder and if knock occurred</vt:lpstr>
      <vt:lpstr>Figure 29.24 The initial timing is where the spark plug fires at idle speed. The computer then advances the timing based on engine speed and other factors</vt:lpstr>
      <vt:lpstr>Figure 29.25 Ignition timing marks are found on the harmonic balancers that are equipped with distributor ignition</vt:lpstr>
      <vt:lpstr>Figure 29.26 A knock sensor which is used by the powertrain control module (P  C  M) to detect engine detonation</vt:lpstr>
      <vt:lpstr>Figure 29.27 A typical waveform from a knock sensor during a spark knock event. This signal is sent to the computer which in turn retards the ignition timing. This timing retard is accomplished by an output command from the computer to either a spark advance control unit or directly to the ignition module</vt:lpstr>
      <vt:lpstr>Figure 29.28 Parts of a typical spark plug</vt:lpstr>
      <vt:lpstr>Figure 29.29 The heat range of a spark plug is determined by the distance the heat has to flow from the tip to the cylinder head</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Kumaraguru Govindasamy</cp:lastModifiedBy>
  <cp:revision>4026</cp:revision>
  <dcterms:created xsi:type="dcterms:W3CDTF">2014-07-14T20:04:21Z</dcterms:created>
  <dcterms:modified xsi:type="dcterms:W3CDTF">2019-02-26T08:43:21Z</dcterms:modified>
</cp:coreProperties>
</file>