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1077" r:id="rId2"/>
    <p:sldId id="1041" r:id="rId3"/>
    <p:sldId id="1078" r:id="rId4"/>
    <p:sldId id="1079" r:id="rId5"/>
    <p:sldId id="1080" r:id="rId6"/>
    <p:sldId id="1081" r:id="rId7"/>
    <p:sldId id="1082" r:id="rId8"/>
    <p:sldId id="1083" r:id="rId9"/>
    <p:sldId id="1084" r:id="rId10"/>
    <p:sldId id="1085" r:id="rId11"/>
    <p:sldId id="1086" r:id="rId12"/>
    <p:sldId id="1087" r:id="rId13"/>
    <p:sldId id="1088" r:id="rId14"/>
    <p:sldId id="1089" r:id="rId15"/>
    <p:sldId id="1090" r:id="rId16"/>
    <p:sldId id="1091" r:id="rId17"/>
    <p:sldId id="1092" r:id="rId18"/>
    <p:sldId id="1093" r:id="rId19"/>
    <p:sldId id="1094" r:id="rId20"/>
    <p:sldId id="1095" r:id="rId21"/>
    <p:sldId id="1096" r:id="rId22"/>
    <p:sldId id="1097" r:id="rId23"/>
    <p:sldId id="1098" r:id="rId24"/>
    <p:sldId id="1099" r:id="rId25"/>
    <p:sldId id="1100" r:id="rId26"/>
    <p:sldId id="1101" r:id="rId27"/>
    <p:sldId id="1102" r:id="rId28"/>
    <p:sldId id="1103" r:id="rId29"/>
    <p:sldId id="107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68495" autoAdjust="0"/>
    <p:restoredTop sz="91648" autoAdjust="0"/>
  </p:normalViewPr>
  <p:slideViewPr>
    <p:cSldViewPr>
      <p:cViewPr>
        <p:scale>
          <a:sx n="100" d="100"/>
          <a:sy n="100" d="100"/>
        </p:scale>
        <p:origin x="-72" y="-162"/>
      </p:cViewPr>
      <p:guideLst>
        <p:guide orient="horz" pos="2160"/>
        <p:guide orient="horz" pos="816"/>
        <p:guide orient="horz" pos="3984"/>
        <p:guide orient="horz" pos="384"/>
        <p:guide orient="horz" pos="144"/>
        <p:guide orient="horz" pos="1056"/>
        <p:guide pos="2880"/>
        <p:guide pos="288"/>
        <p:guide pos="5472"/>
      </p:guideLst>
    </p:cSldViewPr>
  </p:slideViewPr>
  <p:outlineViewPr>
    <p:cViewPr>
      <p:scale>
        <a:sx n="20" d="100"/>
        <a:sy n="20"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2/26/2019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2/26/2019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468421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TextBox 8"/>
          <p:cNvSpPr txBox="1"/>
          <p:nvPr userDrawn="1"/>
        </p:nvSpPr>
        <p:spPr>
          <a:xfrm>
            <a:off x="1533525" y="6374626"/>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2020, 2017, 2014 Pearson Education, Inc. All </a:t>
            </a:r>
            <a:r>
              <a:rPr lang="en-US" sz="1200" smtClean="0">
                <a:latin typeface="Verdana" panose="020B0604030504040204" pitchFamily="34" charset="0"/>
                <a:ea typeface="Verdana" panose="020B0604030504040204" pitchFamily="34" charset="0"/>
                <a:cs typeface="Verdana" panose="020B0604030504040204" pitchFamily="34" charset="0"/>
              </a:rPr>
              <a:t>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83790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2/26/2019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TextBox 6"/>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Body)"/>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2526235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Content Placeholder 16"/>
          <p:cNvSpPr>
            <a:spLocks noGrp="1"/>
          </p:cNvSpPr>
          <p:nvPr>
            <p:ph sz="quarter" idx="19" hasCustomPrompt="1"/>
          </p:nvPr>
        </p:nvSpPr>
        <p:spPr>
          <a:xfrm>
            <a:off x="2896524" y="6426000"/>
            <a:ext cx="5943600" cy="184666"/>
          </a:xfrm>
          <a:prstGeom prst="rect">
            <a:avLst/>
          </a:prstGeom>
        </p:spPr>
        <p:txBody>
          <a:bodyPr wrap="square" lIns="0" tIns="0" rIns="0" bIns="0">
            <a:spAutoFit/>
          </a:bodyPr>
          <a:lstStyle>
            <a:lvl1pPr marL="0" indent="0">
              <a:buNone/>
              <a:defRPr sz="1200">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2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2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200">
                <a:latin typeface="Verdana" panose="020B0604030504040204" pitchFamily="34" charset="0"/>
                <a:ea typeface="Verdana" panose="020B0604030504040204" pitchFamily="34" charset="0"/>
                <a:cs typeface="Verdana" panose="020B0604030504040204" pitchFamily="34" charset="0"/>
              </a:defRPr>
            </a:lvl5pPr>
          </a:lstStyle>
          <a:p>
            <a:pPr eaLnBrk="1" fontAlgn="auto" hangingPunct="1">
              <a:spcBef>
                <a:spcPts val="0"/>
              </a:spcBef>
              <a:spcAft>
                <a:spcPts val="0"/>
              </a:spcAft>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187488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2/26/2019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2/26/2019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2/26/2019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2/26/2019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2019,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5967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02139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2/26/2019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smtClean="0">
                <a:solidFill>
                  <a:schemeClr val="tx1"/>
                </a:solidFill>
                <a:latin typeface="Verdana"/>
                <a:ea typeface="Verdana" panose="020B0604030504040204" pitchFamily="34" charset="0"/>
                <a:cs typeface="Verdana" panose="020B0604030504040204" pitchFamily="34" charset="0"/>
              </a:rPr>
              <a:t>Copyright © 2020, 2016 Pearson Education, Inc. All Rights Reserved</a:t>
            </a:r>
            <a:endParaRPr lang="en-IN" altLang="en-US" sz="1200" dirty="0">
              <a:solidFill>
                <a:schemeClr val="tx1"/>
              </a:solidFill>
              <a:latin typeface="Verdana"/>
              <a:ea typeface="Verdana" panose="020B0604030504040204" pitchFamily="34" charset="0"/>
              <a:cs typeface="Verdana" panose="020B0604030504040204" pitchFamily="34" charset="0"/>
            </a:endParaRPr>
          </a:p>
        </p:txBody>
      </p:sp>
      <p:pic>
        <p:nvPicPr>
          <p:cNvPr id="10" name="Picture 9" descr="Pearson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2" r:id="rId8"/>
    <p:sldLayoutId id="2147483661" r:id="rId9"/>
    <p:sldLayoutId id="2147483663" r:id="rId10"/>
    <p:sldLayoutId id="2147483651" r:id="rId11"/>
    <p:sldLayoutId id="2147483654" r:id="rId12"/>
    <p:sldLayoutId id="2147483655" r:id="rId13"/>
    <p:sldLayoutId id="2147483665" r:id="rId14"/>
    <p:sldLayoutId id="2147483666" r:id="rId1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500"/>
            <a:ext cx="8229600" cy="1107996"/>
          </a:xfrm>
        </p:spPr>
        <p:txBody>
          <a:bodyPr>
            <a:spAutoFit/>
          </a:bodyPr>
          <a:lstStyle/>
          <a:p>
            <a:r>
              <a:rPr lang="en-IN" sz="3600" dirty="0">
                <a:latin typeface="+mj-lt"/>
              </a:rPr>
              <a:t>Automotive Electrical and Engine Performance</a:t>
            </a:r>
          </a:p>
        </p:txBody>
      </p:sp>
      <p:sp>
        <p:nvSpPr>
          <p:cNvPr id="3" name="Text Placeholder 2"/>
          <p:cNvSpPr>
            <a:spLocks noGrp="1"/>
          </p:cNvSpPr>
          <p:nvPr>
            <p:ph type="body" sz="quarter" idx="13"/>
          </p:nvPr>
        </p:nvSpPr>
        <p:spPr>
          <a:xfrm>
            <a:off x="457200" y="1382036"/>
            <a:ext cx="8229600" cy="317335"/>
          </a:xfrm>
        </p:spPr>
        <p:txBody>
          <a:bodyPr/>
          <a:lstStyle/>
          <a:p>
            <a:r>
              <a:rPr lang="en-US" dirty="0" smtClean="0"/>
              <a:t>Eighth </a:t>
            </a:r>
            <a:r>
              <a:rPr lang="en-US" dirty="0"/>
              <a:t>Edition</a:t>
            </a:r>
            <a:endParaRPr lang="en-IN" dirty="0"/>
          </a:p>
        </p:txBody>
      </p:sp>
      <p:sp>
        <p:nvSpPr>
          <p:cNvPr id="4" name="Text Placeholder 3"/>
          <p:cNvSpPr>
            <a:spLocks noGrp="1"/>
          </p:cNvSpPr>
          <p:nvPr>
            <p:ph type="body" sz="quarter" idx="14"/>
          </p:nvPr>
        </p:nvSpPr>
        <p:spPr>
          <a:xfrm>
            <a:off x="5048529" y="2814796"/>
            <a:ext cx="2817004" cy="492443"/>
          </a:xfrm>
        </p:spPr>
        <p:txBody>
          <a:bodyPr vert="horz" wrap="square" lIns="0" tIns="0" rIns="0" bIns="0" rtlCol="0" anchor="b">
            <a:spAutoFit/>
          </a:bodyPr>
          <a:lstStyle/>
          <a:p>
            <a:r>
              <a:rPr lang="en-US" sz="3200" dirty="0"/>
              <a:t>Chapter </a:t>
            </a:r>
            <a:r>
              <a:rPr lang="en-US" sz="3200" dirty="0" smtClean="0"/>
              <a:t>27</a:t>
            </a:r>
            <a:endParaRPr lang="en-US" sz="3200" dirty="0"/>
          </a:p>
        </p:txBody>
      </p:sp>
      <p:sp>
        <p:nvSpPr>
          <p:cNvPr id="5" name="Text Placeholder 4"/>
          <p:cNvSpPr>
            <a:spLocks noGrp="1"/>
          </p:cNvSpPr>
          <p:nvPr>
            <p:ph type="body" sz="quarter" idx="15"/>
          </p:nvPr>
        </p:nvSpPr>
        <p:spPr>
          <a:xfrm>
            <a:off x="5042188" y="3465493"/>
            <a:ext cx="3348279" cy="615553"/>
          </a:xfrm>
        </p:spPr>
        <p:txBody>
          <a:bodyPr vert="horz" wrap="square" lIns="0" tIns="0" rIns="0" bIns="0" rtlCol="0">
            <a:spAutoFit/>
          </a:bodyPr>
          <a:lstStyle/>
          <a:p>
            <a:r>
              <a:rPr lang="en-US" sz="2000" dirty="0" smtClean="0"/>
              <a:t>Audio System Operation and Diagnosis</a:t>
            </a:r>
            <a:endParaRPr lang="en-US" sz="2000" dirty="0"/>
          </a:p>
        </p:txBody>
      </p:sp>
      <p:pic>
        <p:nvPicPr>
          <p:cNvPr id="9" name="Picture 8" descr="Front Cover: Automotive Electrical and Engine Performance,  Eighth Edition by Halderman"/>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1769663"/>
            <a:ext cx="3505200" cy="4483907"/>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
        <p:nvSpPr>
          <p:cNvPr id="10" name="Text Placeholder 1">
            <a:extLst>
              <a:ext uri="{FF2B5EF4-FFF2-40B4-BE49-F238E27FC236}">
                <a16:creationId xmlns:a16="http://schemas.microsoft.com/office/drawing/2014/main" xmlns="" id="{B90BF7CC-C13E-4975-9A72-17609AD86A49}"/>
              </a:ext>
            </a:extLst>
          </p:cNvPr>
          <p:cNvSpPr>
            <a:spLocks noGrp="1"/>
          </p:cNvSpPr>
          <p:nvPr>
            <p:ph type="body" sz="quarter" idx="13"/>
          </p:nvPr>
        </p:nvSpPr>
        <p:spPr>
          <a:xfrm>
            <a:off x="2743203" y="6418272"/>
            <a:ext cx="5950034" cy="184666"/>
          </a:xfrm>
        </p:spPr>
        <p:txBody>
          <a:bodyPr wrap="square">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2020, </a:t>
            </a:r>
            <a:r>
              <a:rPr lang="en-IN" altLang="en-US" sz="1200" dirty="0" smtClean="0">
                <a:solidFill>
                  <a:schemeClr val="tx1"/>
                </a:solidFill>
                <a:latin typeface="Verdana"/>
                <a:ea typeface="Verdana" panose="020B0604030504040204" pitchFamily="34" charset="0"/>
                <a:cs typeface="Verdana" panose="020B0604030504040204" pitchFamily="34" charset="0"/>
              </a:rPr>
              <a:t>2016 </a:t>
            </a:r>
            <a:r>
              <a:rPr lang="en-IN" altLang="en-US" sz="1200" dirty="0">
                <a:solidFill>
                  <a:schemeClr val="tx1"/>
                </a:solidFill>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035131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84995"/>
          </a:xfrm>
        </p:spPr>
        <p:txBody>
          <a:bodyPr wrap="square">
            <a:spAutoFit/>
          </a:bodyPr>
          <a:lstStyle/>
          <a:p>
            <a:r>
              <a:rPr lang="en-US" altLang="en-US" sz="3000" dirty="0" smtClean="0">
                <a:ea typeface="ヒラギノ角ゴ Pro W3" charset="-128"/>
              </a:rPr>
              <a:t>Figure 27.9 </a:t>
            </a:r>
            <a:r>
              <a:rPr lang="en-US" altLang="en-US" sz="3000" dirty="0">
                <a:ea typeface="ヒラギノ角ゴ Pro W3" charset="-128"/>
              </a:rPr>
              <a:t>Cutting a small hole in a </a:t>
            </a:r>
            <a:r>
              <a:rPr lang="en-US" altLang="en-US" sz="3000" dirty="0" smtClean="0">
                <a:ea typeface="ヒラギノ角ゴ Pro W3" charset="-128"/>
              </a:rPr>
              <a:t>fender cover </a:t>
            </a:r>
            <a:r>
              <a:rPr lang="en-US" altLang="en-US" sz="3000" dirty="0">
                <a:ea typeface="ヒラギノ角ゴ Pro W3" charset="-128"/>
              </a:rPr>
              <a:t>helps to protect the vehicle when replacing or servicing an antenna</a:t>
            </a:r>
            <a:endParaRPr lang="en-US" sz="3000" dirty="0"/>
          </a:p>
        </p:txBody>
      </p:sp>
      <p:pic>
        <p:nvPicPr>
          <p:cNvPr id="3" name="Picture 2" descr="A photo shows a mast of an antenna placed on the vehicle through a hole on the fender 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3105" y="1682142"/>
            <a:ext cx="2916445" cy="4612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440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figure shows a power antenna assembly with a braided ground wire that consists of a plastic casing with a motor, a spool, and upper and lower limit switches."/>
          <p:cNvSpPr>
            <a:spLocks noGrp="1"/>
          </p:cNvSpPr>
          <p:nvPr>
            <p:ph type="title"/>
          </p:nvPr>
        </p:nvSpPr>
        <p:spPr>
          <a:xfrm>
            <a:off x="457200" y="171450"/>
            <a:ext cx="8229600" cy="2092881"/>
          </a:xfrm>
        </p:spPr>
        <p:txBody>
          <a:bodyPr wrap="square">
            <a:spAutoFit/>
          </a:bodyPr>
          <a:lstStyle/>
          <a:p>
            <a:r>
              <a:rPr lang="en-US" altLang="en-US" sz="3400" dirty="0" smtClean="0">
                <a:ea typeface="ヒラギノ角ゴ Pro W3" charset="-128"/>
              </a:rPr>
              <a:t>Figure 27.10 </a:t>
            </a:r>
            <a:r>
              <a:rPr lang="en-US" altLang="en-US" sz="3400" dirty="0">
                <a:ea typeface="ヒラギノ角ゴ Pro W3" charset="-128"/>
              </a:rPr>
              <a:t>A typical power antenna assembly. note the braided ground wire used to ensure that the antenna has a good ground plane</a:t>
            </a:r>
            <a:endParaRPr lang="en-US" sz="3400" dirty="0"/>
          </a:p>
        </p:txBody>
      </p:sp>
      <p:pic>
        <p:nvPicPr>
          <p:cNvPr id="3" name="Picture 2" descr="A figure shows a power antenna assembly with a braided ground wire that consists of a plastic casing with a motor, a spool, and upper and lower limit switch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958" y="2446590"/>
            <a:ext cx="7087163" cy="385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397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175"/>
            <a:ext cx="4038600" cy="4431983"/>
          </a:xfrm>
        </p:spPr>
        <p:txBody>
          <a:bodyPr wrap="square">
            <a:spAutoFit/>
          </a:bodyPr>
          <a:lstStyle/>
          <a:p>
            <a:r>
              <a:rPr lang="en-US" altLang="en-US" sz="2400" dirty="0" smtClean="0">
                <a:ea typeface="ヒラギノ角ゴ Pro W3" charset="-128"/>
              </a:rPr>
              <a:t>Figure 27.11 </a:t>
            </a:r>
            <a:r>
              <a:rPr lang="en-US" altLang="en-US" sz="2400" dirty="0">
                <a:ea typeface="ヒラギノ角ゴ Pro W3" charset="-128"/>
              </a:rPr>
              <a:t>Between 6 and 7 volts is applied to each speaker terminal, and the audio amplifier then increases the voltage on one terminal and at the same time decreases the voltage on the other terminal causing the speaker cone to move. The moving cone then moves the air, causing sound</a:t>
            </a:r>
            <a:endParaRPr lang="en-US" sz="2400" dirty="0"/>
          </a:p>
        </p:txBody>
      </p:sp>
      <p:pic>
        <p:nvPicPr>
          <p:cNvPr id="3" name="Picture 2" descr="The figure shows two cases of the speaker system, one where the cone moves in and the other where the cone moves out. The two cases can be explained as follows: &#10;• When a voltage greater than 6 to 7 volts DC is supplied through the negative terminal of the battery to the speaker and a voltage less than a decreased voltage of less than 6 to 7 volts DC is received by the positive battery terminal from the speaker, the cone of the speaker moves in. &#10;• When a voltage greater than 6 to 7 volts DC is supplied through the positive terminal of the battery to the speaker and a voltage less than a decreased voltage of less than 6 to 7 volts DC is received by the negative battery terminal from the speaker, the cone of the speaker moves out.&#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8230" y="381000"/>
            <a:ext cx="3972370" cy="4295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472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figure shows a typical automotive speaker with two terminals connected to the terminals of a battery."/>
          <p:cNvSpPr>
            <a:spLocks noGrp="1"/>
          </p:cNvSpPr>
          <p:nvPr>
            <p:ph type="title"/>
          </p:nvPr>
        </p:nvSpPr>
        <p:spPr>
          <a:xfrm>
            <a:off x="457200" y="342900"/>
            <a:ext cx="8229600" cy="1846659"/>
          </a:xfrm>
        </p:spPr>
        <p:txBody>
          <a:bodyPr wrap="square">
            <a:spAutoFit/>
          </a:bodyPr>
          <a:lstStyle/>
          <a:p>
            <a:r>
              <a:rPr lang="en-US" altLang="en-US" sz="2000" dirty="0" smtClean="0">
                <a:ea typeface="ヒラギノ角ゴ Pro W3" charset="-128"/>
              </a:rPr>
              <a:t>Figure 27.12 </a:t>
            </a:r>
            <a:r>
              <a:rPr lang="en-US" altLang="en-US" sz="2000" dirty="0">
                <a:ea typeface="ヒラギノ角ゴ Pro W3" charset="-128"/>
              </a:rPr>
              <a:t>A typical automotive speaker with two terminals. The polarity of the speakers can be identified by looking at the wiring diagram in the service manual or by using a 1.5-volt battery to check. When the battery positive is applied to the positive terminal of the speaker, the cone will move outward. When the battery leads are reversed, the speaker cone will move inward</a:t>
            </a:r>
            <a:endParaRPr lang="en-US" sz="2000" dirty="0"/>
          </a:p>
        </p:txBody>
      </p:sp>
      <p:pic>
        <p:nvPicPr>
          <p:cNvPr id="3" name="Picture 2" descr="A figure shows a typical automotive speaker with two terminals connected to the terminals of a batt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920" y="2305884"/>
            <a:ext cx="4455748" cy="3980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051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figure shows two four ohm speakers connected in series resulting in eight-ohm impedance."/>
          <p:cNvSpPr>
            <a:spLocks noGrp="1"/>
          </p:cNvSpPr>
          <p:nvPr>
            <p:ph type="title"/>
          </p:nvPr>
        </p:nvSpPr>
        <p:spPr>
          <a:xfrm>
            <a:off x="457200" y="252651"/>
            <a:ext cx="8229600" cy="861774"/>
          </a:xfrm>
        </p:spPr>
        <p:txBody>
          <a:bodyPr wrap="square">
            <a:spAutoFit/>
          </a:bodyPr>
          <a:lstStyle/>
          <a:p>
            <a:r>
              <a:rPr lang="en-US" altLang="en-US" sz="2800" dirty="0" smtClean="0">
                <a:ea typeface="ヒラギノ角ゴ Pro W3" charset="-128"/>
              </a:rPr>
              <a:t>Figure 27.13 </a:t>
            </a:r>
            <a:r>
              <a:rPr lang="en-US" altLang="en-US" sz="2800" dirty="0">
                <a:ea typeface="ヒラギノ角ゴ Pro W3" charset="-128"/>
              </a:rPr>
              <a:t>(a) Two 4-ohm speakers connected in series result in total impedance of 8 </a:t>
            </a:r>
            <a:r>
              <a:rPr lang="en-US" altLang="en-US" sz="2800" dirty="0" smtClean="0">
                <a:ea typeface="ヒラギノ角ゴ Pro W3" charset="-128"/>
              </a:rPr>
              <a:t>ohms </a:t>
            </a:r>
            <a:endParaRPr lang="en-US" sz="2800" dirty="0"/>
          </a:p>
        </p:txBody>
      </p:sp>
      <p:pic>
        <p:nvPicPr>
          <p:cNvPr id="3" name="Picture 2" descr="A figure shows two four ohm speakers connected in series resulting in eight-ohm impedance."/>
          <p:cNvPicPr>
            <a:picLocks noChangeAspect="1" noChangeArrowheads="1"/>
          </p:cNvPicPr>
          <p:nvPr/>
        </p:nvPicPr>
        <p:blipFill rotWithShape="1">
          <a:blip r:embed="rId3">
            <a:extLst>
              <a:ext uri="{28A0092B-C50C-407E-A947-70E740481C1C}">
                <a14:useLocalDpi xmlns:a14="http://schemas.microsoft.com/office/drawing/2010/main" val="0"/>
              </a:ext>
            </a:extLst>
          </a:blip>
          <a:srcRect b="41524"/>
          <a:stretch/>
        </p:blipFill>
        <p:spPr bwMode="auto">
          <a:xfrm>
            <a:off x="2376432" y="1428750"/>
            <a:ext cx="4391136" cy="4782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594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figure shows two four ohms’ speakers connected in parallel resulting in two-ohm impedance."/>
          <p:cNvSpPr>
            <a:spLocks noGrp="1"/>
          </p:cNvSpPr>
          <p:nvPr>
            <p:ph type="title"/>
          </p:nvPr>
        </p:nvSpPr>
        <p:spPr>
          <a:xfrm>
            <a:off x="457200" y="224730"/>
            <a:ext cx="8229600" cy="1384995"/>
          </a:xfrm>
        </p:spPr>
        <p:txBody>
          <a:bodyPr wrap="square">
            <a:spAutoFit/>
          </a:bodyPr>
          <a:lstStyle/>
          <a:p>
            <a:r>
              <a:rPr lang="en-US" altLang="en-US" sz="3000" dirty="0" smtClean="0">
                <a:ea typeface="ヒラギノ角ゴ Pro W3" charset="-128"/>
              </a:rPr>
              <a:t>Figure 27.13 (</a:t>
            </a:r>
            <a:r>
              <a:rPr lang="en-US" altLang="en-US" sz="3000" dirty="0">
                <a:ea typeface="ヒラギノ角ゴ Pro W3" charset="-128"/>
              </a:rPr>
              <a:t>b) Two 4-ohm speakers connected in parallel result in total impedance of 2 ohms</a:t>
            </a:r>
            <a:endParaRPr lang="en-US" sz="3000" dirty="0"/>
          </a:p>
        </p:txBody>
      </p:sp>
      <p:pic>
        <p:nvPicPr>
          <p:cNvPr id="3" name="Picture 2" descr="A figure shows two four ohms’ speakers connected in parallel resulting in two-ohm impedance."/>
          <p:cNvPicPr>
            <a:picLocks noChangeAspect="1" noChangeArrowheads="1"/>
          </p:cNvPicPr>
          <p:nvPr/>
        </p:nvPicPr>
        <p:blipFill rotWithShape="1">
          <a:blip r:embed="rId3">
            <a:extLst>
              <a:ext uri="{28A0092B-C50C-407E-A947-70E740481C1C}">
                <a14:useLocalDpi xmlns:a14="http://schemas.microsoft.com/office/drawing/2010/main" val="0"/>
              </a:ext>
            </a:extLst>
          </a:blip>
          <a:srcRect t="57554"/>
          <a:stretch/>
        </p:blipFill>
        <p:spPr bwMode="auto">
          <a:xfrm>
            <a:off x="1735644" y="1822923"/>
            <a:ext cx="5672712" cy="4484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002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275"/>
            <a:ext cx="8229600" cy="1477328"/>
          </a:xfrm>
        </p:spPr>
        <p:txBody>
          <a:bodyPr wrap="square">
            <a:spAutoFit/>
          </a:bodyPr>
          <a:lstStyle/>
          <a:p>
            <a:r>
              <a:rPr lang="en-US" altLang="en-US" sz="2400" dirty="0" smtClean="0">
                <a:ea typeface="ヒラギノ角ゴ Pro W3" charset="-128"/>
              </a:rPr>
              <a:t>Figure 27.14 </a:t>
            </a:r>
            <a:r>
              <a:rPr lang="en-US" altLang="en-US" sz="2400" dirty="0">
                <a:ea typeface="ヒラギノ角ゴ Pro W3" charset="-128"/>
              </a:rPr>
              <a:t>Crossovers are used in audio systems to send high-frequency sounds to the small (tweeter) speakers and low-frequency sounds to larger (woofer) speakers</a:t>
            </a:r>
            <a:endParaRPr lang="en-US" sz="2400" dirty="0"/>
          </a:p>
        </p:txBody>
      </p:sp>
      <p:pic>
        <p:nvPicPr>
          <p:cNvPr id="3" name="Picture 2" descr="The diagram shows two speakers, a woofer of 50 to 5 kilo hertz capacity and a tweeter of 4 to 20 kilo hertz capacity connected to an audio amplifier. There is a crossover circuit connected between the amplifier and the woofer. A leg parallel to the crossover circuit has the tweeter connected to it, through a capacitor of 3.3 to 10 micro farad capacit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7551" y="1894684"/>
            <a:ext cx="4870487" cy="441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531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photo shows two capacitors cylindrical in shape connected in parallel and tied up with a zip-tie."/>
          <p:cNvSpPr>
            <a:spLocks noGrp="1"/>
          </p:cNvSpPr>
          <p:nvPr>
            <p:ph type="title"/>
          </p:nvPr>
        </p:nvSpPr>
        <p:spPr>
          <a:xfrm>
            <a:off x="457200" y="215205"/>
            <a:ext cx="8229600" cy="1384995"/>
          </a:xfrm>
        </p:spPr>
        <p:txBody>
          <a:bodyPr wrap="square">
            <a:spAutoFit/>
          </a:bodyPr>
          <a:lstStyle/>
          <a:p>
            <a:r>
              <a:rPr lang="en-US" altLang="en-US" sz="3000" dirty="0" smtClean="0">
                <a:ea typeface="ヒラギノ角ゴ Pro W3" charset="-128"/>
              </a:rPr>
              <a:t>Figure 27.15 </a:t>
            </a:r>
            <a:r>
              <a:rPr lang="en-US" altLang="en-US" sz="3000" dirty="0">
                <a:ea typeface="ヒラギノ角ゴ Pro W3" charset="-128"/>
              </a:rPr>
              <a:t>Two capacitors connected in parallel provide the necessary current flow to power large subwoofer speakers</a:t>
            </a:r>
            <a:endParaRPr lang="en-US" sz="3000" dirty="0"/>
          </a:p>
        </p:txBody>
      </p:sp>
      <p:pic>
        <p:nvPicPr>
          <p:cNvPr id="3" name="Picture 2" descr="A photo shows two capacitors cylindrical in shape connected in parallel and tied up with a zip-t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326" y="1893099"/>
            <a:ext cx="4957411" cy="441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976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2154436"/>
          </a:xfrm>
        </p:spPr>
        <p:txBody>
          <a:bodyPr wrap="square">
            <a:spAutoFit/>
          </a:bodyPr>
          <a:lstStyle/>
          <a:p>
            <a:r>
              <a:rPr lang="en-US" altLang="en-US" sz="2000" dirty="0" smtClean="0">
                <a:ea typeface="ヒラギノ角ゴ Pro W3" charset="-128"/>
              </a:rPr>
              <a:t>Figure 27.16 </a:t>
            </a:r>
            <a:r>
              <a:rPr lang="en-US" altLang="en-US" sz="2000" dirty="0">
                <a:ea typeface="ヒラギノ角ゴ Pro W3" charset="-128"/>
              </a:rPr>
              <a:t>A powerline capacitor should be connected through the power wire to the amplifier as shown. When the amplifier requires more electrical power (watts) than the battery can supply, the capacitor will discharge into the amplifier and supply the necessary current for the fraction of a second it is needed by the amplifier. At other times when the capacitor is not needed, it draws current from the battery to keep it charged</a:t>
            </a:r>
            <a:endParaRPr lang="en-US" sz="2000" dirty="0"/>
          </a:p>
        </p:txBody>
      </p:sp>
      <p:pic>
        <p:nvPicPr>
          <p:cNvPr id="3" name="Picture 2" descr="The diagram shows a battery connected to an amplifier with an inline fuse and a capacitor in between. The battery is grounded through the negative terminal and the capacitor as well as the amplifier are also ground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939" y="2743200"/>
            <a:ext cx="6696661" cy="3571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712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photo shows a display screen from the dashboard of a car. The display shows a prompt on the screen asking “please speak the command” with cancel and help tabs."/>
          <p:cNvSpPr>
            <a:spLocks noGrp="1"/>
          </p:cNvSpPr>
          <p:nvPr>
            <p:ph type="title"/>
          </p:nvPr>
        </p:nvSpPr>
        <p:spPr>
          <a:xfrm>
            <a:off x="457200" y="247650"/>
            <a:ext cx="8229600" cy="1292662"/>
          </a:xfrm>
        </p:spPr>
        <p:txBody>
          <a:bodyPr wrap="square">
            <a:spAutoFit/>
          </a:bodyPr>
          <a:lstStyle/>
          <a:p>
            <a:r>
              <a:rPr lang="en-US" altLang="en-US" sz="2800" dirty="0" smtClean="0">
                <a:ea typeface="ヒラギノ角ゴ Pro W3" charset="-128"/>
              </a:rPr>
              <a:t>Figure 27.17 </a:t>
            </a:r>
            <a:r>
              <a:rPr lang="en-US" altLang="en-US" sz="2800" dirty="0">
                <a:ea typeface="ヒラギノ角ゴ Pro W3" charset="-128"/>
              </a:rPr>
              <a:t>Voice commands can be used to control many functions, including navigation systems, climate control, telephone, and radio</a:t>
            </a:r>
            <a:endParaRPr lang="en-US" sz="2800" dirty="0"/>
          </a:p>
        </p:txBody>
      </p:sp>
      <p:pic>
        <p:nvPicPr>
          <p:cNvPr id="18435" name="Picture 3" descr="A photo shows a display screen from the dashboard of a car. The display shows a prompt on the screen asking “please speak the command” with cancel and help ta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337" y="1888691"/>
            <a:ext cx="7193388" cy="442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804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figure shows a car with an audio system and a transmission tower at distance. The car’s audio system receives the electromagnetic radio waves and converts them into acoustical sound waves to play inside the car."/>
          <p:cNvSpPr>
            <a:spLocks noGrp="1"/>
          </p:cNvSpPr>
          <p:nvPr>
            <p:ph type="title"/>
          </p:nvPr>
        </p:nvSpPr>
        <p:spPr>
          <a:xfrm>
            <a:off x="456154" y="228600"/>
            <a:ext cx="8230646" cy="1384995"/>
          </a:xfrm>
        </p:spPr>
        <p:txBody>
          <a:bodyPr wrap="square">
            <a:spAutoFit/>
          </a:bodyPr>
          <a:lstStyle/>
          <a:p>
            <a:r>
              <a:rPr lang="en-US" altLang="en-US" sz="3000" dirty="0" smtClean="0">
                <a:ea typeface="ヒラギノ角ゴ Pro W3" charset="-128"/>
              </a:rPr>
              <a:t>Figure 27.1 </a:t>
            </a:r>
            <a:r>
              <a:rPr lang="en-US" altLang="en-US" sz="3000" dirty="0">
                <a:ea typeface="ヒラギノ角ゴ Pro W3" charset="-128"/>
              </a:rPr>
              <a:t>Audio systems use both electromagnetic radio waves and sound waves to reproduce sound inside the vehicle</a:t>
            </a:r>
            <a:endParaRPr lang="en-US" sz="3000" dirty="0"/>
          </a:p>
        </p:txBody>
      </p:sp>
      <p:pic>
        <p:nvPicPr>
          <p:cNvPr id="3" name="Picture 2" descr="A figure shows a car with an audio system and a transmission tower at distance. The car’s audio system receives the electromagnetic radio waves and converts them into acoustical sound waves to play inside the c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9345" y="1676400"/>
            <a:ext cx="5822135" cy="4640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425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870" y="200025"/>
            <a:ext cx="8233930" cy="984885"/>
          </a:xfrm>
        </p:spPr>
        <p:txBody>
          <a:bodyPr wrap="square">
            <a:spAutoFit/>
          </a:bodyPr>
          <a:lstStyle/>
          <a:p>
            <a:r>
              <a:rPr lang="en-US" altLang="en-US" sz="3200" dirty="0" smtClean="0">
                <a:ea typeface="ヒラギノ角ゴ Pro W3" charset="-128"/>
              </a:rPr>
              <a:t>Figure 27.18 The voice command icon on the steering wheel of a Cadillac</a:t>
            </a:r>
            <a:endParaRPr lang="en-US" sz="3200" dirty="0"/>
          </a:p>
        </p:txBody>
      </p:sp>
      <p:pic>
        <p:nvPicPr>
          <p:cNvPr id="19459" name="Picture 3" descr="A photo shows buttons with various icons. The buttons depict the following icons – Up, down, SRCE, voice command, and n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722" y="1395172"/>
            <a:ext cx="6539444" cy="492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090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photo shows a woman with a Bluetooth ear piece with a microphone and speaker unit."/>
          <p:cNvSpPr>
            <a:spLocks noGrp="1"/>
          </p:cNvSpPr>
          <p:nvPr>
            <p:ph type="title"/>
          </p:nvPr>
        </p:nvSpPr>
        <p:spPr>
          <a:xfrm>
            <a:off x="452870" y="248126"/>
            <a:ext cx="8233930" cy="1723549"/>
          </a:xfrm>
        </p:spPr>
        <p:txBody>
          <a:bodyPr wrap="square">
            <a:spAutoFit/>
          </a:bodyPr>
          <a:lstStyle/>
          <a:p>
            <a:r>
              <a:rPr lang="en-US" altLang="en-US" sz="2800" dirty="0" smtClean="0">
                <a:ea typeface="ヒラギノ角ゴ Pro W3" charset="-128"/>
              </a:rPr>
              <a:t>Figure 27.19 </a:t>
            </a:r>
            <a:r>
              <a:rPr lang="en-US" altLang="en-US" sz="2800" dirty="0">
                <a:ea typeface="ヒラギノ角ゴ Pro W3" charset="-128"/>
              </a:rPr>
              <a:t>Bluetooth earpiece that contains a microphone and speaker unit that is paired to a cellular phone. The telephone has to be within 33 feet (10 m) of the earpiece</a:t>
            </a:r>
            <a:endParaRPr lang="en-US" sz="2800" dirty="0"/>
          </a:p>
        </p:txBody>
      </p:sp>
      <p:pic>
        <p:nvPicPr>
          <p:cNvPr id="3" name="Picture 2" descr="A photo shows a woman with a Bluetooth ear piece with a microphone and speaker un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596" y="2057400"/>
            <a:ext cx="5128019" cy="417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477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870" y="205740"/>
            <a:ext cx="8233930" cy="984885"/>
          </a:xfrm>
        </p:spPr>
        <p:txBody>
          <a:bodyPr wrap="square">
            <a:spAutoFit/>
          </a:bodyPr>
          <a:lstStyle/>
          <a:p>
            <a:r>
              <a:rPr lang="en-US" altLang="en-US" sz="3200" dirty="0" smtClean="0">
                <a:ea typeface="ヒラギノ角ゴ Pro W3" charset="-128"/>
              </a:rPr>
              <a:t>Figure 27.20 </a:t>
            </a:r>
            <a:r>
              <a:rPr lang="en-US" altLang="en-US" sz="3200" spc="-500" dirty="0" smtClean="0">
                <a:ea typeface="ヒラギノ角ゴ Pro W3" charset="-128"/>
              </a:rPr>
              <a:t>S D A R </a:t>
            </a:r>
            <a:r>
              <a:rPr lang="en-US" altLang="en-US" sz="3200" spc="-250" dirty="0" smtClean="0">
                <a:ea typeface="ヒラギノ角ゴ Pro W3" charset="-128"/>
              </a:rPr>
              <a:t>S</a:t>
            </a:r>
            <a:r>
              <a:rPr lang="en-US" altLang="en-US" sz="3200" dirty="0" smtClean="0">
                <a:ea typeface="ヒラギノ角ゴ Pro W3" charset="-128"/>
              </a:rPr>
              <a:t> </a:t>
            </a:r>
            <a:r>
              <a:rPr lang="en-US" altLang="en-US" sz="3200" dirty="0">
                <a:ea typeface="ヒラギノ角ゴ Pro W3" charset="-128"/>
              </a:rPr>
              <a:t>uses satellites and repeater stations to broadcast radio</a:t>
            </a:r>
            <a:endParaRPr lang="en-US" sz="3200" dirty="0"/>
          </a:p>
        </p:txBody>
      </p:sp>
      <p:pic>
        <p:nvPicPr>
          <p:cNvPr id="3" name="Picture 2" descr="The figure shows a vehicle’s receiver interacting with a west satellite and a repeater which interacts with the satellite as well. A similar interaction with east satellite is also depic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230" y="1752600"/>
            <a:ext cx="7368365" cy="456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550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photo shows a rear deck lid with an aftermarket XM radio antenna mounted on it."/>
          <p:cNvSpPr>
            <a:spLocks noGrp="1"/>
          </p:cNvSpPr>
          <p:nvPr>
            <p:ph type="title"/>
          </p:nvPr>
        </p:nvSpPr>
        <p:spPr>
          <a:xfrm>
            <a:off x="452870" y="257175"/>
            <a:ext cx="8233930" cy="1292662"/>
          </a:xfrm>
        </p:spPr>
        <p:txBody>
          <a:bodyPr wrap="square">
            <a:spAutoFit/>
          </a:bodyPr>
          <a:lstStyle/>
          <a:p>
            <a:r>
              <a:rPr lang="en-US" altLang="en-US" sz="2800" dirty="0" smtClean="0">
                <a:ea typeface="ヒラギノ角ゴ Pro W3" charset="-128"/>
              </a:rPr>
              <a:t>Figure 27.21 </a:t>
            </a:r>
            <a:r>
              <a:rPr lang="en-US" altLang="en-US" sz="2800" dirty="0">
                <a:ea typeface="ヒラギノ角ゴ Pro W3" charset="-128"/>
              </a:rPr>
              <a:t>An aftermarket </a:t>
            </a:r>
            <a:r>
              <a:rPr lang="en-US" altLang="en-US" sz="2800" spc="-300" dirty="0" smtClean="0">
                <a:ea typeface="ヒラギノ角ゴ Pro W3" charset="-128"/>
              </a:rPr>
              <a:t>X M</a:t>
            </a:r>
            <a:r>
              <a:rPr lang="en-US" altLang="en-US" sz="2800" dirty="0" smtClean="0">
                <a:ea typeface="ヒラギノ角ゴ Pro W3" charset="-128"/>
              </a:rPr>
              <a:t> </a:t>
            </a:r>
            <a:r>
              <a:rPr lang="en-US" altLang="en-US" sz="2800" dirty="0">
                <a:ea typeface="ヒラギノ角ゴ Pro W3" charset="-128"/>
              </a:rPr>
              <a:t>radio antenna mounted on the rear deck lid. The deck lid acts as the ground plane for the antenna</a:t>
            </a:r>
            <a:endParaRPr lang="en-US" sz="2800" dirty="0"/>
          </a:p>
        </p:txBody>
      </p:sp>
      <p:pic>
        <p:nvPicPr>
          <p:cNvPr id="3" name="Picture 2" descr="A photo shows a rear deck lid with an aftermarket XM radio antenna mounted on 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9471" y="1702203"/>
            <a:ext cx="5617120" cy="4576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096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025"/>
            <a:ext cx="8229600" cy="984885"/>
          </a:xfrm>
        </p:spPr>
        <p:txBody>
          <a:bodyPr wrap="square">
            <a:spAutoFit/>
          </a:bodyPr>
          <a:lstStyle/>
          <a:p>
            <a:r>
              <a:rPr lang="en-US" altLang="en-US" sz="3200" dirty="0" smtClean="0">
                <a:ea typeface="ヒラギノ角ゴ Pro W3" charset="-128"/>
              </a:rPr>
              <a:t>Figure 27.22 </a:t>
            </a:r>
            <a:r>
              <a:rPr lang="en-US" altLang="en-US" sz="3200" dirty="0">
                <a:ea typeface="ヒラギノ角ゴ Pro W3" charset="-128"/>
              </a:rPr>
              <a:t>A shark-fin-type factory antenna used for both </a:t>
            </a:r>
            <a:r>
              <a:rPr lang="en-US" altLang="en-US" sz="3200" spc="-250" dirty="0" smtClean="0">
                <a:ea typeface="ヒラギノ角ゴ Pro W3" charset="-128"/>
              </a:rPr>
              <a:t>X M</a:t>
            </a:r>
            <a:r>
              <a:rPr lang="en-US" altLang="en-US" sz="3200" dirty="0" smtClean="0">
                <a:ea typeface="ヒラギノ角ゴ Pro W3" charset="-128"/>
              </a:rPr>
              <a:t> </a:t>
            </a:r>
            <a:r>
              <a:rPr lang="en-US" altLang="en-US" sz="3200">
                <a:ea typeface="ヒラギノ角ゴ Pro W3" charset="-128"/>
              </a:rPr>
              <a:t>and </a:t>
            </a:r>
            <a:r>
              <a:rPr lang="en-US" altLang="en-US" sz="3200" smtClean="0">
                <a:ea typeface="ヒラギノ角ゴ Pro W3" charset="-128"/>
              </a:rPr>
              <a:t>OnStar</a:t>
            </a:r>
            <a:endParaRPr lang="en-US" sz="3200" dirty="0"/>
          </a:p>
        </p:txBody>
      </p:sp>
      <p:pic>
        <p:nvPicPr>
          <p:cNvPr id="3" name="Picture 2" descr="A photo shows XM with a shark-fin-type factory antenna on the top of a car ro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2424" y="1572388"/>
            <a:ext cx="5820740" cy="4742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550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figure shows a radio being connected to a capacitor in series which in turn connects additional choke and fuse in series causing radio interference."/>
          <p:cNvSpPr>
            <a:spLocks noGrp="1"/>
          </p:cNvSpPr>
          <p:nvPr>
            <p:ph type="title"/>
          </p:nvPr>
        </p:nvSpPr>
        <p:spPr>
          <a:xfrm>
            <a:off x="457200" y="219075"/>
            <a:ext cx="8229600" cy="1384995"/>
          </a:xfrm>
        </p:spPr>
        <p:txBody>
          <a:bodyPr wrap="square">
            <a:spAutoFit/>
          </a:bodyPr>
          <a:lstStyle/>
          <a:p>
            <a:r>
              <a:rPr lang="en-US" altLang="en-US" sz="3000" dirty="0" smtClean="0">
                <a:ea typeface="ヒラギノ角ゴ Pro W3" charset="-128"/>
              </a:rPr>
              <a:t>Figure 27.23 </a:t>
            </a:r>
            <a:r>
              <a:rPr lang="en-US" altLang="en-US" sz="3000" dirty="0">
                <a:ea typeface="ヒラギノ角ゴ Pro W3" charset="-128"/>
              </a:rPr>
              <a:t>A radio choke and/or a capacitor can be installed in the power feed lead to any radio, amplifier, or equalizer</a:t>
            </a:r>
            <a:endParaRPr lang="en-US" sz="3000" dirty="0"/>
          </a:p>
        </p:txBody>
      </p:sp>
      <p:pic>
        <p:nvPicPr>
          <p:cNvPr id="3" name="Picture 2" descr="A figure shows a radio being connected to a capacitor in series which in turn connects additional choke and fuse in series causing radio interfer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8552" y="1677247"/>
            <a:ext cx="5046897" cy="4637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666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figure a coaxial capacitor with case grounded resembling a small horizontal cylinder with a wire on both ends to allow the current to pass in and out."/>
          <p:cNvSpPr>
            <a:spLocks noGrp="1"/>
          </p:cNvSpPr>
          <p:nvPr>
            <p:ph type="title"/>
          </p:nvPr>
        </p:nvSpPr>
        <p:spPr>
          <a:xfrm>
            <a:off x="457200" y="248126"/>
            <a:ext cx="8229600" cy="1723549"/>
          </a:xfrm>
        </p:spPr>
        <p:txBody>
          <a:bodyPr wrap="square">
            <a:spAutoFit/>
          </a:bodyPr>
          <a:lstStyle/>
          <a:p>
            <a:r>
              <a:rPr lang="en-US" altLang="en-US" sz="2800" dirty="0" smtClean="0">
                <a:ea typeface="ヒラギノ角ゴ Pro W3" charset="-128"/>
              </a:rPr>
              <a:t>Figure 27.24 </a:t>
            </a:r>
            <a:r>
              <a:rPr lang="en-US" altLang="en-US" sz="2800" dirty="0">
                <a:ea typeface="ヒラギノ角ゴ Pro W3" charset="-128"/>
              </a:rPr>
              <a:t>Many automobile manufacturers install a coaxial capacitor, like this one, in the power feed wire to the blower motor to eliminate interference caused by the blower motor</a:t>
            </a:r>
            <a:endParaRPr lang="en-US" sz="2800" dirty="0"/>
          </a:p>
        </p:txBody>
      </p:sp>
      <p:pic>
        <p:nvPicPr>
          <p:cNvPr id="25603" name="Picture 3" descr="A figure a coaxial capacitor with case grounded resembling a small horizontal cylinder with a wire on both ends to allow the current to pass in and 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012" y="2124075"/>
            <a:ext cx="6880039" cy="418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879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photo shows a sniffer made by removing few inches of insulation from the end of the antenna."/>
          <p:cNvSpPr>
            <a:spLocks noGrp="1"/>
          </p:cNvSpPr>
          <p:nvPr>
            <p:ph type="title"/>
          </p:nvPr>
        </p:nvSpPr>
        <p:spPr>
          <a:xfrm>
            <a:off x="458832" y="375583"/>
            <a:ext cx="8227968" cy="1938992"/>
          </a:xfrm>
        </p:spPr>
        <p:txBody>
          <a:bodyPr wrap="square">
            <a:spAutoFit/>
          </a:bodyPr>
          <a:lstStyle/>
          <a:p>
            <a:r>
              <a:rPr lang="en-US" altLang="en-US" sz="1800" dirty="0" smtClean="0">
                <a:ea typeface="ヒラギノ角ゴ Pro W3" charset="-128"/>
              </a:rPr>
              <a:t>Figure 27.25 </a:t>
            </a:r>
            <a:r>
              <a:rPr lang="en-US" altLang="en-US" sz="1800" dirty="0">
                <a:ea typeface="ヒラギノ角ゴ Pro W3" charset="-128"/>
              </a:rPr>
              <a:t>A “sniffer” can be made from an old antenna lead-in cable by removing about 3 inches of the outer shielding from the end. Plug the lead-in cable into the antenna input of the radio and tune the radio to a weak station. Move the end of the antenna wire around the vehicle dash area. The sniffer is used to locate components that may not be properly shielded or grounded and can cause radio interference through the case (housing) of the radio itself</a:t>
            </a:r>
            <a:endParaRPr lang="en-US" sz="1800" dirty="0"/>
          </a:p>
        </p:txBody>
      </p:sp>
      <p:pic>
        <p:nvPicPr>
          <p:cNvPr id="3" name="Picture 2" descr="A photo shows a sniffer made by removing few inches of insulation from the end of the anten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564" y="2476500"/>
            <a:ext cx="5567223" cy="3835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839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photo shows the tip of an antenna which is damaged. There are two holes on the tip and the surface is withered."/>
          <p:cNvSpPr>
            <a:spLocks noGrp="1"/>
          </p:cNvSpPr>
          <p:nvPr>
            <p:ph type="title"/>
          </p:nvPr>
        </p:nvSpPr>
        <p:spPr>
          <a:xfrm>
            <a:off x="458832" y="149304"/>
            <a:ext cx="8227968" cy="1107996"/>
          </a:xfrm>
        </p:spPr>
        <p:txBody>
          <a:bodyPr wrap="square">
            <a:spAutoFit/>
          </a:bodyPr>
          <a:lstStyle/>
          <a:p>
            <a:r>
              <a:rPr lang="en-US" altLang="en-US" dirty="0" smtClean="0">
                <a:ea typeface="ヒラギノ角ゴ Pro W3" charset="-128"/>
              </a:rPr>
              <a:t>Figure 27.26 </a:t>
            </a:r>
            <a:r>
              <a:rPr lang="en-US" altLang="en-US" dirty="0">
                <a:ea typeface="ヒラギノ角ゴ Pro W3" charset="-128"/>
              </a:rPr>
              <a:t>The tip of this antenna was struck by lightning</a:t>
            </a:r>
            <a:endParaRPr lang="en-US" dirty="0"/>
          </a:p>
        </p:txBody>
      </p:sp>
      <p:pic>
        <p:nvPicPr>
          <p:cNvPr id="3" name="Picture 2" descr="A photo shows the tip of an antenna which is damaged. There are two holes on the tip and the surface is withe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668" y="1676400"/>
            <a:ext cx="7912727" cy="4434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805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567581"/>
          </a:xfrm>
        </p:spPr>
        <p:txBody>
          <a:bodyPr lIns="0" tIns="0" rIns="0" bIns="0">
            <a:spAutoFit/>
          </a:bodyPr>
          <a:lstStyle/>
          <a:p>
            <a:pPr>
              <a:spcBef>
                <a:spcPct val="0"/>
              </a:spcBef>
            </a:pPr>
            <a:r>
              <a:rPr lang="en-US" sz="3600" dirty="0">
                <a:latin typeface="+mj-lt"/>
                <a:ea typeface="+mj-ea"/>
                <a:cs typeface="Times New Roman" panose="02020603050405020304" pitchFamily="18" charset="0"/>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88" y="2134080"/>
            <a:ext cx="8051824" cy="2589840"/>
          </a:xfrm>
          <a:prstGeom prst="rect">
            <a:avLst/>
          </a:prstGeom>
        </p:spPr>
      </p:pic>
    </p:spTree>
    <p:extLst>
      <p:ext uri="{BB962C8B-B14F-4D97-AF65-F5344CB8AC3E}">
        <p14:creationId xmlns:p14="http://schemas.microsoft.com/office/powerpoint/2010/main" val="775972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05740"/>
            <a:ext cx="8230646" cy="984885"/>
          </a:xfrm>
        </p:spPr>
        <p:txBody>
          <a:bodyPr wrap="square">
            <a:spAutoFit/>
          </a:bodyPr>
          <a:lstStyle/>
          <a:p>
            <a:r>
              <a:rPr lang="en-US" altLang="en-US" sz="3200" dirty="0" smtClean="0">
                <a:ea typeface="ヒラギノ角ゴ Pro W3" charset="-128"/>
              </a:rPr>
              <a:t>Figure 27.2 </a:t>
            </a:r>
            <a:r>
              <a:rPr lang="en-US" altLang="en-US" sz="3200" dirty="0">
                <a:ea typeface="ヒラギノ角ゴ Pro W3" charset="-128"/>
              </a:rPr>
              <a:t>The relationship among wavelength, frequency, and amplitude</a:t>
            </a:r>
            <a:endParaRPr lang="en-US" sz="3200" dirty="0"/>
          </a:p>
        </p:txBody>
      </p:sp>
      <p:pic>
        <p:nvPicPr>
          <p:cNvPr id="3" name="Picture 2" descr="The graph has three waves and each can be described as follows. &#10;• The top wave shows an audio signal or a carrier wave. It’s in the shape of a sine-wave and depicts the distance between two peaks as wavelength. &#10;• The middle wave shows an AM wave and depicts changing amplitude of a carrier wave.&#10;• The bottom wave shows a FM wave and depicts changing frequency of a carrier wave.&#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0361" y="1609725"/>
            <a:ext cx="3902641" cy="4701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804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07996"/>
          </a:xfrm>
        </p:spPr>
        <p:txBody>
          <a:bodyPr wrap="square">
            <a:spAutoFit/>
          </a:bodyPr>
          <a:lstStyle/>
          <a:p>
            <a:r>
              <a:rPr lang="en-US" altLang="en-US" dirty="0" smtClean="0">
                <a:ea typeface="ヒラギノ角ゴ Pro W3" charset="-128"/>
              </a:rPr>
              <a:t>Figure 27.3 </a:t>
            </a:r>
            <a:r>
              <a:rPr lang="en-US" altLang="en-US" dirty="0">
                <a:ea typeface="ヒラギノ角ゴ Pro W3" charset="-128"/>
              </a:rPr>
              <a:t>The amplitude changes in </a:t>
            </a:r>
            <a:r>
              <a:rPr lang="en-US" altLang="en-US" spc="-300" dirty="0" smtClean="0">
                <a:ea typeface="ヒラギノ角ゴ Pro W3" charset="-128"/>
              </a:rPr>
              <a:t>A M</a:t>
            </a:r>
            <a:r>
              <a:rPr lang="en-US" altLang="en-US" dirty="0" smtClean="0">
                <a:ea typeface="ヒラギノ角ゴ Pro W3" charset="-128"/>
              </a:rPr>
              <a:t> </a:t>
            </a:r>
            <a:r>
              <a:rPr lang="en-US" altLang="en-US" dirty="0">
                <a:ea typeface="ヒラギノ角ゴ Pro W3" charset="-128"/>
              </a:rPr>
              <a:t>broadcasting</a:t>
            </a:r>
            <a:endParaRPr lang="en-US" dirty="0"/>
          </a:p>
        </p:txBody>
      </p:sp>
      <p:pic>
        <p:nvPicPr>
          <p:cNvPr id="3" name="Picture 2" descr="A figure shows AM waves with crests and troughs with medium wave length indicating the frequency chan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023" y="2468579"/>
            <a:ext cx="7480367" cy="297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10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
            <a:ext cx="8229600" cy="1661993"/>
          </a:xfrm>
        </p:spPr>
        <p:txBody>
          <a:bodyPr wrap="square">
            <a:spAutoFit/>
          </a:bodyPr>
          <a:lstStyle/>
          <a:p>
            <a:r>
              <a:rPr lang="en-US" altLang="en-US" dirty="0" smtClean="0">
                <a:ea typeface="ヒラギノ角ゴ Pro W3" charset="-128"/>
              </a:rPr>
              <a:t>Figure 27.4 </a:t>
            </a:r>
            <a:r>
              <a:rPr lang="en-US" altLang="en-US" dirty="0">
                <a:ea typeface="ヒラギノ角ゴ Pro W3" charset="-128"/>
              </a:rPr>
              <a:t>The frequency changes in </a:t>
            </a:r>
            <a:r>
              <a:rPr lang="en-US" altLang="en-US" spc="-300" dirty="0" smtClean="0">
                <a:ea typeface="ヒラギノ角ゴ Pro W3" charset="-128"/>
              </a:rPr>
              <a:t>F </a:t>
            </a:r>
            <a:r>
              <a:rPr lang="en-US" altLang="en-US" dirty="0" smtClean="0">
                <a:ea typeface="ヒラギノ角ゴ Pro W3" charset="-128"/>
              </a:rPr>
              <a:t>M </a:t>
            </a:r>
            <a:r>
              <a:rPr lang="en-US" altLang="en-US" dirty="0">
                <a:ea typeface="ヒラギノ角ゴ Pro W3" charset="-128"/>
              </a:rPr>
              <a:t>broadcasting and the amplitude remains constant</a:t>
            </a:r>
            <a:endParaRPr lang="en-US" dirty="0"/>
          </a:p>
        </p:txBody>
      </p:sp>
      <p:pic>
        <p:nvPicPr>
          <p:cNvPr id="3" name="Picture 2" descr="A figure shows FM waves with shorter wavelength indicating the amplitude chan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663" y="2439784"/>
            <a:ext cx="7409974" cy="2957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591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radio wave shows the following:&#10;• The radio waves in the left represents lower sideband with larger frequency of minus hundred kilohertz.&#10;• The radio waves in the center represents tuned sideband with medium frequency.&#10;• The radio waves in the right represents upper sideband with smaller frequency of plus hundred kilohertz.&#10;"/>
          <p:cNvSpPr>
            <a:spLocks noGrp="1"/>
          </p:cNvSpPr>
          <p:nvPr>
            <p:ph type="title"/>
          </p:nvPr>
        </p:nvSpPr>
        <p:spPr>
          <a:xfrm>
            <a:off x="457200" y="200025"/>
            <a:ext cx="8229600" cy="1969770"/>
          </a:xfrm>
        </p:spPr>
        <p:txBody>
          <a:bodyPr wrap="square">
            <a:spAutoFit/>
          </a:bodyPr>
          <a:lstStyle/>
          <a:p>
            <a:r>
              <a:rPr lang="en-US" altLang="en-US" sz="3200" dirty="0" smtClean="0">
                <a:ea typeface="ヒラギノ角ゴ Pro W3" charset="-128"/>
              </a:rPr>
              <a:t>Figure 27.5 </a:t>
            </a:r>
            <a:r>
              <a:rPr lang="en-US" altLang="en-US" sz="3200" dirty="0">
                <a:ea typeface="ヒラギノ角ゴ Pro W3" charset="-128"/>
              </a:rPr>
              <a:t>using upper and lower sidebands allows stereo to be broadcast. The receiver separates the signals to provide left and right channels</a:t>
            </a:r>
            <a:endParaRPr lang="en-US" sz="3200" dirty="0"/>
          </a:p>
        </p:txBody>
      </p:sp>
      <p:pic>
        <p:nvPicPr>
          <p:cNvPr id="3" name="Picture 2" descr="The radio wave shows the following:&#10;• The radio waves in the left represents lower sideband with larger frequency of minus hundred kilohertz.&#10;• The radio waves in the center represents tuned sideband with medium frequency.&#10;• The radio waves in the right represents upper sideband with smaller frequency of plus hundred kilohertz.&#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862" y="2286000"/>
            <a:ext cx="6483514" cy="3976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824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1477328"/>
          </a:xfrm>
        </p:spPr>
        <p:txBody>
          <a:bodyPr wrap="square">
            <a:spAutoFit/>
          </a:bodyPr>
          <a:lstStyle/>
          <a:p>
            <a:r>
              <a:rPr lang="en-US" altLang="en-US" sz="2400" dirty="0" smtClean="0">
                <a:ea typeface="ヒラギノ角ゴ Pro W3" charset="-128"/>
              </a:rPr>
              <a:t>Figure 27.6 </a:t>
            </a:r>
            <a:r>
              <a:rPr lang="en-US" altLang="en-US" sz="2400" dirty="0">
                <a:ea typeface="ヒラギノ角ゴ Pro W3" charset="-128"/>
              </a:rPr>
              <a:t>The five types of antennas used on General Motors vehicles include the slot antenna, fixed mast antenna, rear window defogger grid antenna, a powered mast antenna, and an integrated antenna</a:t>
            </a:r>
            <a:endParaRPr lang="en-US" sz="2400" dirty="0"/>
          </a:p>
        </p:txBody>
      </p:sp>
      <p:pic>
        <p:nvPicPr>
          <p:cNvPr id="3" name="Picture 2" descr="The figure illustrates the following:&#10;• A slot antenna type shows a rectangular foil antenna placed on plastic body vehicle between the headliner and the roof. &#10;• A rear window defogger grid type shows lines of heating wires on the rear window and connected to the ground. &#10;• A power mast shows a retracted antenna attached near the hood of a vehicle. &#10;• An integrated antenna shows an antenna attached to the top of a windshield. &#10;• A fixed mast shows a vertical rod antenna attached near the hood of a vehicl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225" y="2143031"/>
            <a:ext cx="4767054" cy="4172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593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figure shows the wavelength cut in half. The half line passes through the body of the vehicle. A quarter of the wavelength above the half-line is mast height whereas a quarter of the wavelength below the half-line is the body height."/>
          <p:cNvSpPr>
            <a:spLocks noGrp="1"/>
          </p:cNvSpPr>
          <p:nvPr>
            <p:ph type="title"/>
          </p:nvPr>
        </p:nvSpPr>
        <p:spPr>
          <a:xfrm>
            <a:off x="457200" y="149304"/>
            <a:ext cx="8229600" cy="1107996"/>
          </a:xfrm>
        </p:spPr>
        <p:txBody>
          <a:bodyPr wrap="square">
            <a:spAutoFit/>
          </a:bodyPr>
          <a:lstStyle/>
          <a:p>
            <a:r>
              <a:rPr lang="en-US" altLang="en-US" dirty="0" smtClean="0">
                <a:ea typeface="ヒラギノ角ゴ Pro W3" charset="-128"/>
              </a:rPr>
              <a:t>Figure 27.7 </a:t>
            </a:r>
            <a:r>
              <a:rPr lang="en-US" altLang="en-US" dirty="0">
                <a:ea typeface="ヒラギノ角ゴ Pro W3" charset="-128"/>
              </a:rPr>
              <a:t>The ground plane is actually one-half  of the antenna</a:t>
            </a:r>
            <a:endParaRPr lang="en-US" dirty="0"/>
          </a:p>
        </p:txBody>
      </p:sp>
      <p:pic>
        <p:nvPicPr>
          <p:cNvPr id="3" name="Picture 2" descr="The figure shows the wavelength cut in half. The half line passes through the body of the vehicle. A quarter of the wavelength above the half-line is mast height whereas a quarter of the wavelength below the half-line is the body he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157" y="1680226"/>
            <a:ext cx="6663049" cy="4590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004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975"/>
            <a:ext cx="8229600" cy="1046440"/>
          </a:xfrm>
        </p:spPr>
        <p:txBody>
          <a:bodyPr wrap="square">
            <a:spAutoFit/>
          </a:bodyPr>
          <a:lstStyle/>
          <a:p>
            <a:r>
              <a:rPr lang="en-US" altLang="en-US" sz="3400" dirty="0" smtClean="0">
                <a:ea typeface="ヒラギノ角ゴ Pro W3" charset="-128"/>
              </a:rPr>
              <a:t>Figure 27.8 </a:t>
            </a:r>
            <a:r>
              <a:rPr lang="en-US" altLang="en-US" sz="3400" dirty="0">
                <a:ea typeface="ヒラギノ角ゴ Pro W3" charset="-128"/>
              </a:rPr>
              <a:t>If all ohmmeter readings are satisfactory, the antenna is good</a:t>
            </a:r>
            <a:endParaRPr lang="en-US" sz="3400" dirty="0"/>
          </a:p>
        </p:txBody>
      </p:sp>
      <p:pic>
        <p:nvPicPr>
          <p:cNvPr id="3" name="Picture 2" descr="The figure shows the following values on the ohmmeter:&#10;• The ohmmeter reads infinity if it is connected between the center antenna lead wire and the antenna case.&#10;• If the ohmmeter is connected between the antenna case and the mast outer cover or between the mast and center antenna lead wire, the reading should be less than 5 ohms.&#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357" y="1371600"/>
            <a:ext cx="4483264" cy="492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187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22793</TotalTime>
  <Words>775</Words>
  <Application>Microsoft Office PowerPoint</Application>
  <PresentationFormat>On-screen Show (4:3)</PresentationFormat>
  <Paragraphs>61</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508 Lecture</vt:lpstr>
      <vt:lpstr>Automotive Electrical and Engine Performance</vt:lpstr>
      <vt:lpstr>Figure 27.1 Audio systems use both electromagnetic radio waves and sound waves to reproduce sound inside the vehicle</vt:lpstr>
      <vt:lpstr>Figure 27.2 The relationship among wavelength, frequency, and amplitude</vt:lpstr>
      <vt:lpstr>Figure 27.3 The amplitude changes in A M broadcasting</vt:lpstr>
      <vt:lpstr>Figure 27.4 The frequency changes in F M broadcasting and the amplitude remains constant</vt:lpstr>
      <vt:lpstr>Figure 27.5 using upper and lower sidebands allows stereo to be broadcast. The receiver separates the signals to provide left and right channels</vt:lpstr>
      <vt:lpstr>Figure 27.6 The five types of antennas used on General Motors vehicles include the slot antenna, fixed mast antenna, rear window defogger grid antenna, a powered mast antenna, and an integrated antenna</vt:lpstr>
      <vt:lpstr>Figure 27.7 The ground plane is actually one-half  of the antenna</vt:lpstr>
      <vt:lpstr>Figure 27.8 If all ohmmeter readings are satisfactory, the antenna is good</vt:lpstr>
      <vt:lpstr>Figure 27.9 Cutting a small hole in a fender cover helps to protect the vehicle when replacing or servicing an antenna</vt:lpstr>
      <vt:lpstr>Figure 27.10 A typical power antenna assembly. note the braided ground wire used to ensure that the antenna has a good ground plane</vt:lpstr>
      <vt:lpstr>Figure 27.11 Between 6 and 7 volts is applied to each speaker terminal, and the audio amplifier then increases the voltage on one terminal and at the same time decreases the voltage on the other terminal causing the speaker cone to move. The moving cone then moves the air, causing sound</vt:lpstr>
      <vt:lpstr>Figure 27.12 A typical automotive speaker with two terminals. The polarity of the speakers can be identified by looking at the wiring diagram in the service manual or by using a 1.5-volt battery to check. When the battery positive is applied to the positive terminal of the speaker, the cone will move outward. When the battery leads are reversed, the speaker cone will move inward</vt:lpstr>
      <vt:lpstr>Figure 27.13 (a) Two 4-ohm speakers connected in series result in total impedance of 8 ohms </vt:lpstr>
      <vt:lpstr>Figure 27.13 (b) Two 4-ohm speakers connected in parallel result in total impedance of 2 ohms</vt:lpstr>
      <vt:lpstr>Figure 27.14 Crossovers are used in audio systems to send high-frequency sounds to the small (tweeter) speakers and low-frequency sounds to larger (woofer) speakers</vt:lpstr>
      <vt:lpstr>Figure 27.15 Two capacitors connected in parallel provide the necessary current flow to power large subwoofer speakers</vt:lpstr>
      <vt:lpstr>Figure 27.16 A powerline capacitor should be connected through the power wire to the amplifier as shown. When the amplifier requires more electrical power (watts) than the battery can supply, the capacitor will discharge into the amplifier and supply the necessary current for the fraction of a second it is needed by the amplifier. At other times when the capacitor is not needed, it draws current from the battery to keep it charged</vt:lpstr>
      <vt:lpstr>Figure 27.17 Voice commands can be used to control many functions, including navigation systems, climate control, telephone, and radio</vt:lpstr>
      <vt:lpstr>Figure 27.18 The voice command icon on the steering wheel of a Cadillac</vt:lpstr>
      <vt:lpstr>Figure 27.19 Bluetooth earpiece that contains a microphone and speaker unit that is paired to a cellular phone. The telephone has to be within 33 feet (10 m) of the earpiece</vt:lpstr>
      <vt:lpstr>Figure 27.20 S D A R S uses satellites and repeater stations to broadcast radio</vt:lpstr>
      <vt:lpstr>Figure 27.21 An aftermarket X M radio antenna mounted on the rear deck lid. The deck lid acts as the ground plane for the antenna</vt:lpstr>
      <vt:lpstr>Figure 27.22 A shark-fin-type factory antenna used for both X M and OnStar</vt:lpstr>
      <vt:lpstr>Figure 27.23 A radio choke and/or a capacitor can be installed in the power feed lead to any radio, amplifier, or equalizer</vt:lpstr>
      <vt:lpstr>Figure 27.24 Many automobile manufacturers install a coaxial capacitor, like this one, in the power feed wire to the blower motor to eliminate interference caused by the blower motor</vt:lpstr>
      <vt:lpstr>Figure 27.25 A “sniffer” can be made from an old antenna lead-in cable by removing about 3 inches of the outer shielding from the end. Plug the lead-in cable into the antenna input of the radio and tune the radio to a weak station. Move the end of the antenna wire around the vehicle dash area. The sniffer is used to locate components that may not be properly shielded or grounded and can cause radio interference through the case (housing) of the radio itself</vt:lpstr>
      <vt:lpstr>Figure 27.26 The tip of this antenna was struck by lightning</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Electrical and Engine Performance, Eighth Edition</dc:title>
  <dc:subject>Automotive - Core</dc:subject>
  <dc:creator>James D. Halderman</dc:creator>
  <cp:keywords>Automotive </cp:keywords>
  <cp:lastModifiedBy>Editorial Integra</cp:lastModifiedBy>
  <cp:revision>4223</cp:revision>
  <dcterms:created xsi:type="dcterms:W3CDTF">2014-07-14T20:04:21Z</dcterms:created>
  <dcterms:modified xsi:type="dcterms:W3CDTF">2019-02-26T09:39:14Z</dcterms:modified>
</cp:coreProperties>
</file>