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handoutMasterIdLst>
    <p:handoutMasterId r:id="rId30"/>
  </p:handoutMasterIdLst>
  <p:sldIdLst>
    <p:sldId id="1077" r:id="rId2"/>
    <p:sldId id="1102" r:id="rId3"/>
    <p:sldId id="1078" r:id="rId4"/>
    <p:sldId id="1079" r:id="rId5"/>
    <p:sldId id="1080" r:id="rId6"/>
    <p:sldId id="1089" r:id="rId7"/>
    <p:sldId id="1081" r:id="rId8"/>
    <p:sldId id="1082" r:id="rId9"/>
    <p:sldId id="1083" r:id="rId10"/>
    <p:sldId id="1084" r:id="rId11"/>
    <p:sldId id="1085" r:id="rId12"/>
    <p:sldId id="1086" r:id="rId13"/>
    <p:sldId id="1087" r:id="rId14"/>
    <p:sldId id="1088" r:id="rId15"/>
    <p:sldId id="1090" r:id="rId16"/>
    <p:sldId id="1091" r:id="rId17"/>
    <p:sldId id="1092" r:id="rId18"/>
    <p:sldId id="1093" r:id="rId19"/>
    <p:sldId id="1094" r:id="rId20"/>
    <p:sldId id="1095" r:id="rId21"/>
    <p:sldId id="1096" r:id="rId22"/>
    <p:sldId id="1097" r:id="rId23"/>
    <p:sldId id="1098" r:id="rId24"/>
    <p:sldId id="1099" r:id="rId25"/>
    <p:sldId id="1100" r:id="rId26"/>
    <p:sldId id="1101" r:id="rId27"/>
    <p:sldId id="1103"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EAE4"/>
    <a:srgbClr val="007FA3"/>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34567" autoAdjust="0"/>
    <p:restoredTop sz="86400" autoAdjust="0"/>
  </p:normalViewPr>
  <p:slideViewPr>
    <p:cSldViewPr>
      <p:cViewPr varScale="1">
        <p:scale>
          <a:sx n="94" d="100"/>
          <a:sy n="94" d="100"/>
        </p:scale>
        <p:origin x="-108" y="-348"/>
      </p:cViewPr>
      <p:guideLst>
        <p:guide orient="horz" pos="2160"/>
        <p:guide orient="horz" pos="816"/>
        <p:guide orient="horz" pos="3984"/>
        <p:guide orient="horz" pos="384"/>
        <p:guide orient="horz" pos="144"/>
        <p:guide orient="horz" pos="1056"/>
        <p:guide pos="2880"/>
        <p:guide pos="288"/>
        <p:guide pos="5472"/>
      </p:guideLst>
    </p:cSldViewPr>
  </p:slideViewPr>
  <p:outlineViewPr>
    <p:cViewPr>
      <p:scale>
        <a:sx n="20" d="100"/>
        <a:sy n="20"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2/26/2019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2/26/2019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2020, 2017, 2014 Pearson Education, Inc. All </a:t>
            </a:r>
            <a:r>
              <a:rPr lang="en-US" sz="1200" smtClean="0">
                <a:latin typeface="Verdana" panose="020B0604030504040204" pitchFamily="34" charset="0"/>
                <a:ea typeface="Verdana" panose="020B0604030504040204" pitchFamily="34" charset="0"/>
                <a:cs typeface="Verdana" panose="020B0604030504040204" pitchFamily="34" charset="0"/>
              </a:rPr>
              <a:t>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83790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Click to edit Master title style</a:t>
            </a:r>
            <a:endParaRPr lang="en-US" dirty="0"/>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2/26/2019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2/26/2019</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smtClean="0">
                <a:latin typeface="Verdana" panose="020B0604030504040204" pitchFamily="34" charset="0"/>
                <a:ea typeface="Verdana" panose="020B0604030504040204" pitchFamily="34" charset="0"/>
                <a:cs typeface="Verdana" panose="020B0604030504040204" pitchFamily="34" charset="0"/>
              </a:rPr>
              <a:t>Copyright © 2019, 2016, 2013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21874886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9702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Add edition here</a:t>
            </a:r>
            <a:endParaRPr lang="en-US" dirty="0"/>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smtClean="0"/>
              <a:t>Chapter ##</a:t>
            </a:r>
            <a:endParaRPr lang="en-US" dirty="0"/>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smtClean="0"/>
              <a:t>Chapter title</a:t>
            </a:r>
            <a:endParaRPr lang="en-US" dirty="0"/>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smtClean="0"/>
              <a:t>Click to edit Master title style</a:t>
            </a:r>
            <a:endParaRPr lang="en-US" dirty="0"/>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smtClean="0"/>
              <a:t>Click to add Learning Objective(s)</a:t>
            </a:r>
            <a:endParaRPr lang="en-US" dirty="0"/>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2/26/2019</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2/26/2019</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smtClean="0"/>
              <a:t>Click to add figure number and title</a:t>
            </a:r>
            <a:endParaRPr lang="en-US" dirty="0"/>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smtClean="0"/>
              <a:t>Click to add caption</a:t>
            </a:r>
            <a:endParaRPr lang="en-US" dirty="0"/>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2/26/2019</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smtClean="0">
                <a:latin typeface="Verdana" panose="020B0604030504040204" pitchFamily="34" charset="0"/>
                <a:ea typeface="Verdana" panose="020B0604030504040204" pitchFamily="34" charset="0"/>
                <a:cs typeface="Verdana" panose="020B0604030504040204" pitchFamily="34" charset="0"/>
              </a:rPr>
              <a:t>Copyright © 2019, 2017, 2014, 2011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54799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5967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2/26/2019</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smtClean="0"/>
              <a:t>Click to edit </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5"/>
            <a:r>
              <a:rPr lang="en-US" dirty="0" smtClean="0"/>
              <a:t>Sixth</a:t>
            </a:r>
          </a:p>
          <a:p>
            <a:pPr lvl="6"/>
            <a:r>
              <a:rPr lang="en-US" dirty="0" smtClean="0"/>
              <a:t>Seventh</a:t>
            </a:r>
          </a:p>
          <a:p>
            <a:pPr lvl="7"/>
            <a:r>
              <a:rPr lang="en-US" dirty="0" smtClean="0"/>
              <a:t>Eighth</a:t>
            </a:r>
          </a:p>
          <a:p>
            <a:pPr lvl="8"/>
            <a:r>
              <a:rPr lang="en-US" dirty="0" smtClean="0"/>
              <a:t>Ninth</a:t>
            </a:r>
            <a:endParaRPr lang="en-US" dirty="0"/>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2/26/2019</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userDrawn="1"/>
        </p:nvSpPr>
        <p:spPr>
          <a:xfrm>
            <a:off x="1618114" y="6378267"/>
            <a:ext cx="7162800" cy="276999"/>
          </a:xfrm>
          <a:prstGeom prst="rect">
            <a:avLst/>
          </a:prstGeom>
          <a:noFill/>
        </p:spPr>
        <p:txBody>
          <a:bodyPr wrap="square" rtlCol="0">
            <a:spAutoFit/>
          </a:bodyPr>
          <a:lstStyle/>
          <a:p>
            <a:pPr marL="101600" algn="r"/>
            <a:r>
              <a:rPr lang="en-IN" altLang="en-US" sz="1200" dirty="0" smtClean="0">
                <a:solidFill>
                  <a:schemeClr val="tx1"/>
                </a:solidFill>
                <a:latin typeface="Verdana"/>
                <a:ea typeface="Verdana" panose="020B0604030504040204" pitchFamily="34" charset="0"/>
                <a:cs typeface="Verdana" panose="020B0604030504040204" pitchFamily="34" charset="0"/>
              </a:rPr>
              <a:t>Copyright © 2020, 2016 Pearson Education, Inc. All Rights Reserved</a:t>
            </a:r>
            <a:endParaRPr lang="en-IN" altLang="en-US" sz="1200" dirty="0">
              <a:solidFill>
                <a:schemeClr val="tx1"/>
              </a:solidFill>
              <a:latin typeface="Verdana"/>
              <a:ea typeface="Verdana" panose="020B0604030504040204" pitchFamily="34" charset="0"/>
              <a:cs typeface="Verdana" panose="020B0604030504040204" pitchFamily="34" charset="0"/>
            </a:endParaRPr>
          </a:p>
        </p:txBody>
      </p:sp>
      <p:pic>
        <p:nvPicPr>
          <p:cNvPr id="10" name="Picture 9" descr="Pearson Logo"/>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6" r:id="rId14"/>
    <p:sldLayoutId id="2147483667" r:id="rId15"/>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0500"/>
            <a:ext cx="8229600" cy="1107996"/>
          </a:xfrm>
        </p:spPr>
        <p:txBody>
          <a:bodyPr>
            <a:spAutoFit/>
          </a:bodyPr>
          <a:lstStyle/>
          <a:p>
            <a:r>
              <a:rPr lang="en-IN" sz="3600" dirty="0">
                <a:latin typeface="+mj-lt"/>
              </a:rPr>
              <a:t>Automotive Electrical and Engine Performance</a:t>
            </a:r>
          </a:p>
        </p:txBody>
      </p:sp>
      <p:sp>
        <p:nvSpPr>
          <p:cNvPr id="3" name="Text Placeholder 2"/>
          <p:cNvSpPr>
            <a:spLocks noGrp="1"/>
          </p:cNvSpPr>
          <p:nvPr>
            <p:ph type="body" sz="quarter" idx="13"/>
          </p:nvPr>
        </p:nvSpPr>
        <p:spPr>
          <a:xfrm>
            <a:off x="457200" y="1382036"/>
            <a:ext cx="8229600" cy="317335"/>
          </a:xfrm>
        </p:spPr>
        <p:txBody>
          <a:bodyPr/>
          <a:lstStyle/>
          <a:p>
            <a:r>
              <a:rPr lang="en-US" dirty="0" smtClean="0"/>
              <a:t>Eighth </a:t>
            </a:r>
            <a:r>
              <a:rPr lang="en-US" dirty="0"/>
              <a:t>Edition</a:t>
            </a:r>
            <a:endParaRPr lang="en-IN" dirty="0"/>
          </a:p>
        </p:txBody>
      </p:sp>
      <p:sp>
        <p:nvSpPr>
          <p:cNvPr id="4" name="Text Placeholder 3"/>
          <p:cNvSpPr>
            <a:spLocks noGrp="1"/>
          </p:cNvSpPr>
          <p:nvPr>
            <p:ph type="body" sz="quarter" idx="14"/>
          </p:nvPr>
        </p:nvSpPr>
        <p:spPr>
          <a:xfrm>
            <a:off x="5048529" y="2814796"/>
            <a:ext cx="2114271" cy="492443"/>
          </a:xfrm>
        </p:spPr>
        <p:txBody>
          <a:bodyPr vert="horz" wrap="square" lIns="0" tIns="0" rIns="0" bIns="0" rtlCol="0" anchor="b">
            <a:spAutoFit/>
          </a:bodyPr>
          <a:lstStyle/>
          <a:p>
            <a:r>
              <a:rPr lang="en-US" sz="3200" dirty="0"/>
              <a:t>Chapter </a:t>
            </a:r>
            <a:r>
              <a:rPr lang="en-US" sz="3200" dirty="0" smtClean="0"/>
              <a:t>26</a:t>
            </a:r>
            <a:endParaRPr lang="en-US" sz="3200" dirty="0"/>
          </a:p>
        </p:txBody>
      </p:sp>
      <p:sp>
        <p:nvSpPr>
          <p:cNvPr id="5" name="Text Placeholder 4"/>
          <p:cNvSpPr>
            <a:spLocks noGrp="1"/>
          </p:cNvSpPr>
          <p:nvPr>
            <p:ph type="body" sz="quarter" idx="15"/>
          </p:nvPr>
        </p:nvSpPr>
        <p:spPr>
          <a:xfrm>
            <a:off x="5042188" y="3419184"/>
            <a:ext cx="3644612" cy="615553"/>
          </a:xfrm>
        </p:spPr>
        <p:txBody>
          <a:bodyPr vert="horz" wrap="square" lIns="0" tIns="0" rIns="0" bIns="0" rtlCol="0">
            <a:spAutoFit/>
          </a:bodyPr>
          <a:lstStyle/>
          <a:p>
            <a:r>
              <a:rPr lang="en-IN" sz="2000" dirty="0" smtClean="0"/>
              <a:t>Driver Information</a:t>
            </a:r>
            <a:r>
              <a:rPr lang="en-IN" sz="2000" dirty="0"/>
              <a:t> </a:t>
            </a:r>
            <a:r>
              <a:rPr lang="en-IN" sz="2000" dirty="0" smtClean="0"/>
              <a:t>and Navigation Systems</a:t>
            </a:r>
            <a:endParaRPr lang="en-US" sz="2000" dirty="0"/>
          </a:p>
        </p:txBody>
      </p:sp>
      <p:pic>
        <p:nvPicPr>
          <p:cNvPr id="9" name="Picture 8" descr="Front Cover: Automotive Electrical and Engine Performance,  Eighth Edition by Halderman"/>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 y="1769663"/>
            <a:ext cx="3505200" cy="4483907"/>
          </a:xfrm>
          <a:prstGeom prst="rect">
            <a:avLst/>
          </a:prstGeom>
          <a:noFill/>
          <a:ln w="9525" cap="flat" cmpd="sng">
            <a:solidFill>
              <a:srgbClr val="7F7F7F"/>
            </a:solidFill>
            <a:prstDash val="solid"/>
            <a:round/>
            <a:headEnd type="none" w="med" len="med"/>
            <a:tailEnd type="none" w="med" len="med"/>
          </a:ln>
          <a:effectLst>
            <a:outerShdw blurRad="50799" dist="76200" dir="2700000" algn="tl" rotWithShape="0">
              <a:srgbClr val="000000">
                <a:alpha val="55686"/>
              </a:srgbClr>
            </a:outerShdw>
          </a:effectLst>
          <a:extLst>
            <a:ext uri="{909E8E84-426E-40DD-AFC4-6F175D3DCCD1}">
              <a14:hiddenFill xmlns:a14="http://schemas.microsoft.com/office/drawing/2010/main">
                <a:solidFill>
                  <a:srgbClr val="FFFFFF"/>
                </a:solidFill>
              </a14:hiddenFill>
            </a:ext>
          </a:extLst>
        </p:spPr>
      </p:pic>
      <p:sp>
        <p:nvSpPr>
          <p:cNvPr id="10" name="Text Placeholder 1">
            <a:extLst>
              <a:ext uri="{FF2B5EF4-FFF2-40B4-BE49-F238E27FC236}">
                <a16:creationId xmlns:a16="http://schemas.microsoft.com/office/drawing/2014/main" xmlns="" id="{B90BF7CC-C13E-4975-9A72-17609AD86A49}"/>
              </a:ext>
            </a:extLst>
          </p:cNvPr>
          <p:cNvSpPr>
            <a:spLocks noGrp="1"/>
          </p:cNvSpPr>
          <p:nvPr>
            <p:ph type="body" sz="quarter" idx="13"/>
          </p:nvPr>
        </p:nvSpPr>
        <p:spPr>
          <a:xfrm>
            <a:off x="2743203" y="6418272"/>
            <a:ext cx="5950034" cy="184666"/>
          </a:xfrm>
        </p:spPr>
        <p:txBody>
          <a:bodyPr wrap="square">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2020, </a:t>
            </a:r>
            <a:r>
              <a:rPr lang="en-IN" altLang="en-US" sz="1200" dirty="0" smtClean="0">
                <a:solidFill>
                  <a:schemeClr val="tx1"/>
                </a:solidFill>
                <a:latin typeface="Verdana"/>
                <a:ea typeface="Verdana" panose="020B0604030504040204" pitchFamily="34" charset="0"/>
                <a:cs typeface="Verdana" panose="020B0604030504040204" pitchFamily="34" charset="0"/>
              </a:rPr>
              <a:t>2016 </a:t>
            </a:r>
            <a:r>
              <a:rPr lang="en-IN" altLang="en-US" sz="1200" dirty="0">
                <a:solidFill>
                  <a:schemeClr val="tx1"/>
                </a:solidFill>
                <a:latin typeface="Verdana"/>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4470"/>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26.8 </a:t>
            </a:r>
            <a:r>
              <a:rPr lang="en-IN" dirty="0"/>
              <a:t>This figure shows a deployed side </a:t>
            </a:r>
            <a:r>
              <a:rPr lang="en-IN" dirty="0" smtClean="0"/>
              <a:t>curtain airbag </a:t>
            </a:r>
            <a:r>
              <a:rPr lang="en-IN" dirty="0"/>
              <a:t>on a training vehicle</a:t>
            </a:r>
            <a:endParaRPr lang="en-US" dirty="0"/>
          </a:p>
        </p:txBody>
      </p:sp>
      <p:pic>
        <p:nvPicPr>
          <p:cNvPr id="3" name="Picture 2" descr="A photo shows the deployed side of a curtain airbag in a training automobi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191" y="1881399"/>
            <a:ext cx="5904981" cy="4443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04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3435"/>
            <a:ext cx="8230646" cy="1107996"/>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26.9 </a:t>
            </a:r>
            <a:r>
              <a:rPr lang="en-IN" dirty="0"/>
              <a:t>An airbag magnetic sensor</a:t>
            </a:r>
            <a:endParaRPr lang="en-US" dirty="0"/>
          </a:p>
        </p:txBody>
      </p:sp>
      <p:pic>
        <p:nvPicPr>
          <p:cNvPr id="3" name="Picture 2" descr="Three figures illustrate:&#10;• Gold plated ball is normally held by a permanent magnet in a non-magnetic sleeve; and&#10;• On impact, the ball is released from the magnet and completes the circuit by touching the two gold plated electrical contact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0664" y="1370727"/>
            <a:ext cx="3862670" cy="4918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4733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7225"/>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26.10 </a:t>
            </a:r>
            <a:r>
              <a:rPr lang="en-IN" sz="3200" dirty="0"/>
              <a:t>Some vehicles use a ribbon-type </a:t>
            </a:r>
            <a:r>
              <a:rPr lang="en-IN" sz="3200" dirty="0" smtClean="0"/>
              <a:t>crash sensor</a:t>
            </a:r>
            <a:endParaRPr lang="en-US" sz="3200" dirty="0"/>
          </a:p>
        </p:txBody>
      </p:sp>
      <p:pic>
        <p:nvPicPr>
          <p:cNvPr id="3" name="Picture 2" descr="Two figures show the external and internal construction and operation of ribbon type crash sensor. If the vehicle stops suddenly, the stainless steel roller moves in the ribbon and touches gold pated electric connections to complete the circui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1329" y="1295400"/>
            <a:ext cx="2829108" cy="5028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3959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46530"/>
            <a:ext cx="8230646" cy="861774"/>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26.11 </a:t>
            </a:r>
            <a:r>
              <a:rPr lang="en-IN" sz="2800" dirty="0"/>
              <a:t>A sensing and diagnostic module </a:t>
            </a:r>
            <a:r>
              <a:rPr lang="en-IN" sz="2800" dirty="0" smtClean="0"/>
              <a:t>that includes </a:t>
            </a:r>
            <a:r>
              <a:rPr lang="en-IN" sz="2800" dirty="0"/>
              <a:t>an accelerometer</a:t>
            </a:r>
            <a:endParaRPr lang="en-US" sz="2800" dirty="0"/>
          </a:p>
        </p:txBody>
      </p:sp>
      <p:pic>
        <p:nvPicPr>
          <p:cNvPr id="3" name="Picture 2" descr="A photo shows the sensing and diagnostic module or SDM which is the integrated sensor or module assembly in General Motors vehicles. The SDM includes the accelerometer sensor foe triggering airbag deployme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0921" y="1230216"/>
            <a:ext cx="5653850" cy="50854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9404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6941"/>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26.12 </a:t>
            </a:r>
            <a:r>
              <a:rPr lang="en-IN" sz="2400" dirty="0"/>
              <a:t>A driver’s side airbag showing two </a:t>
            </a:r>
            <a:r>
              <a:rPr lang="en-IN" sz="2400" dirty="0" smtClean="0"/>
              <a:t>inflator connectors</a:t>
            </a:r>
            <a:r>
              <a:rPr lang="en-IN" sz="2400" dirty="0"/>
              <a:t>. One is for the lower force inflator and the other </a:t>
            </a:r>
            <a:r>
              <a:rPr lang="en-IN" sz="2400" dirty="0" smtClean="0"/>
              <a:t>is for </a:t>
            </a:r>
            <a:r>
              <a:rPr lang="en-IN" sz="2400" dirty="0"/>
              <a:t>the higher force inflator. Either can be ignited or both at </a:t>
            </a:r>
            <a:r>
              <a:rPr lang="en-IN" sz="2400" dirty="0" smtClean="0"/>
              <a:t>the same </a:t>
            </a:r>
            <a:r>
              <a:rPr lang="en-IN" sz="2400" dirty="0"/>
              <a:t>time if the deceleration sensor detects a severe impact</a:t>
            </a:r>
            <a:endParaRPr lang="en-US" sz="2400" dirty="0"/>
          </a:p>
        </p:txBody>
      </p:sp>
      <p:pic>
        <p:nvPicPr>
          <p:cNvPr id="3" name="Picture 2" descr="A photo shows airbag on the driver side with two inflator connectors and inflator module. Low impact force activates one inflator connector. Severe impact activates both inflator connector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5676" y="2315471"/>
            <a:ext cx="4713598" cy="4007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9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325120"/>
            <a:ext cx="3811046" cy="4001095"/>
          </a:xfrm>
        </p:spPr>
        <p:txBody>
          <a:bodyPr wrap="square">
            <a:spAutoFit/>
          </a:bodyPr>
          <a:lstStyle/>
          <a:p>
            <a:r>
              <a:rPr lang="en-IN" altLang="en-US" sz="2000" dirty="0">
                <a:ea typeface="ヒラギノ角ゴ Pro W3" charset="-128"/>
              </a:rPr>
              <a:t>Figure </a:t>
            </a:r>
            <a:r>
              <a:rPr lang="en-IN" altLang="en-US" sz="2000" dirty="0" smtClean="0">
                <a:ea typeface="ヒラギノ角ゴ Pro W3" charset="-128"/>
              </a:rPr>
              <a:t>26.13 </a:t>
            </a:r>
            <a:r>
              <a:rPr lang="en-IN" sz="2000" dirty="0"/>
              <a:t>The airbag control module is linked to the powertrain control module (</a:t>
            </a:r>
            <a:r>
              <a:rPr lang="en-IN" sz="2000" spc="-300" dirty="0" smtClean="0"/>
              <a:t>P C </a:t>
            </a:r>
            <a:r>
              <a:rPr lang="en-IN" sz="2000" spc="-250" dirty="0" smtClean="0"/>
              <a:t>M</a:t>
            </a:r>
            <a:r>
              <a:rPr lang="en-IN" sz="2000" dirty="0"/>
              <a:t>) and the body control module (</a:t>
            </a:r>
            <a:r>
              <a:rPr lang="en-IN" sz="2000" spc="-300" dirty="0" smtClean="0"/>
              <a:t>B C </a:t>
            </a:r>
            <a:r>
              <a:rPr lang="en-IN" sz="2000" spc="-250" dirty="0" smtClean="0"/>
              <a:t>M</a:t>
            </a:r>
            <a:r>
              <a:rPr lang="en-IN" sz="2000" dirty="0" smtClean="0"/>
              <a:t>) on </a:t>
            </a:r>
            <a:r>
              <a:rPr lang="en-IN" sz="2000" dirty="0"/>
              <a:t>this Chrysler system. Notice the airbag wire connecting the module to the airbag through the </a:t>
            </a:r>
            <a:r>
              <a:rPr lang="en-IN" sz="2000" dirty="0" err="1"/>
              <a:t>clockspring</a:t>
            </a:r>
            <a:r>
              <a:rPr lang="en-IN" sz="2000" dirty="0"/>
              <a:t>. Both power, </a:t>
            </a:r>
            <a:r>
              <a:rPr lang="en-IN" sz="2000" dirty="0" err="1" smtClean="0"/>
              <a:t>labeled</a:t>
            </a:r>
            <a:r>
              <a:rPr lang="en-IN" sz="2000" dirty="0" smtClean="0"/>
              <a:t> “</a:t>
            </a:r>
            <a:r>
              <a:rPr lang="en-IN" sz="2000" dirty="0"/>
              <a:t>driver airbag high,” and ground, </a:t>
            </a:r>
            <a:r>
              <a:rPr lang="en-IN" sz="2000" dirty="0" err="1"/>
              <a:t>labeled</a:t>
            </a:r>
            <a:r>
              <a:rPr lang="en-IN" sz="2000" dirty="0"/>
              <a:t> “driver airbag low,” are conducted through the </a:t>
            </a:r>
            <a:r>
              <a:rPr lang="en-IN" sz="2000" dirty="0" err="1"/>
              <a:t>clockspring</a:t>
            </a:r>
            <a:endParaRPr lang="en-US" sz="2000" dirty="0"/>
          </a:p>
        </p:txBody>
      </p:sp>
      <p:pic>
        <p:nvPicPr>
          <p:cNvPr id="13314" name="Picture 2" descr="A figure illustrates a circuit diagram wherein the power and ground terminals of the driver side airbag are respectively labelled “driver airbag high” and “driver airbag low” and connected to the airbag control module through the clock spring.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35157"/>
            <a:ext cx="4239848" cy="5151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97150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37565"/>
            <a:ext cx="8230646" cy="1723549"/>
          </a:xfrm>
        </p:spPr>
        <p:txBody>
          <a:bodyPr wrap="square">
            <a:spAutoFit/>
          </a:bodyPr>
          <a:lstStyle/>
          <a:p>
            <a:r>
              <a:rPr lang="en-IN" altLang="en-US" sz="2800" dirty="0">
                <a:ea typeface="ヒラギノ角ゴ Pro W3" charset="-128"/>
              </a:rPr>
              <a:t>Figure </a:t>
            </a:r>
            <a:r>
              <a:rPr lang="en-IN" altLang="en-US" sz="2800" dirty="0" smtClean="0">
                <a:ea typeface="ヒラギノ角ゴ Pro W3" charset="-128"/>
              </a:rPr>
              <a:t>26.14 </a:t>
            </a:r>
            <a:r>
              <a:rPr lang="en-IN" sz="2800" dirty="0"/>
              <a:t>An airbag diagnostic tester. Included in </a:t>
            </a:r>
            <a:r>
              <a:rPr lang="en-IN" sz="2800" dirty="0" smtClean="0"/>
              <a:t>the plastic </a:t>
            </a:r>
            <a:r>
              <a:rPr lang="en-IN" sz="2800" dirty="0"/>
              <a:t>box are electrical connectors and a load tool that </a:t>
            </a:r>
            <a:r>
              <a:rPr lang="en-IN" sz="2800" dirty="0" smtClean="0"/>
              <a:t>substitutes for </a:t>
            </a:r>
            <a:r>
              <a:rPr lang="en-IN" sz="2800" dirty="0"/>
              <a:t>the inflator module during troubleshooting</a:t>
            </a:r>
            <a:endParaRPr lang="en-US" sz="2800" dirty="0"/>
          </a:p>
        </p:txBody>
      </p:sp>
      <p:pic>
        <p:nvPicPr>
          <p:cNvPr id="14338" name="Picture 2" descr="A photo shows an airbag diagnostic tester with electrical connectors. The load tool plays the role of inflator module during troubleshoot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697" y="2072637"/>
            <a:ext cx="5650829" cy="4251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1522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6941"/>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26.15 </a:t>
            </a:r>
            <a:r>
              <a:rPr lang="en-IN" sz="2400" dirty="0"/>
              <a:t>After disconnecting the battery and </a:t>
            </a:r>
            <a:r>
              <a:rPr lang="en-IN" sz="2400" dirty="0" smtClean="0"/>
              <a:t>the yellow </a:t>
            </a:r>
            <a:r>
              <a:rPr lang="en-IN" sz="2400" dirty="0"/>
              <a:t>connector at the base of the steering column, </a:t>
            </a:r>
            <a:r>
              <a:rPr lang="en-IN" sz="2400" dirty="0" smtClean="0"/>
              <a:t>the airbag </a:t>
            </a:r>
            <a:r>
              <a:rPr lang="en-IN" sz="2400" dirty="0"/>
              <a:t>inflator module can be removed from the </a:t>
            </a:r>
            <a:r>
              <a:rPr lang="en-IN" sz="2400" dirty="0" smtClean="0"/>
              <a:t>steering wheel </a:t>
            </a:r>
            <a:r>
              <a:rPr lang="en-IN" sz="2400" dirty="0"/>
              <a:t>and the yellow airbag electrical connector at </a:t>
            </a:r>
            <a:r>
              <a:rPr lang="en-IN" sz="2400" dirty="0" smtClean="0"/>
              <a:t>the inflator </a:t>
            </a:r>
            <a:r>
              <a:rPr lang="en-IN" sz="2400" dirty="0"/>
              <a:t>module can be disconnected</a:t>
            </a:r>
            <a:endParaRPr lang="en-US" sz="2400" dirty="0"/>
          </a:p>
        </p:txBody>
      </p:sp>
      <p:pic>
        <p:nvPicPr>
          <p:cNvPr id="15362" name="Picture 2" descr="A figure illustrates:&#10;• The airbag inflator module is removed from the steering wheel after disconnecting the battery and extracting the yellow connector at the bottom of the steering column;&#10;• Thereafter, the yellow electric airbag connector is delinked; and&#10;• Parts near the airbag module such as steering wheel, horn buttons, cruise control buttons, horn wiring harness, and cruise control wiring harness.&#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45856" y="2285913"/>
            <a:ext cx="3852287" cy="4038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8229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364649"/>
            <a:ext cx="8230646" cy="2215991"/>
          </a:xfrm>
        </p:spPr>
        <p:txBody>
          <a:bodyPr wrap="square">
            <a:spAutoFit/>
          </a:bodyPr>
          <a:lstStyle/>
          <a:p>
            <a:r>
              <a:rPr lang="en-IN" altLang="en-US" sz="1800" dirty="0">
                <a:ea typeface="ヒラギノ角ゴ Pro W3" charset="-128"/>
              </a:rPr>
              <a:t>Figure </a:t>
            </a:r>
            <a:r>
              <a:rPr lang="en-IN" altLang="en-US" sz="1800" dirty="0" smtClean="0">
                <a:ea typeface="ヒラギノ角ゴ Pro W3" charset="-128"/>
              </a:rPr>
              <a:t>26.16 </a:t>
            </a:r>
            <a:r>
              <a:rPr lang="en-IN" sz="1800" dirty="0"/>
              <a:t>Shorting bars are used in most </a:t>
            </a:r>
            <a:r>
              <a:rPr lang="en-IN" sz="1800" dirty="0" smtClean="0"/>
              <a:t>airbag connectors</a:t>
            </a:r>
            <a:r>
              <a:rPr lang="en-IN" sz="1800" dirty="0"/>
              <a:t>. These spring-loaded clips short across </a:t>
            </a:r>
            <a:r>
              <a:rPr lang="en-IN" sz="1800" dirty="0" smtClean="0"/>
              <a:t>both terminals </a:t>
            </a:r>
            <a:r>
              <a:rPr lang="en-IN" sz="1800" dirty="0"/>
              <a:t>of an airbag connector when it is disconnected </a:t>
            </a:r>
            <a:r>
              <a:rPr lang="en-IN" sz="1800" dirty="0" smtClean="0"/>
              <a:t>to help </a:t>
            </a:r>
            <a:r>
              <a:rPr lang="en-IN" sz="1800" dirty="0"/>
              <a:t>prevent accidental deployment of the airbag. If </a:t>
            </a:r>
            <a:r>
              <a:rPr lang="en-IN" sz="1800" dirty="0" smtClean="0"/>
              <a:t>electrical power </a:t>
            </a:r>
            <a:r>
              <a:rPr lang="en-IN" sz="1800" dirty="0"/>
              <a:t>was applied to the terminals, the shorting bars </a:t>
            </a:r>
            <a:r>
              <a:rPr lang="en-IN" sz="1800" dirty="0" smtClean="0"/>
              <a:t>would simply </a:t>
            </a:r>
            <a:r>
              <a:rPr lang="en-IN" sz="1800" dirty="0"/>
              <a:t>provide a low-resistance path to the other terminal </a:t>
            </a:r>
            <a:r>
              <a:rPr lang="en-IN" sz="1800" dirty="0" smtClean="0"/>
              <a:t>and not </a:t>
            </a:r>
            <a:r>
              <a:rPr lang="en-IN" sz="1800" dirty="0"/>
              <a:t>allow current to flow past the connector. The mating </a:t>
            </a:r>
            <a:r>
              <a:rPr lang="en-IN" sz="1800" dirty="0" smtClean="0"/>
              <a:t>part of </a:t>
            </a:r>
            <a:r>
              <a:rPr lang="en-IN" sz="1800" dirty="0"/>
              <a:t>the connector has a tapered piece that spreads apart </a:t>
            </a:r>
            <a:r>
              <a:rPr lang="en-IN" sz="1800" dirty="0" smtClean="0"/>
              <a:t>the shorting </a:t>
            </a:r>
            <a:r>
              <a:rPr lang="en-IN" sz="1800" dirty="0"/>
              <a:t>bars when the connector is reconnected</a:t>
            </a:r>
            <a:endParaRPr lang="en-US" sz="1800" dirty="0"/>
          </a:p>
        </p:txBody>
      </p:sp>
      <p:pic>
        <p:nvPicPr>
          <p:cNvPr id="16386" name="Picture 2" descr="The photo illustrates:&#10;• Spring loaded shorting bars short the two terminals of the airbag connector to prevent the flow of current past the connector in order to avoid the unintentional deployment of airbags in case a signal gets applied to one of the connector’s terminals when the connector is disconnected; and&#10;• The mating part of the connector has a tapered section that moves the shorting bars away after the connector is reconnected.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15109" y="2656840"/>
            <a:ext cx="4311199" cy="3629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4993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86240"/>
            <a:ext cx="8230646" cy="1969770"/>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26.17 </a:t>
            </a:r>
            <a:r>
              <a:rPr lang="en-IN" sz="3200" dirty="0"/>
              <a:t>An airbag </a:t>
            </a:r>
            <a:r>
              <a:rPr lang="en-IN" sz="3200" dirty="0" err="1"/>
              <a:t>clockspring</a:t>
            </a:r>
            <a:r>
              <a:rPr lang="en-IN" sz="3200" dirty="0"/>
              <a:t> showing the flat </a:t>
            </a:r>
            <a:r>
              <a:rPr lang="en-IN" sz="3200" dirty="0" smtClean="0"/>
              <a:t>conductor wire</a:t>
            </a:r>
            <a:r>
              <a:rPr lang="en-IN" sz="3200" dirty="0"/>
              <a:t>. It must be properly positioned to ensure proper operation</a:t>
            </a:r>
            <a:endParaRPr lang="en-US" sz="3200" dirty="0"/>
          </a:p>
        </p:txBody>
      </p:sp>
      <p:pic>
        <p:nvPicPr>
          <p:cNvPr id="17410" name="Picture 2" descr="A photo shows an airbag clockspring with the flat conductor wire. The clockspring is correctly positioned to ensure continuity between module and steering column for proper operatio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7606" y="2215730"/>
            <a:ext cx="5008787" cy="4108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7848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7225"/>
            <a:ext cx="8230646" cy="984885"/>
          </a:xfrm>
        </p:spPr>
        <p:txBody>
          <a:bodyPr wrap="square">
            <a:spAutoFit/>
          </a:bodyPr>
          <a:lstStyle/>
          <a:p>
            <a:r>
              <a:rPr lang="en-IN" altLang="en-US" sz="3200" dirty="0">
                <a:ea typeface="ヒラギノ角ゴ Pro W3" charset="-128"/>
              </a:rPr>
              <a:t>Figure 26.1 </a:t>
            </a:r>
            <a:r>
              <a:rPr lang="en-IN" sz="3200" dirty="0"/>
              <a:t>(a) Safety belts are the primary restraint </a:t>
            </a:r>
            <a:r>
              <a:rPr lang="en-IN" sz="3200" dirty="0" smtClean="0"/>
              <a:t>system</a:t>
            </a:r>
            <a:endParaRPr lang="en-US" sz="3200" dirty="0"/>
          </a:p>
        </p:txBody>
      </p:sp>
      <p:pic>
        <p:nvPicPr>
          <p:cNvPr id="1026" name="Picture 2" descr="A figure shows the two positions of a driver of 160-pound mass wearing a seat belt in a crash situation wherein the vehicle and the driver both stop in a distance of one foot from a speed of thirty miles per hour. Force felt by driver is 4,800 pound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247" r="53889" b="12500"/>
          <a:stretch/>
        </p:blipFill>
        <p:spPr bwMode="auto">
          <a:xfrm>
            <a:off x="2267600" y="1313330"/>
            <a:ext cx="4608798" cy="500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21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69240"/>
            <a:ext cx="8230646" cy="1600438"/>
          </a:xfrm>
        </p:spPr>
        <p:txBody>
          <a:bodyPr wrap="square">
            <a:spAutoFit/>
          </a:bodyPr>
          <a:lstStyle/>
          <a:p>
            <a:r>
              <a:rPr lang="en-IN" altLang="en-US" sz="2600" dirty="0">
                <a:ea typeface="ヒラギノ角ゴ Pro W3" charset="-128"/>
              </a:rPr>
              <a:t>Figure </a:t>
            </a:r>
            <a:r>
              <a:rPr lang="en-IN" altLang="en-US" sz="2600" dirty="0" smtClean="0">
                <a:ea typeface="ヒラギノ角ゴ Pro W3" charset="-128"/>
              </a:rPr>
              <a:t>26.18 </a:t>
            </a:r>
            <a:r>
              <a:rPr lang="en-IN" sz="2600" dirty="0"/>
              <a:t>An airbag being deployed as part of </a:t>
            </a:r>
            <a:r>
              <a:rPr lang="en-IN" sz="2600" dirty="0" smtClean="0"/>
              <a:t>a demonstration </a:t>
            </a:r>
            <a:r>
              <a:rPr lang="en-IN" sz="2600" dirty="0"/>
              <a:t>in an automotive laboratory. Notice that </a:t>
            </a:r>
            <a:r>
              <a:rPr lang="en-IN" sz="2600" dirty="0" smtClean="0"/>
              <a:t>the airbag </a:t>
            </a:r>
            <a:r>
              <a:rPr lang="en-IN" sz="2600" dirty="0"/>
              <a:t>quickly deflates due to the large vent openings in </a:t>
            </a:r>
            <a:r>
              <a:rPr lang="en-IN" sz="2600" dirty="0" smtClean="0"/>
              <a:t>the backside </a:t>
            </a:r>
            <a:r>
              <a:rPr lang="en-IN" sz="2600" dirty="0"/>
              <a:t>of the </a:t>
            </a:r>
            <a:r>
              <a:rPr lang="en-IN" sz="2600" dirty="0" smtClean="0"/>
              <a:t>bag</a:t>
            </a:r>
            <a:endParaRPr lang="en-US" sz="2600" dirty="0"/>
          </a:p>
        </p:txBody>
      </p:sp>
      <p:pic>
        <p:nvPicPr>
          <p:cNvPr id="18434" name="Picture 2" descr="A photo shows a demonstration in an automotive laboratory for the deployment of an airbag. Large vent openings in the rear of the airbag ensure its rapid deflation.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8452" y="1977313"/>
            <a:ext cx="2943980" cy="4273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4778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25365"/>
            <a:ext cx="8230646" cy="1384995"/>
          </a:xfrm>
        </p:spPr>
        <p:txBody>
          <a:bodyPr wrap="square">
            <a:spAutoFit/>
          </a:bodyPr>
          <a:lstStyle/>
          <a:p>
            <a:r>
              <a:rPr lang="en-IN" altLang="en-US" sz="3000" dirty="0">
                <a:ea typeface="ヒラギノ角ゴ Pro W3" charset="-128"/>
              </a:rPr>
              <a:t>Figure </a:t>
            </a:r>
            <a:r>
              <a:rPr lang="en-IN" altLang="en-US" sz="3000" dirty="0" smtClean="0">
                <a:ea typeface="ヒラギノ角ゴ Pro W3" charset="-128"/>
              </a:rPr>
              <a:t>26.19 </a:t>
            </a:r>
            <a:r>
              <a:rPr lang="en-IN" sz="3000" dirty="0"/>
              <a:t>A dash warning lamp will light if the </a:t>
            </a:r>
            <a:r>
              <a:rPr lang="en-IN" sz="3000" dirty="0" smtClean="0"/>
              <a:t>passenger side </a:t>
            </a:r>
            <a:r>
              <a:rPr lang="en-IN" sz="3000" dirty="0"/>
              <a:t>airbag is off because no passenger was detected </a:t>
            </a:r>
            <a:r>
              <a:rPr lang="en-IN" sz="3000" dirty="0" smtClean="0"/>
              <a:t>by the </a:t>
            </a:r>
            <a:r>
              <a:rPr lang="en-IN" sz="3000" dirty="0"/>
              <a:t>seat sensor</a:t>
            </a:r>
            <a:endParaRPr lang="en-US" sz="3000" dirty="0"/>
          </a:p>
        </p:txBody>
      </p:sp>
      <p:pic>
        <p:nvPicPr>
          <p:cNvPr id="19458" name="Picture 2" descr="A photo shows a dashboard warning light which indicates that passenger side airbag is OFF. This happens because the seat sensor has not detected a passenger on the passenger sea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785" y="1754901"/>
            <a:ext cx="5979903" cy="4494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0259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25365"/>
            <a:ext cx="8230646" cy="1384995"/>
          </a:xfrm>
        </p:spPr>
        <p:txBody>
          <a:bodyPr wrap="square">
            <a:spAutoFit/>
          </a:bodyPr>
          <a:lstStyle/>
          <a:p>
            <a:r>
              <a:rPr lang="en-IN" altLang="en-US" sz="3000" dirty="0">
                <a:ea typeface="ヒラギノ角ゴ Pro W3" charset="-128"/>
              </a:rPr>
              <a:t>Figure </a:t>
            </a:r>
            <a:r>
              <a:rPr lang="en-IN" altLang="en-US" sz="3000" dirty="0" smtClean="0">
                <a:ea typeface="ヒラギノ角ゴ Pro W3" charset="-128"/>
              </a:rPr>
              <a:t>26.20 </a:t>
            </a:r>
            <a:r>
              <a:rPr lang="en-IN" sz="3000" dirty="0"/>
              <a:t>The passenger side airbag “on” lamp </a:t>
            </a:r>
            <a:r>
              <a:rPr lang="en-IN" sz="3000" dirty="0" smtClean="0"/>
              <a:t>will light </a:t>
            </a:r>
            <a:r>
              <a:rPr lang="en-IN" sz="3000" dirty="0"/>
              <a:t>if a passenger is detected on the passenger seat</a:t>
            </a:r>
            <a:endParaRPr lang="en-US" sz="3000" dirty="0"/>
          </a:p>
        </p:txBody>
      </p:sp>
      <p:pic>
        <p:nvPicPr>
          <p:cNvPr id="20483" name="Picture 3" descr="A photo shows a dashboard light indicating that the passenger side airbag is ON because the seat sensor has detected a passenger on the passenger sea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3648" y="1752600"/>
            <a:ext cx="6039705" cy="4539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216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86571"/>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26.21 </a:t>
            </a:r>
            <a:r>
              <a:rPr lang="en-IN" sz="3200" dirty="0"/>
              <a:t>A gel-filled (bladder-type) occupant </a:t>
            </a:r>
            <a:r>
              <a:rPr lang="en-IN" sz="3200" dirty="0" smtClean="0"/>
              <a:t>detection sensor </a:t>
            </a:r>
            <a:r>
              <a:rPr lang="en-IN" sz="3200" dirty="0"/>
              <a:t>showing the pressure sensor and wiring</a:t>
            </a:r>
            <a:endParaRPr lang="en-US" sz="3200" dirty="0"/>
          </a:p>
        </p:txBody>
      </p:sp>
      <p:pic>
        <p:nvPicPr>
          <p:cNvPr id="21506" name="Picture 2" descr="A photo shows a gel filled or bladder type occupant detection sensor along with the pressure sensing material and wirin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56" y="1737367"/>
            <a:ext cx="6093434" cy="4585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4205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18458"/>
            <a:ext cx="8230646" cy="3323987"/>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26.22 </a:t>
            </a:r>
            <a:r>
              <a:rPr lang="en-IN" dirty="0"/>
              <a:t>A resistor-type occupant detection sensor</a:t>
            </a:r>
            <a:r>
              <a:rPr lang="en-IN" dirty="0" smtClean="0"/>
              <a:t>. The </a:t>
            </a:r>
            <a:r>
              <a:rPr lang="en-IN" dirty="0"/>
              <a:t>weight of the passenger strains these resistors, </a:t>
            </a:r>
            <a:r>
              <a:rPr lang="en-IN" dirty="0" smtClean="0"/>
              <a:t>which are </a:t>
            </a:r>
            <a:r>
              <a:rPr lang="en-IN" dirty="0"/>
              <a:t>attached to the seat, thereby </a:t>
            </a:r>
            <a:r>
              <a:rPr lang="en-IN" dirty="0" err="1"/>
              <a:t>signaling</a:t>
            </a:r>
            <a:r>
              <a:rPr lang="en-IN" dirty="0"/>
              <a:t> to the module </a:t>
            </a:r>
            <a:r>
              <a:rPr lang="en-IN" dirty="0" smtClean="0"/>
              <a:t>the weight </a:t>
            </a:r>
            <a:r>
              <a:rPr lang="en-IN" dirty="0"/>
              <a:t>of the occupant</a:t>
            </a:r>
            <a:endParaRPr lang="en-US" dirty="0"/>
          </a:p>
        </p:txBody>
      </p:sp>
      <p:pic>
        <p:nvPicPr>
          <p:cNvPr id="22530" name="Picture 2" descr="A photo shows resistor type occupant detection sensor with resistors attached to the seat. Stress changes the resistance of these resistors which is sensed as the weight of the occupan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860" y="3956918"/>
            <a:ext cx="8071775" cy="18342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2862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9067"/>
            <a:ext cx="8230646" cy="1661993"/>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26.23 </a:t>
            </a:r>
            <a:r>
              <a:rPr lang="en-IN" dirty="0"/>
              <a:t>A test weight is used to calibrate </a:t>
            </a:r>
            <a:r>
              <a:rPr lang="en-IN" dirty="0" smtClean="0"/>
              <a:t>the occupant </a:t>
            </a:r>
            <a:r>
              <a:rPr lang="en-IN" dirty="0"/>
              <a:t>detection system on a Chrysler vehicle</a:t>
            </a:r>
            <a:endParaRPr lang="en-US" dirty="0"/>
          </a:p>
        </p:txBody>
      </p:sp>
      <p:pic>
        <p:nvPicPr>
          <p:cNvPr id="23554" name="Picture 2" descr="A photo shows a test weight that is utilized to calibrate the occupant detection system of a Chrysler vehicle. Test weights and scan tools are used to calibrate and diagnose occupant detection systems.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1993" y="1876497"/>
            <a:ext cx="5904982" cy="4443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818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2740"/>
            <a:ext cx="8230646" cy="984885"/>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26.24 </a:t>
            </a:r>
            <a:r>
              <a:rPr lang="en-IN" sz="3200" dirty="0"/>
              <a:t>A typical seat (side) airbag that deploys </a:t>
            </a:r>
            <a:r>
              <a:rPr lang="en-IN" sz="3200" dirty="0" smtClean="0"/>
              <a:t>from the </a:t>
            </a:r>
            <a:r>
              <a:rPr lang="en-IN" sz="3200" dirty="0"/>
              <a:t>side of the </a:t>
            </a:r>
            <a:r>
              <a:rPr lang="en-IN" sz="3200" dirty="0" smtClean="0"/>
              <a:t>seat</a:t>
            </a:r>
            <a:endParaRPr lang="en-US" sz="3200" dirty="0"/>
          </a:p>
        </p:txBody>
      </p:sp>
      <p:pic>
        <p:nvPicPr>
          <p:cNvPr id="24578" name="Picture 2" descr="A photo shows a seat side airbag on the side of a seat. Such airbags are deployed from the side of the sea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1488" y="1310053"/>
            <a:ext cx="6664297" cy="5014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62552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567581"/>
          </a:xfrm>
        </p:spPr>
        <p:txBody>
          <a:bodyPr lIns="0" tIns="0" rIns="0" bIns="0">
            <a:sp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188" y="2134080"/>
            <a:ext cx="8051824" cy="2589840"/>
          </a:xfrm>
          <a:prstGeom prst="rect">
            <a:avLst/>
          </a:prstGeom>
        </p:spPr>
      </p:pic>
    </p:spTree>
    <p:extLst>
      <p:ext uri="{BB962C8B-B14F-4D97-AF65-F5344CB8AC3E}">
        <p14:creationId xmlns:p14="http://schemas.microsoft.com/office/powerpoint/2010/main" val="1537410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9912"/>
            <a:ext cx="8230646" cy="1661993"/>
          </a:xfrm>
        </p:spPr>
        <p:txBody>
          <a:bodyPr wrap="square">
            <a:spAutoFit/>
          </a:bodyPr>
          <a:lstStyle/>
          <a:p>
            <a:r>
              <a:rPr lang="en-IN" altLang="en-US" dirty="0">
                <a:ea typeface="ヒラギノ角ゴ Pro W3" charset="-128"/>
              </a:rPr>
              <a:t>Figure 26.1 </a:t>
            </a:r>
            <a:r>
              <a:rPr lang="en-IN" dirty="0" smtClean="0"/>
              <a:t>(</a:t>
            </a:r>
            <a:r>
              <a:rPr lang="en-IN" dirty="0"/>
              <a:t>b) During a collision, the stretching of the safety belt slows the </a:t>
            </a:r>
            <a:r>
              <a:rPr lang="en-IN" dirty="0" smtClean="0"/>
              <a:t>impact to </a:t>
            </a:r>
            <a:r>
              <a:rPr lang="en-IN" dirty="0"/>
              <a:t>help reduce bodily injury</a:t>
            </a:r>
            <a:endParaRPr lang="en-US" dirty="0"/>
          </a:p>
        </p:txBody>
      </p:sp>
      <p:pic>
        <p:nvPicPr>
          <p:cNvPr id="1026" name="Picture 2" descr="A figure illustrates:&#10;• A crash scenario when the vehicle stops from thirty miles per hour in a distance of one foot and the driver stops in a distance of one and a half feet; and&#10;• The different distances cause the seat belt to extend and cushion some of the impact force because in this case the driver feels lesser force of 3,200 pounds as compared to 4,800 pounds when the seat belts do not extend.&#10;"/>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111" b="12927"/>
          <a:stretch/>
        </p:blipFill>
        <p:spPr bwMode="auto">
          <a:xfrm>
            <a:off x="2288443" y="1987519"/>
            <a:ext cx="4548587" cy="4313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834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90503"/>
            <a:ext cx="8230646" cy="1477328"/>
          </a:xfrm>
        </p:spPr>
        <p:txBody>
          <a:bodyPr wrap="square">
            <a:spAutoFit/>
          </a:bodyPr>
          <a:lstStyle/>
          <a:p>
            <a:r>
              <a:rPr lang="en-IN" altLang="en-US" sz="3200" dirty="0">
                <a:ea typeface="ヒラギノ角ゴ Pro W3" charset="-128"/>
              </a:rPr>
              <a:t>Figure </a:t>
            </a:r>
            <a:r>
              <a:rPr lang="en-IN" altLang="en-US" sz="3200" dirty="0" smtClean="0">
                <a:ea typeface="ヒラギノ角ゴ Pro W3" charset="-128"/>
              </a:rPr>
              <a:t>26.2 </a:t>
            </a:r>
            <a:r>
              <a:rPr lang="en-IN" sz="3200" dirty="0"/>
              <a:t>Most safety belts have an inertia-type </a:t>
            </a:r>
            <a:r>
              <a:rPr lang="en-IN" sz="3200" dirty="0" smtClean="0"/>
              <a:t>mechanism that </a:t>
            </a:r>
            <a:r>
              <a:rPr lang="en-IN" sz="3200" dirty="0"/>
              <a:t>locks the belt in the event of rapid movement</a:t>
            </a:r>
            <a:endParaRPr lang="en-US" sz="3200" dirty="0"/>
          </a:p>
        </p:txBody>
      </p:sp>
      <p:pic>
        <p:nvPicPr>
          <p:cNvPr id="2050" name="Picture 2" descr="A figure shows the exploded view of inertia type lock mechanism for seat belts. In case of rapid movement, the weight at the bottom of the toothed wheel tilts and locks the wheel which prevents the further rolling out of seat belt.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15234" y="1824495"/>
            <a:ext cx="3313530" cy="4491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1611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40733"/>
            <a:ext cx="8230646" cy="1107996"/>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26.3 </a:t>
            </a:r>
            <a:r>
              <a:rPr lang="en-IN" dirty="0"/>
              <a:t>A typical safety </a:t>
            </a:r>
            <a:r>
              <a:rPr lang="en-IN" dirty="0" smtClean="0"/>
              <a:t>belt warning </a:t>
            </a:r>
            <a:r>
              <a:rPr lang="en-IN" dirty="0"/>
              <a:t>light</a:t>
            </a:r>
            <a:endParaRPr lang="en-US" dirty="0"/>
          </a:p>
        </p:txBody>
      </p:sp>
      <p:pic>
        <p:nvPicPr>
          <p:cNvPr id="3074" name="Picture 2" descr="A photo shows a typical warning light that flashes ON if the seat belt is not fasten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137" y="1358155"/>
            <a:ext cx="4964901" cy="4964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9913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134470"/>
            <a:ext cx="8230646" cy="2215991"/>
          </a:xfrm>
        </p:spPr>
        <p:txBody>
          <a:bodyPr wrap="square">
            <a:spAutoFit/>
          </a:bodyPr>
          <a:lstStyle/>
          <a:p>
            <a:r>
              <a:rPr lang="en-IN" altLang="en-US" dirty="0">
                <a:ea typeface="ヒラギノ角ゴ Pro W3" charset="-128"/>
              </a:rPr>
              <a:t>Figure </a:t>
            </a:r>
            <a:r>
              <a:rPr lang="en-IN" altLang="en-US" dirty="0" smtClean="0">
                <a:ea typeface="ヒラギノ角ゴ Pro W3" charset="-128"/>
              </a:rPr>
              <a:t>26.4 </a:t>
            </a:r>
            <a:r>
              <a:rPr lang="en-IN" dirty="0"/>
              <a:t>A small explosive charge in the </a:t>
            </a:r>
            <a:r>
              <a:rPr lang="en-IN" dirty="0" err="1" smtClean="0"/>
              <a:t>pretensioner</a:t>
            </a:r>
            <a:r>
              <a:rPr lang="en-IN" dirty="0"/>
              <a:t> </a:t>
            </a:r>
            <a:r>
              <a:rPr lang="en-IN" dirty="0" smtClean="0"/>
              <a:t>forces </a:t>
            </a:r>
            <a:r>
              <a:rPr lang="en-IN" dirty="0"/>
              <a:t>the end of the seat belt down the tube, which </a:t>
            </a:r>
            <a:r>
              <a:rPr lang="en-IN" dirty="0" smtClean="0"/>
              <a:t>removes any </a:t>
            </a:r>
            <a:r>
              <a:rPr lang="en-IN" dirty="0"/>
              <a:t>slack in the seat belt</a:t>
            </a:r>
            <a:endParaRPr lang="en-US" dirty="0"/>
          </a:p>
        </p:txBody>
      </p:sp>
      <p:pic>
        <p:nvPicPr>
          <p:cNvPr id="4098" name="Picture 2" descr="A photo shows seat belt pretensioner components such as pretensioner cable, explosive charge, and tube. The explosive charge forces the seat belt down the tube to tighten the seat belt when the airbag is deployed.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483" y="2519085"/>
            <a:ext cx="5674575" cy="37986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6199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28600"/>
            <a:ext cx="4115846" cy="5201424"/>
          </a:xfrm>
        </p:spPr>
        <p:txBody>
          <a:bodyPr wrap="square">
            <a:spAutoFit/>
          </a:bodyPr>
          <a:lstStyle/>
          <a:p>
            <a:r>
              <a:rPr lang="en-IN" altLang="en-US" sz="2600" dirty="0">
                <a:ea typeface="ヒラギノ角ゴ Pro W3" charset="-128"/>
              </a:rPr>
              <a:t>Figure </a:t>
            </a:r>
            <a:r>
              <a:rPr lang="en-IN" altLang="en-US" sz="2600" dirty="0" smtClean="0">
                <a:ea typeface="ヒラギノ角ゴ Pro W3" charset="-128"/>
              </a:rPr>
              <a:t>26.5 </a:t>
            </a:r>
            <a:r>
              <a:rPr lang="en-IN" sz="2600" dirty="0"/>
              <a:t>A typical airbag system showing many of </a:t>
            </a:r>
            <a:r>
              <a:rPr lang="en-IN" sz="2600" dirty="0" smtClean="0"/>
              <a:t>the components</a:t>
            </a:r>
            <a:r>
              <a:rPr lang="en-IN" sz="2600" dirty="0"/>
              <a:t>. The </a:t>
            </a:r>
            <a:r>
              <a:rPr lang="en-IN" sz="2600" spc="-300" dirty="0" smtClean="0"/>
              <a:t>S D </a:t>
            </a:r>
            <a:r>
              <a:rPr lang="en-IN" sz="2600" spc="-250" dirty="0" smtClean="0"/>
              <a:t>M</a:t>
            </a:r>
            <a:r>
              <a:rPr lang="en-IN" sz="2600" dirty="0" smtClean="0"/>
              <a:t> </a:t>
            </a:r>
            <a:r>
              <a:rPr lang="en-IN" sz="2600" dirty="0"/>
              <a:t>is the “sensing and diagnostic module</a:t>
            </a:r>
            <a:r>
              <a:rPr lang="en-IN" sz="2600" dirty="0" smtClean="0"/>
              <a:t>” and </a:t>
            </a:r>
            <a:r>
              <a:rPr lang="en-IN" sz="2600" dirty="0"/>
              <a:t>includes the arming sensor as well as the </a:t>
            </a:r>
            <a:r>
              <a:rPr lang="en-IN" sz="2600" dirty="0" smtClean="0"/>
              <a:t>electronics that keep </a:t>
            </a:r>
            <a:r>
              <a:rPr lang="en-IN" sz="2600" dirty="0"/>
              <a:t>checking the circuits for continuity and the </a:t>
            </a:r>
            <a:r>
              <a:rPr lang="en-IN" sz="2600" dirty="0" smtClean="0"/>
              <a:t>capacitors that </a:t>
            </a:r>
            <a:r>
              <a:rPr lang="en-IN" sz="2600" dirty="0"/>
              <a:t>are discharged to deploy the airbags</a:t>
            </a:r>
            <a:endParaRPr lang="en-US" sz="2600" dirty="0"/>
          </a:p>
        </p:txBody>
      </p:sp>
      <p:pic>
        <p:nvPicPr>
          <p:cNvPr id="3" name="Picture 2" descr="Two figures illustrate:&#10;• Collision must occur between thirty degrees on each side of the vehicle’s longitudinal center line for airbags to be deployed;&#10;• Components include the sensing and diagnostic module or SDM, forward sensor, passenger compartment sensor, passenger inflator module, and driver inflator module; and&#10;• SDM includes the arming sensor and the circuits that check other circuits for continuity and capacitors that are discharged to deploy airbags.&#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01053" y="272305"/>
            <a:ext cx="3532606" cy="6016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7066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314960"/>
            <a:ext cx="8230646" cy="1692771"/>
          </a:xfrm>
        </p:spPr>
        <p:txBody>
          <a:bodyPr wrap="square">
            <a:spAutoFit/>
          </a:bodyPr>
          <a:lstStyle/>
          <a:p>
            <a:r>
              <a:rPr lang="en-IN" altLang="en-US" sz="2200" dirty="0">
                <a:ea typeface="ヒラギノ角ゴ Pro W3" charset="-128"/>
              </a:rPr>
              <a:t>Figure </a:t>
            </a:r>
            <a:r>
              <a:rPr lang="en-IN" altLang="en-US" sz="2200" dirty="0" smtClean="0">
                <a:ea typeface="ヒラギノ角ゴ Pro W3" charset="-128"/>
              </a:rPr>
              <a:t>26.6 </a:t>
            </a:r>
            <a:r>
              <a:rPr lang="en-IN" sz="2200" dirty="0"/>
              <a:t>A simplified airbag deployment circuit. Note </a:t>
            </a:r>
            <a:r>
              <a:rPr lang="en-IN" sz="2200" dirty="0" smtClean="0"/>
              <a:t>that both </a:t>
            </a:r>
            <a:r>
              <a:rPr lang="en-IN" sz="2200" dirty="0"/>
              <a:t>the arming sensor and at least one of the </a:t>
            </a:r>
            <a:r>
              <a:rPr lang="en-IN" sz="2200" dirty="0" smtClean="0"/>
              <a:t>discriminating sensors </a:t>
            </a:r>
            <a:r>
              <a:rPr lang="en-IN" sz="2200" dirty="0"/>
              <a:t>must be </a:t>
            </a:r>
            <a:r>
              <a:rPr lang="en-IN" sz="2200" dirty="0" smtClean="0"/>
              <a:t>activated </a:t>
            </a:r>
            <a:r>
              <a:rPr lang="en-IN" sz="2200" dirty="0"/>
              <a:t>at the same time. The arming </a:t>
            </a:r>
            <a:r>
              <a:rPr lang="en-IN" sz="2200" dirty="0" smtClean="0"/>
              <a:t>sensor provides </a:t>
            </a:r>
            <a:r>
              <a:rPr lang="en-IN" sz="2200" dirty="0"/>
              <a:t>the power, and either one of the discriminating </a:t>
            </a:r>
            <a:r>
              <a:rPr lang="en-IN" sz="2200" dirty="0" smtClean="0"/>
              <a:t>sensors can </a:t>
            </a:r>
            <a:r>
              <a:rPr lang="en-IN" sz="2200" dirty="0"/>
              <a:t>provide the ground for the circuit</a:t>
            </a:r>
            <a:endParaRPr lang="en-US" sz="2200" dirty="0"/>
          </a:p>
        </p:txBody>
      </p:sp>
      <p:pic>
        <p:nvPicPr>
          <p:cNvPr id="3" name="Picture 2" descr="A figure illustrates:&#10;• The inflator squib will deploy the airbag only if the arming sensor and either of the discrimination sensors are activated at the same time; and&#10;• The arming sensor supplies power while one of the discriminating sensors provides the ground for the circuit.&#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6726" y="2138290"/>
            <a:ext cx="3869808" cy="4172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7498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6154" y="286870"/>
            <a:ext cx="8230646" cy="1846659"/>
          </a:xfrm>
        </p:spPr>
        <p:txBody>
          <a:bodyPr wrap="square">
            <a:spAutoFit/>
          </a:bodyPr>
          <a:lstStyle/>
          <a:p>
            <a:r>
              <a:rPr lang="en-IN" altLang="en-US" sz="2400" dirty="0">
                <a:ea typeface="ヒラギノ角ゴ Pro W3" charset="-128"/>
              </a:rPr>
              <a:t>Figure </a:t>
            </a:r>
            <a:r>
              <a:rPr lang="en-IN" altLang="en-US" sz="2400" dirty="0" smtClean="0">
                <a:ea typeface="ヒラギノ角ゴ Pro W3" charset="-128"/>
              </a:rPr>
              <a:t>26.7 </a:t>
            </a:r>
            <a:r>
              <a:rPr lang="en-IN" sz="2400" dirty="0"/>
              <a:t>The inflator module is being removed from </a:t>
            </a:r>
            <a:r>
              <a:rPr lang="en-IN" sz="2400" dirty="0" smtClean="0"/>
              <a:t>the airbag </a:t>
            </a:r>
            <a:r>
              <a:rPr lang="en-IN" sz="2400" dirty="0"/>
              <a:t>housing. The squib, inside the inflator module, is </a:t>
            </a:r>
            <a:r>
              <a:rPr lang="en-IN" sz="2400" dirty="0" smtClean="0"/>
              <a:t>the heating </a:t>
            </a:r>
            <a:r>
              <a:rPr lang="en-IN" sz="2400" dirty="0"/>
              <a:t>element that ignites the pyrotechnic gas </a:t>
            </a:r>
            <a:r>
              <a:rPr lang="en-IN" sz="2400" dirty="0" smtClean="0"/>
              <a:t>generator that </a:t>
            </a:r>
            <a:r>
              <a:rPr lang="en-IN" sz="2400" dirty="0"/>
              <a:t>rapidly produces nitrogen gas to fill the airbag</a:t>
            </a:r>
            <a:endParaRPr lang="en-US" sz="2400" dirty="0"/>
          </a:p>
        </p:txBody>
      </p:sp>
      <p:pic>
        <p:nvPicPr>
          <p:cNvPr id="3" name="Picture 2" descr="A figure shows a technician removing the inflator module from airbag housing. The squib in this module is the heating element that activates the pyrotechnic gas generator which quickly generates nitrogen gas to fill the airbag.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2920" y="2286000"/>
            <a:ext cx="6180228" cy="403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8036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22463</TotalTime>
  <Words>782</Words>
  <Application>Microsoft Office PowerPoint</Application>
  <PresentationFormat>On-screen Show (4:3)</PresentationFormat>
  <Paragraphs>57</Paragraphs>
  <Slides>27</Slides>
  <Notes>27</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508 Lecture</vt:lpstr>
      <vt:lpstr>Automotive Electrical and Engine Performance</vt:lpstr>
      <vt:lpstr>Figure 26.1 (a) Safety belts are the primary restraint system</vt:lpstr>
      <vt:lpstr>Figure 26.1 (b) During a collision, the stretching of the safety belt slows the impact to help reduce bodily injury</vt:lpstr>
      <vt:lpstr>Figure 26.2 Most safety belts have an inertia-type mechanism that locks the belt in the event of rapid movement</vt:lpstr>
      <vt:lpstr>Figure 26.3 A typical safety belt warning light</vt:lpstr>
      <vt:lpstr>Figure 26.4 A small explosive charge in the pretensioner forces the end of the seat belt down the tube, which removes any slack in the seat belt</vt:lpstr>
      <vt:lpstr>Figure 26.5 A typical airbag system showing many of the components. The S D M is the “sensing and diagnostic module” and includes the arming sensor as well as the electronics that keep checking the circuits for continuity and the capacitors that are discharged to deploy the airbags</vt:lpstr>
      <vt:lpstr>Figure 26.6 A simplified airbag deployment circuit. Note that both the arming sensor and at least one of the discriminating sensors must be activated at the same time. The arming sensor provides the power, and either one of the discriminating sensors can provide the ground for the circuit</vt:lpstr>
      <vt:lpstr>Figure 26.7 The inflator module is being removed from the airbag housing. The squib, inside the inflator module, is the heating element that ignites the pyrotechnic gas generator that rapidly produces nitrogen gas to fill the airbag</vt:lpstr>
      <vt:lpstr>Figure 26.8 This figure shows a deployed side curtain airbag on a training vehicle</vt:lpstr>
      <vt:lpstr>Figure 26.9 An airbag magnetic sensor</vt:lpstr>
      <vt:lpstr>Figure 26.10 Some vehicles use a ribbon-type crash sensor</vt:lpstr>
      <vt:lpstr>Figure 26.11 A sensing and diagnostic module that includes an accelerometer</vt:lpstr>
      <vt:lpstr>Figure 26.12 A driver’s side airbag showing two inflator connectors. One is for the lower force inflator and the other is for the higher force inflator. Either can be ignited or both at the same time if the deceleration sensor detects a severe impact</vt:lpstr>
      <vt:lpstr>Figure 26.13 The airbag control module is linked to the powertrain control module (P C M) and the body control module (B C M) on this Chrysler system. Notice the airbag wire connecting the module to the airbag through the clockspring. Both power, labeled “driver airbag high,” and ground, labeled “driver airbag low,” are conducted through the clockspring</vt:lpstr>
      <vt:lpstr>Figure 26.14 An airbag diagnostic tester. Included in the plastic box are electrical connectors and a load tool that substitutes for the inflator module during troubleshooting</vt:lpstr>
      <vt:lpstr>Figure 26.15 After disconnecting the battery and the yellow connector at the base of the steering column, the airbag inflator module can be removed from the steering wheel and the yellow airbag electrical connector at the inflator module can be disconnected</vt:lpstr>
      <vt:lpstr>Figure 26.16 Shorting bars are used in most airbag connectors. These spring-loaded clips short across both terminals of an airbag connector when it is disconnected to help prevent accidental deployment of the airbag. If electrical power was applied to the terminals, the shorting bars would simply provide a low-resistance path to the other terminal and not allow current to flow past the connector. The mating part of the connector has a tapered piece that spreads apart the shorting bars when the connector is reconnected</vt:lpstr>
      <vt:lpstr>Figure 26.17 An airbag clockspring showing the flat conductor wire. It must be properly positioned to ensure proper operation</vt:lpstr>
      <vt:lpstr>Figure 26.18 An airbag being deployed as part of a demonstration in an automotive laboratory. Notice that the airbag quickly deflates due to the large vent openings in the backside of the bag</vt:lpstr>
      <vt:lpstr>Figure 26.19 A dash warning lamp will light if the passenger side airbag is off because no passenger was detected by the seat sensor</vt:lpstr>
      <vt:lpstr>Figure 26.20 The passenger side airbag “on” lamp will light if a passenger is detected on the passenger seat</vt:lpstr>
      <vt:lpstr>Figure 26.21 A gel-filled (bladder-type) occupant detection sensor showing the pressure sensor and wiring</vt:lpstr>
      <vt:lpstr>Figure 26.22 A resistor-type occupant detection sensor. The weight of the passenger strains these resistors, which are attached to the seat, thereby signaling to the module the weight of the occupant</vt:lpstr>
      <vt:lpstr>Figure 26.23 A test weight is used to calibrate the occupant detection system on a Chrysler vehicle</vt:lpstr>
      <vt:lpstr>Figure 26.24 A typical seat (side) airbag that deploys from the side of the seat</vt:lpstr>
      <vt:lpstr>Copyright</vt:lpstr>
    </vt:vector>
  </TitlesOfParts>
  <Company>Pearson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Electrical and Engine Performance, Eighth Edition</dc:title>
  <dc:subject>Automotive - Core</dc:subject>
  <dc:creator>James D. Halderman</dc:creator>
  <cp:keywords>Automotive </cp:keywords>
  <cp:lastModifiedBy>Kumaraguru Govindasamy</cp:lastModifiedBy>
  <cp:revision>3990</cp:revision>
  <dcterms:created xsi:type="dcterms:W3CDTF">2014-07-14T20:04:21Z</dcterms:created>
  <dcterms:modified xsi:type="dcterms:W3CDTF">2019-02-26T05:54:04Z</dcterms:modified>
</cp:coreProperties>
</file>