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087" r:id="rId13"/>
    <p:sldId id="1088" r:id="rId14"/>
    <p:sldId id="1089" r:id="rId15"/>
    <p:sldId id="10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66" autoAdjust="0"/>
    <p:restoredTop sz="91648" autoAdjust="0"/>
  </p:normalViewPr>
  <p:slideViewPr>
    <p:cSldViewPr>
      <p:cViewPr>
        <p:scale>
          <a:sx n="100" d="100"/>
          <a:sy n="100" d="100"/>
        </p:scale>
        <p:origin x="66" y="-162"/>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20" d="100"/>
        <a:sy n="20"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149026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6" r:id="rId14"/>
    <p:sldLayoutId id="2147483667"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114271" cy="492443"/>
          </a:xfrm>
        </p:spPr>
        <p:txBody>
          <a:bodyPr vert="horz" wrap="square" lIns="0" tIns="0" rIns="0" bIns="0" rtlCol="0" anchor="b">
            <a:spAutoFit/>
          </a:bodyPr>
          <a:lstStyle/>
          <a:p>
            <a:r>
              <a:rPr lang="en-US" sz="3200" dirty="0"/>
              <a:t>Chapter </a:t>
            </a:r>
            <a:r>
              <a:rPr lang="en-US" sz="3200" dirty="0" smtClean="0"/>
              <a:t>25</a:t>
            </a:r>
            <a:endParaRPr lang="en-US" sz="3200" dirty="0"/>
          </a:p>
        </p:txBody>
      </p:sp>
      <p:sp>
        <p:nvSpPr>
          <p:cNvPr id="5" name="Text Placeholder 4"/>
          <p:cNvSpPr>
            <a:spLocks noGrp="1"/>
          </p:cNvSpPr>
          <p:nvPr>
            <p:ph type="body" sz="quarter" idx="15"/>
          </p:nvPr>
        </p:nvSpPr>
        <p:spPr>
          <a:xfrm>
            <a:off x="5042188" y="3419184"/>
            <a:ext cx="3644612" cy="307777"/>
          </a:xfrm>
        </p:spPr>
        <p:txBody>
          <a:bodyPr vert="horz" wrap="square" lIns="0" tIns="0" rIns="0" bIns="0" rtlCol="0">
            <a:spAutoFit/>
          </a:bodyPr>
          <a:lstStyle/>
          <a:p>
            <a:r>
              <a:rPr lang="en-IN" sz="2000" dirty="0" smtClean="0"/>
              <a:t>Immobilizer Systems</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xmlns=""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10741"/>
            <a:ext cx="8230646" cy="1846659"/>
          </a:xfrm>
        </p:spPr>
        <p:txBody>
          <a:bodyPr wrap="square">
            <a:spAutoFit/>
          </a:bodyPr>
          <a:lstStyle/>
          <a:p>
            <a:r>
              <a:rPr lang="en-IN" altLang="en-US" sz="3000" dirty="0">
                <a:ea typeface="ヒラギノ角ゴ Pro W3" charset="-128"/>
              </a:rPr>
              <a:t>Figure </a:t>
            </a:r>
            <a:r>
              <a:rPr lang="en-IN" altLang="en-US" sz="3000" dirty="0" smtClean="0">
                <a:ea typeface="ヒラギノ角ゴ Pro W3" charset="-128"/>
              </a:rPr>
              <a:t>25.9 </a:t>
            </a:r>
            <a:r>
              <a:rPr lang="en-IN" sz="3000" dirty="0"/>
              <a:t>A special tool is needed to diagnose a </a:t>
            </a:r>
            <a:r>
              <a:rPr lang="en-IN" sz="3000" dirty="0" smtClean="0"/>
              <a:t>General Motors </a:t>
            </a:r>
            <a:r>
              <a:rPr lang="en-IN" sz="3000" spc="-300" dirty="0" smtClean="0"/>
              <a:t>V A T </a:t>
            </a:r>
            <a:r>
              <a:rPr lang="en-IN" sz="3000" spc="-250" dirty="0" smtClean="0"/>
              <a:t>S</a:t>
            </a:r>
            <a:r>
              <a:rPr lang="en-IN" sz="3000" dirty="0" smtClean="0"/>
              <a:t> </a:t>
            </a:r>
            <a:r>
              <a:rPr lang="en-IN" sz="3000" dirty="0"/>
              <a:t>security system and special keys that contain </a:t>
            </a:r>
            <a:r>
              <a:rPr lang="en-IN" sz="3000" dirty="0" smtClean="0"/>
              <a:t>a resistor pellet</a:t>
            </a:r>
            <a:endParaRPr lang="en-US" sz="3000" dirty="0"/>
          </a:p>
        </p:txBody>
      </p:sp>
      <p:pic>
        <p:nvPicPr>
          <p:cNvPr id="3" name="Picture 2" descr="A photo shows the special instrument required to diagnose the vehicle anti-theft system or VATS as well as the specific key with resistor pellet used in General Motors vehic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823" y="2183236"/>
            <a:ext cx="5295368" cy="413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3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38125"/>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25.10 </a:t>
            </a:r>
            <a:r>
              <a:rPr lang="en-IN" sz="2800" dirty="0"/>
              <a:t>The </a:t>
            </a:r>
            <a:r>
              <a:rPr lang="en-IN" sz="2800" dirty="0" err="1"/>
              <a:t>Passlock</a:t>
            </a:r>
            <a:r>
              <a:rPr lang="en-IN" sz="2800" dirty="0"/>
              <a:t> series </a:t>
            </a:r>
            <a:r>
              <a:rPr lang="en-IN" sz="2800" dirty="0" smtClean="0"/>
              <a:t>of General </a:t>
            </a:r>
            <a:r>
              <a:rPr lang="en-IN" sz="2800" dirty="0"/>
              <a:t>Motors </a:t>
            </a:r>
            <a:r>
              <a:rPr lang="en-IN" sz="2800" dirty="0" smtClean="0"/>
              <a:t>security systems </a:t>
            </a:r>
            <a:r>
              <a:rPr lang="en-IN" sz="2800" dirty="0"/>
              <a:t>uses a conventional </a:t>
            </a:r>
            <a:r>
              <a:rPr lang="en-IN" sz="2800" dirty="0" smtClean="0"/>
              <a:t>key. The </a:t>
            </a:r>
            <a:r>
              <a:rPr lang="en-IN" sz="2800" dirty="0"/>
              <a:t>magnet is located in </a:t>
            </a:r>
            <a:r>
              <a:rPr lang="en-IN" sz="2800" dirty="0" smtClean="0"/>
              <a:t>the ignition </a:t>
            </a:r>
            <a:r>
              <a:rPr lang="en-IN" sz="2800" dirty="0"/>
              <a:t>lock cylinder and triggers the Hall-effect sensors</a:t>
            </a:r>
            <a:endParaRPr lang="en-US" sz="2800" dirty="0"/>
          </a:p>
        </p:txBody>
      </p:sp>
      <p:pic>
        <p:nvPicPr>
          <p:cNvPr id="3" name="Picture 2" descr="Two figures show a conventional key and the circuit used by the Passlock series of General Motors security systems. A magnet inside the ignition lock cylinder stimulates the Hall effect senso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407" y="2093657"/>
            <a:ext cx="5433187" cy="422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6937"/>
            <a:ext cx="8230646" cy="1600438"/>
          </a:xfrm>
        </p:spPr>
        <p:txBody>
          <a:bodyPr wrap="square">
            <a:spAutoFit/>
          </a:bodyPr>
          <a:lstStyle/>
          <a:p>
            <a:r>
              <a:rPr lang="en-IN" altLang="en-US" sz="2600" dirty="0">
                <a:ea typeface="ヒラギノ角ゴ Pro W3" charset="-128"/>
              </a:rPr>
              <a:t>Figure </a:t>
            </a:r>
            <a:r>
              <a:rPr lang="en-IN" altLang="en-US" sz="2600" dirty="0" smtClean="0">
                <a:ea typeface="ヒラギノ角ゴ Pro W3" charset="-128"/>
              </a:rPr>
              <a:t>25.11 </a:t>
            </a:r>
            <a:r>
              <a:rPr lang="en-IN" sz="2600" dirty="0"/>
              <a:t>Scan tools, such as this factory tool </a:t>
            </a:r>
            <a:r>
              <a:rPr lang="en-IN" sz="2600" dirty="0" smtClean="0"/>
              <a:t>being used </a:t>
            </a:r>
            <a:r>
              <a:rPr lang="en-IN" sz="2600" dirty="0"/>
              <a:t>on a </a:t>
            </a:r>
            <a:r>
              <a:rPr lang="en-IN" sz="2600" spc="-300" dirty="0" smtClean="0"/>
              <a:t>B M </a:t>
            </a:r>
            <a:r>
              <a:rPr lang="en-IN" sz="2600" spc="-250" dirty="0" smtClean="0"/>
              <a:t>W</a:t>
            </a:r>
            <a:r>
              <a:rPr lang="en-IN" sz="2600" dirty="0"/>
              <a:t>, are capable of many diagnostic </a:t>
            </a:r>
            <a:r>
              <a:rPr lang="en-IN" sz="2600" dirty="0" smtClean="0"/>
              <a:t>functions that </a:t>
            </a:r>
            <a:r>
              <a:rPr lang="en-IN" sz="2600" dirty="0"/>
              <a:t>can help </a:t>
            </a:r>
            <a:r>
              <a:rPr lang="en-IN" sz="2600" dirty="0" smtClean="0"/>
              <a:t>the technician </a:t>
            </a:r>
            <a:r>
              <a:rPr lang="en-IN" sz="2600" dirty="0"/>
              <a:t>zero in on the root cause </a:t>
            </a:r>
            <a:r>
              <a:rPr lang="en-IN" sz="2600" dirty="0" smtClean="0"/>
              <a:t>of a problem</a:t>
            </a:r>
            <a:endParaRPr lang="en-US" sz="2600" dirty="0"/>
          </a:p>
        </p:txBody>
      </p:sp>
      <p:pic>
        <p:nvPicPr>
          <p:cNvPr id="3" name="Picture 2" descr="A photo shows the display of a scan tool being used to diagnose a BMW. Multiple diagnostic capabilities on scan tools enable technicians to rapidly identify the root cause of the probl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829" y="1924387"/>
            <a:ext cx="5810844" cy="436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0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5275"/>
            <a:ext cx="8230646" cy="1477328"/>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25.12 </a:t>
            </a:r>
            <a:r>
              <a:rPr lang="en-IN" sz="2400" dirty="0"/>
              <a:t>After checking for stored diagnostic </a:t>
            </a:r>
            <a:r>
              <a:rPr lang="en-IN" sz="2400" dirty="0" smtClean="0"/>
              <a:t>trouble codes </a:t>
            </a:r>
            <a:r>
              <a:rPr lang="en-IN" sz="2400" dirty="0"/>
              <a:t>(</a:t>
            </a:r>
            <a:r>
              <a:rPr lang="en-IN" sz="2400" spc="-300" dirty="0" smtClean="0"/>
              <a:t>D T C </a:t>
            </a:r>
            <a:r>
              <a:rPr lang="en-IN" sz="2400" spc="-250" dirty="0" smtClean="0"/>
              <a:t>s</a:t>
            </a:r>
            <a:r>
              <a:rPr lang="en-IN" sz="2400" dirty="0"/>
              <a:t>), the wise technician checks </a:t>
            </a:r>
            <a:r>
              <a:rPr lang="en-IN" sz="2400" dirty="0" smtClean="0"/>
              <a:t>service information for </a:t>
            </a:r>
            <a:r>
              <a:rPr lang="en-IN" sz="2400" dirty="0"/>
              <a:t>any technical service bulletins (</a:t>
            </a:r>
            <a:r>
              <a:rPr lang="en-IN" sz="2400" spc="-300" dirty="0" smtClean="0"/>
              <a:t>T S B </a:t>
            </a:r>
            <a:r>
              <a:rPr lang="en-IN" sz="2400" spc="-250" dirty="0" smtClean="0"/>
              <a:t>s</a:t>
            </a:r>
            <a:r>
              <a:rPr lang="en-IN" sz="2400" dirty="0"/>
              <a:t>) that may relate to </a:t>
            </a:r>
            <a:r>
              <a:rPr lang="en-IN" sz="2400" dirty="0" smtClean="0"/>
              <a:t>the vehicle </a:t>
            </a:r>
            <a:r>
              <a:rPr lang="en-IN" sz="2400" dirty="0"/>
              <a:t>being </a:t>
            </a:r>
            <a:r>
              <a:rPr lang="en-IN" sz="2400" dirty="0" smtClean="0"/>
              <a:t>serviced</a:t>
            </a:r>
            <a:endParaRPr lang="en-US" sz="2400" dirty="0"/>
          </a:p>
        </p:txBody>
      </p:sp>
      <p:pic>
        <p:nvPicPr>
          <p:cNvPr id="3" name="Picture 2" descr="A photo shows a technician checking for any technical service bulletins or TSBs related to the vehicle being serviced on a laptop. Checking TSBs after examining the stored diagnostic trouble codes or DTCs helps better vehicle servic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237" y="1847044"/>
            <a:ext cx="5936106" cy="446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29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0388"/>
            <a:ext cx="8230646"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25.13 </a:t>
            </a:r>
            <a:r>
              <a:rPr lang="en-IN" sz="2800" dirty="0"/>
              <a:t>Immobilizer coil detectors can be found </a:t>
            </a:r>
            <a:r>
              <a:rPr lang="en-IN" sz="2800" dirty="0" smtClean="0"/>
              <a:t>on line </a:t>
            </a:r>
            <a:r>
              <a:rPr lang="en-IN" sz="2800" dirty="0"/>
              <a:t>by searching for immobilizer transponder coil detector</a:t>
            </a:r>
            <a:endParaRPr lang="en-US" sz="2800" dirty="0"/>
          </a:p>
        </p:txBody>
      </p:sp>
      <p:pic>
        <p:nvPicPr>
          <p:cNvPr id="13314" name="Picture 2" descr="A photo shows an immobilizer coil detector with its light emitting diode or LED. An operational coil will switch ON the LED when the ignition key is inserted in the ignition lock cylinder and / or turned to the ON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83" y="1627827"/>
            <a:ext cx="7860797" cy="468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9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210856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6833"/>
            <a:ext cx="8230646" cy="1600438"/>
          </a:xfrm>
        </p:spPr>
        <p:txBody>
          <a:bodyPr wrap="square">
            <a:spAutoFit/>
          </a:bodyPr>
          <a:lstStyle/>
          <a:p>
            <a:r>
              <a:rPr lang="en-IN" altLang="en-US" sz="2600" dirty="0">
                <a:ea typeface="ヒラギノ角ゴ Pro W3" charset="-128"/>
              </a:rPr>
              <a:t>Figure </a:t>
            </a:r>
            <a:r>
              <a:rPr lang="en-IN" altLang="en-US" sz="2600" dirty="0" smtClean="0">
                <a:ea typeface="ヒラギノ角ゴ Pro W3" charset="-128"/>
              </a:rPr>
              <a:t>25.1 </a:t>
            </a:r>
            <a:r>
              <a:rPr lang="en-IN" sz="2600" dirty="0"/>
              <a:t>A shock sensor used in alarm and </a:t>
            </a:r>
            <a:r>
              <a:rPr lang="en-IN" sz="2600" dirty="0" smtClean="0"/>
              <a:t>antitheft systems</a:t>
            </a:r>
            <a:r>
              <a:rPr lang="en-IN" sz="2600" dirty="0"/>
              <a:t>. If the vehicle is moved, the magnet will move </a:t>
            </a:r>
            <a:r>
              <a:rPr lang="en-IN" sz="2600" dirty="0" smtClean="0"/>
              <a:t>relative to </a:t>
            </a:r>
            <a:r>
              <a:rPr lang="en-IN" sz="2600" dirty="0"/>
              <a:t>the coil, inducing a small voltage that will trigger the </a:t>
            </a:r>
            <a:r>
              <a:rPr lang="en-IN" sz="2600" dirty="0" smtClean="0"/>
              <a:t>alarm</a:t>
            </a:r>
            <a:endParaRPr lang="en-US" sz="2600" dirty="0"/>
          </a:p>
        </p:txBody>
      </p:sp>
      <p:pic>
        <p:nvPicPr>
          <p:cNvPr id="3" name="Picture 2" descr="A photo shows a shock sensor alarm circuit used in alarm and antitheft systems. It includes induction coil, magnet, and a flexible plastic magnet mounting. The magnet moves when the vehicle moves. The induced voltage in the coil sets off the ala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824" y="1959337"/>
            <a:ext cx="5696351" cy="428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66700"/>
            <a:ext cx="8230646" cy="1600438"/>
          </a:xfrm>
        </p:spPr>
        <p:txBody>
          <a:bodyPr wrap="square">
            <a:spAutoFit/>
          </a:bodyPr>
          <a:lstStyle/>
          <a:p>
            <a:r>
              <a:rPr lang="en-IN" altLang="en-US" sz="2600" dirty="0">
                <a:ea typeface="ヒラギノ角ゴ Pro W3" charset="-128"/>
              </a:rPr>
              <a:t>Figure </a:t>
            </a:r>
            <a:r>
              <a:rPr lang="en-IN" altLang="en-US" sz="2600" dirty="0" smtClean="0">
                <a:ea typeface="ヒラギノ角ゴ Pro W3" charset="-128"/>
              </a:rPr>
              <a:t>25.2 </a:t>
            </a:r>
            <a:r>
              <a:rPr lang="en-IN" sz="2600" dirty="0"/>
              <a:t>The security system symbol used on a </a:t>
            </a:r>
            <a:r>
              <a:rPr lang="en-IN" sz="2600" dirty="0" smtClean="0"/>
              <a:t>Ford. The </a:t>
            </a:r>
            <a:r>
              <a:rPr lang="en-IN" sz="2600" dirty="0"/>
              <a:t>symbol varies by make, model, and year; so </a:t>
            </a:r>
            <a:r>
              <a:rPr lang="en-IN" sz="2600" dirty="0" smtClean="0"/>
              <a:t>check service information </a:t>
            </a:r>
            <a:r>
              <a:rPr lang="en-IN" sz="2600" dirty="0"/>
              <a:t>to determine what symbol is used on the </a:t>
            </a:r>
            <a:r>
              <a:rPr lang="en-IN" sz="2600" dirty="0" smtClean="0"/>
              <a:t>vehicle being </a:t>
            </a:r>
            <a:r>
              <a:rPr lang="en-IN" sz="2600" dirty="0"/>
              <a:t>diagnosed</a:t>
            </a:r>
            <a:endParaRPr lang="en-US" sz="2600" dirty="0"/>
          </a:p>
        </p:txBody>
      </p:sp>
      <p:pic>
        <p:nvPicPr>
          <p:cNvPr id="3" name="Picture 2" descr="A photo shows the security system symbol on the RPM meter of a Ford. The symbol is of a vehicle and a lock. Symbols vary with model, make, and year. Technicians must check service information to know the symbol specific to the diagnosed vehic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44" y="1952975"/>
            <a:ext cx="6813671" cy="436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7650"/>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25.3 </a:t>
            </a:r>
            <a:r>
              <a:rPr lang="en-IN" sz="2800" dirty="0"/>
              <a:t>A typical key with the </a:t>
            </a:r>
            <a:r>
              <a:rPr lang="en-IN" sz="2800" dirty="0" smtClean="0"/>
              <a:t>cover removed </a:t>
            </a:r>
            <a:r>
              <a:rPr lang="en-IN" sz="2800" dirty="0"/>
              <a:t>showing the battery used </a:t>
            </a:r>
            <a:r>
              <a:rPr lang="en-IN" sz="2800" dirty="0" smtClean="0"/>
              <a:t>to power the </a:t>
            </a:r>
            <a:r>
              <a:rPr lang="en-IN" sz="2800" dirty="0"/>
              <a:t>door lock and the antenna used for </a:t>
            </a:r>
            <a:r>
              <a:rPr lang="en-IN" sz="2800" dirty="0" smtClean="0"/>
              <a:t>the immobilizer </a:t>
            </a:r>
            <a:r>
              <a:rPr lang="en-IN" sz="2800" dirty="0"/>
              <a:t>system</a:t>
            </a:r>
            <a:endParaRPr lang="en-US" sz="2800" dirty="0"/>
          </a:p>
        </p:txBody>
      </p:sp>
      <p:pic>
        <p:nvPicPr>
          <p:cNvPr id="3" name="Picture 2" descr="A photo shows a typical key with cover removed. The battery powers the remote keyless entry system and the key antenna utilized in the immobilize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957" y="2072720"/>
            <a:ext cx="5639949" cy="424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5275"/>
            <a:ext cx="8230646" cy="1846659"/>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25.4 </a:t>
            </a:r>
            <a:r>
              <a:rPr lang="en-IN" sz="2400" dirty="0"/>
              <a:t>The </a:t>
            </a:r>
            <a:r>
              <a:rPr lang="en-IN" sz="2400" dirty="0" smtClean="0"/>
              <a:t>remote keyless </a:t>
            </a:r>
            <a:r>
              <a:rPr lang="en-IN" sz="2400" dirty="0"/>
              <a:t>entry is used </a:t>
            </a:r>
            <a:r>
              <a:rPr lang="en-IN" sz="2400" dirty="0" smtClean="0"/>
              <a:t>to unlock </a:t>
            </a:r>
            <a:r>
              <a:rPr lang="en-IN" sz="2400" dirty="0"/>
              <a:t>the doors, as </a:t>
            </a:r>
            <a:r>
              <a:rPr lang="en-IN" sz="2400" dirty="0" smtClean="0"/>
              <a:t>well as </a:t>
            </a:r>
            <a:r>
              <a:rPr lang="en-IN" sz="2400" dirty="0"/>
              <a:t>create the signals to </a:t>
            </a:r>
            <a:r>
              <a:rPr lang="en-IN" sz="2400" dirty="0" smtClean="0"/>
              <a:t>the powertrain </a:t>
            </a:r>
            <a:r>
              <a:rPr lang="en-IN" sz="2400" dirty="0"/>
              <a:t>control </a:t>
            </a:r>
            <a:r>
              <a:rPr lang="en-IN" sz="2400" dirty="0" smtClean="0"/>
              <a:t>module (</a:t>
            </a:r>
            <a:r>
              <a:rPr lang="en-IN" sz="2400" spc="-300" dirty="0" smtClean="0"/>
              <a:t>P C </a:t>
            </a:r>
            <a:r>
              <a:rPr lang="en-IN" sz="2400" spc="-250" dirty="0" smtClean="0"/>
              <a:t>M</a:t>
            </a:r>
            <a:r>
              <a:rPr lang="en-IN" sz="2400" dirty="0"/>
              <a:t>) used </a:t>
            </a:r>
            <a:r>
              <a:rPr lang="en-IN" sz="2400" dirty="0" smtClean="0"/>
              <a:t>to control the starter </a:t>
            </a:r>
            <a:r>
              <a:rPr lang="en-IN" sz="2400" dirty="0"/>
              <a:t>motor and/ or </a:t>
            </a:r>
            <a:r>
              <a:rPr lang="en-IN" sz="2400" dirty="0" smtClean="0"/>
              <a:t>the fuel </a:t>
            </a:r>
            <a:r>
              <a:rPr lang="en-IN" sz="2400" dirty="0"/>
              <a:t>system and the </a:t>
            </a:r>
            <a:r>
              <a:rPr lang="en-IN" sz="2400" dirty="0" smtClean="0"/>
              <a:t>warning lamp </a:t>
            </a:r>
            <a:r>
              <a:rPr lang="en-IN" sz="2400" dirty="0"/>
              <a:t>on the </a:t>
            </a:r>
            <a:r>
              <a:rPr lang="en-IN" sz="2400" dirty="0" smtClean="0"/>
              <a:t>instrument panel </a:t>
            </a:r>
            <a:r>
              <a:rPr lang="en-IN" sz="2400" dirty="0"/>
              <a:t>cluster (</a:t>
            </a:r>
            <a:r>
              <a:rPr lang="en-IN" sz="2400" spc="-300" dirty="0" smtClean="0"/>
              <a:t>I P </a:t>
            </a:r>
            <a:r>
              <a:rPr lang="en-IN" sz="2400" spc="-250" dirty="0" smtClean="0"/>
              <a:t>C</a:t>
            </a:r>
            <a:r>
              <a:rPr lang="en-IN" sz="2400" dirty="0"/>
              <a:t>)</a:t>
            </a:r>
            <a:endParaRPr lang="en-US" sz="2400" dirty="0"/>
          </a:p>
        </p:txBody>
      </p:sp>
      <p:pic>
        <p:nvPicPr>
          <p:cNvPr id="3" name="Picture 2" descr="A figure shows a schematic of how activation of the remote keyless entry system from the intelligent key opens doors and sends signals to the starter motor, fuel system, and warming light on the instrument panel cluster via the powertrain control modu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43" y="2411722"/>
            <a:ext cx="8081143" cy="390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1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7650"/>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25.5 </a:t>
            </a:r>
            <a:r>
              <a:rPr lang="en-IN" sz="2800" dirty="0"/>
              <a:t>A </a:t>
            </a:r>
            <a:r>
              <a:rPr lang="en-IN" sz="2800" dirty="0" smtClean="0"/>
              <a:t>typical immobilizer circuit </a:t>
            </a:r>
            <a:r>
              <a:rPr lang="en-IN" sz="2800" dirty="0"/>
              <a:t>showing </a:t>
            </a:r>
            <a:r>
              <a:rPr lang="en-IN" sz="2800" dirty="0" smtClean="0"/>
              <a:t>the communication </a:t>
            </a:r>
            <a:r>
              <a:rPr lang="en-IN" sz="2800" dirty="0"/>
              <a:t>between </a:t>
            </a:r>
            <a:r>
              <a:rPr lang="en-IN" sz="2800" dirty="0" smtClean="0"/>
              <a:t>the key </a:t>
            </a:r>
            <a:r>
              <a:rPr lang="en-IN" sz="2800" dirty="0"/>
              <a:t>and the transceiver. </a:t>
            </a:r>
            <a:r>
              <a:rPr lang="en-IN" sz="2800" dirty="0" smtClean="0"/>
              <a:t>The transceiver </a:t>
            </a:r>
            <a:r>
              <a:rPr lang="en-IN" sz="2800" dirty="0"/>
              <a:t>then </a:t>
            </a:r>
            <a:r>
              <a:rPr lang="en-IN" sz="2800" dirty="0" smtClean="0"/>
              <a:t>communicates with </a:t>
            </a:r>
            <a:r>
              <a:rPr lang="en-IN" sz="2800" dirty="0"/>
              <a:t>the immobilizer module </a:t>
            </a:r>
            <a:r>
              <a:rPr lang="en-IN" sz="2800" dirty="0" smtClean="0"/>
              <a:t>over data lines</a:t>
            </a:r>
            <a:endParaRPr lang="en-US" sz="2800" dirty="0"/>
          </a:p>
        </p:txBody>
      </p:sp>
      <p:pic>
        <p:nvPicPr>
          <p:cNvPr id="3" name="Picture 2" descr="A figure shows a schematic of a usual immobilizer circuit. The key communicates with the transceiver which is a transmitter cum receiver mounted on the steering column. The transceiver then communicates with the immobilizer module via data lin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048" y="2036740"/>
            <a:ext cx="6497483" cy="426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6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04800"/>
            <a:ext cx="8230646" cy="1107996"/>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25.6 </a:t>
            </a:r>
            <a:r>
              <a:rPr lang="en-IN" sz="2400" dirty="0"/>
              <a:t>The communication between the components and modules of the security system use </a:t>
            </a:r>
            <a:r>
              <a:rPr lang="en-IN" sz="2400" dirty="0" smtClean="0"/>
              <a:t>a combination </a:t>
            </a:r>
            <a:r>
              <a:rPr lang="en-IN" sz="2400" dirty="0"/>
              <a:t>of </a:t>
            </a:r>
            <a:r>
              <a:rPr lang="en-IN" sz="2400" dirty="0" smtClean="0"/>
              <a:t>hard wired </a:t>
            </a:r>
            <a:r>
              <a:rPr lang="en-IN" sz="2400" dirty="0"/>
              <a:t>and data bus </a:t>
            </a:r>
            <a:r>
              <a:rPr lang="en-IN" sz="2400" dirty="0" smtClean="0"/>
              <a:t>messages </a:t>
            </a:r>
            <a:endParaRPr lang="en-US" sz="2400" dirty="0"/>
          </a:p>
        </p:txBody>
      </p:sp>
      <p:pic>
        <p:nvPicPr>
          <p:cNvPr id="3" name="Picture 2" descr="A figure is a schematic showing the combination of hard wired and data bus communication between the modules and components of the security system such as key with transponder, transceiver antenna, ignition switch, vehicle module, and lock cylind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647" y="1537248"/>
            <a:ext cx="6539756" cy="477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9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7233"/>
            <a:ext cx="8230646" cy="2800767"/>
          </a:xfrm>
        </p:spPr>
        <p:txBody>
          <a:bodyPr wrap="square">
            <a:spAutoFit/>
          </a:bodyPr>
          <a:lstStyle/>
          <a:p>
            <a:r>
              <a:rPr lang="en-IN" altLang="en-US" sz="2600" dirty="0">
                <a:ea typeface="ヒラギノ角ゴ Pro W3" charset="-128"/>
              </a:rPr>
              <a:t>Figure </a:t>
            </a:r>
            <a:r>
              <a:rPr lang="en-IN" altLang="en-US" sz="2600" dirty="0" smtClean="0">
                <a:ea typeface="ヒラギノ角ゴ Pro W3" charset="-128"/>
              </a:rPr>
              <a:t>25.7 </a:t>
            </a:r>
            <a:r>
              <a:rPr lang="en-IN" sz="2600" dirty="0"/>
              <a:t>(a) Avoid using a </a:t>
            </a:r>
            <a:r>
              <a:rPr lang="en-IN" sz="2600" dirty="0" smtClean="0"/>
              <a:t>key where </a:t>
            </a:r>
            <a:r>
              <a:rPr lang="en-IN" sz="2600" dirty="0"/>
              <a:t>the key ring is over the top of </a:t>
            </a:r>
            <a:r>
              <a:rPr lang="en-IN" sz="2600" dirty="0" smtClean="0"/>
              <a:t>the key</a:t>
            </a:r>
            <a:r>
              <a:rPr lang="en-IN" sz="2600" dirty="0"/>
              <a:t>, which can interfere with the </a:t>
            </a:r>
            <a:r>
              <a:rPr lang="en-IN" sz="2600" dirty="0" smtClean="0"/>
              <a:t>operation of </a:t>
            </a:r>
            <a:r>
              <a:rPr lang="en-IN" sz="2600" dirty="0"/>
              <a:t>the immobilizer system. (b) Do not </a:t>
            </a:r>
            <a:r>
              <a:rPr lang="en-IN" sz="2600" dirty="0" smtClean="0"/>
              <a:t>angle another </a:t>
            </a:r>
            <a:r>
              <a:rPr lang="en-IN" sz="2600" dirty="0"/>
              <a:t>key upward from the key </a:t>
            </a:r>
            <a:r>
              <a:rPr lang="en-IN" sz="2600" dirty="0" smtClean="0"/>
              <a:t>being used </a:t>
            </a:r>
            <a:r>
              <a:rPr lang="en-IN" sz="2600" dirty="0"/>
              <a:t>to help prevent interference with </a:t>
            </a:r>
            <a:r>
              <a:rPr lang="en-IN" sz="2600" dirty="0" smtClean="0"/>
              <a:t>the magnetic </a:t>
            </a:r>
            <a:r>
              <a:rPr lang="en-IN" sz="2600" dirty="0"/>
              <a:t>field used to energize the key</a:t>
            </a:r>
            <a:r>
              <a:rPr lang="en-IN" sz="2600" dirty="0" smtClean="0"/>
              <a:t>. (</a:t>
            </a:r>
            <a:r>
              <a:rPr lang="en-IN" sz="2600" dirty="0"/>
              <a:t>c) Do not have the keys from </a:t>
            </a:r>
            <a:r>
              <a:rPr lang="en-IN" sz="2600" dirty="0" smtClean="0"/>
              <a:t>another vehicle </a:t>
            </a:r>
            <a:r>
              <a:rPr lang="en-IN" sz="2600" dirty="0"/>
              <a:t>near the key being </a:t>
            </a:r>
            <a:r>
              <a:rPr lang="en-IN" sz="2600" dirty="0" smtClean="0"/>
              <a:t>used</a:t>
            </a:r>
            <a:endParaRPr lang="en-US" sz="2600" dirty="0"/>
          </a:p>
        </p:txBody>
      </p:sp>
      <p:pic>
        <p:nvPicPr>
          <p:cNvPr id="3" name="Picture 2" descr="A figure shows that the key ring must not be placed over the top of the key because the ring can interfere with the functioning of the immobilizer system. "/>
          <p:cNvPicPr>
            <a:picLocks noChangeAspect="1" noChangeArrowheads="1"/>
          </p:cNvPicPr>
          <p:nvPr/>
        </p:nvPicPr>
        <p:blipFill rotWithShape="1">
          <a:blip r:embed="rId3">
            <a:extLst>
              <a:ext uri="{28A0092B-C50C-407E-A947-70E740481C1C}">
                <a14:useLocalDpi xmlns:a14="http://schemas.microsoft.com/office/drawing/2010/main" val="0"/>
              </a:ext>
            </a:extLst>
          </a:blip>
          <a:srcRect r="70096"/>
          <a:stretch/>
        </p:blipFill>
        <p:spPr bwMode="auto">
          <a:xfrm>
            <a:off x="523118" y="3355009"/>
            <a:ext cx="2420107" cy="2960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figure shows that another key must not be angled upward when the first key is being operated because the other key can interfere with the magnetic field that energizes the first key. "/>
          <p:cNvPicPr>
            <a:picLocks noChangeAspect="1" noChangeArrowheads="1"/>
          </p:cNvPicPr>
          <p:nvPr/>
        </p:nvPicPr>
        <p:blipFill rotWithShape="1">
          <a:blip r:embed="rId3">
            <a:extLst>
              <a:ext uri="{28A0092B-C50C-407E-A947-70E740481C1C}">
                <a14:useLocalDpi xmlns:a14="http://schemas.microsoft.com/office/drawing/2010/main" val="0"/>
              </a:ext>
            </a:extLst>
          </a:blip>
          <a:srcRect l="32493" r="33754"/>
          <a:stretch/>
        </p:blipFill>
        <p:spPr bwMode="auto">
          <a:xfrm>
            <a:off x="3152775" y="3355009"/>
            <a:ext cx="2731658" cy="2960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figure shows that key for another vehicle must not be near the key being used to avoid interference in the functioning of the immobilizer system. "/>
          <p:cNvPicPr>
            <a:picLocks noChangeAspect="1" noChangeArrowheads="1"/>
          </p:cNvPicPr>
          <p:nvPr/>
        </p:nvPicPr>
        <p:blipFill rotWithShape="1">
          <a:blip r:embed="rId3">
            <a:extLst>
              <a:ext uri="{28A0092B-C50C-407E-A947-70E740481C1C}">
                <a14:useLocalDpi xmlns:a14="http://schemas.microsoft.com/office/drawing/2010/main" val="0"/>
              </a:ext>
            </a:extLst>
          </a:blip>
          <a:srcRect l="69096"/>
          <a:stretch/>
        </p:blipFill>
        <p:spPr bwMode="auto">
          <a:xfrm>
            <a:off x="6115050" y="3355009"/>
            <a:ext cx="2501042" cy="296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3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65987"/>
            <a:ext cx="2896646" cy="4801314"/>
          </a:xfrm>
        </p:spPr>
        <p:txBody>
          <a:bodyPr wrap="square">
            <a:spAutoFit/>
          </a:bodyPr>
          <a:lstStyle/>
          <a:p>
            <a:r>
              <a:rPr lang="en-IN" altLang="en-US" sz="2400" dirty="0" smtClean="0">
                <a:ea typeface="ヒラギノ角ゴ Pro W3" charset="-128"/>
              </a:rPr>
              <a:t>Figure 25.8 </a:t>
            </a:r>
            <a:r>
              <a:rPr lang="en-IN" sz="2400" dirty="0" smtClean="0"/>
              <a:t>Check service information for the exact wiring diagram (schematic) for the vehicle being tested. Highlighting the wires and noting their </a:t>
            </a:r>
            <a:r>
              <a:rPr lang="en-IN" sz="2400" dirty="0" err="1" smtClean="0"/>
              <a:t>color</a:t>
            </a:r>
            <a:r>
              <a:rPr lang="en-IN" sz="2400" dirty="0" smtClean="0"/>
              <a:t> will help when following the specified testing procedures</a:t>
            </a:r>
            <a:endParaRPr lang="en-US" sz="2400" dirty="0"/>
          </a:p>
        </p:txBody>
      </p:sp>
      <p:pic>
        <p:nvPicPr>
          <p:cNvPr id="3" name="Picture 2" descr="A figure shows the circuit diagram of an immobilizer circuit with the wires being highlighted and their colors noted. Obtaining the accurate circuit diagram and highlighting and noting the colors of wires enables precise and rapid diagnosi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810" y="381000"/>
            <a:ext cx="5036790" cy="523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22505</TotalTime>
  <Words>503</Words>
  <Application>Microsoft Office PowerPoint</Application>
  <PresentationFormat>On-screen Show (4:3)</PresentationFormat>
  <Paragraphs>33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508 Lecture</vt:lpstr>
      <vt:lpstr>Automotive Electrical and Engine Performance</vt:lpstr>
      <vt:lpstr>Figure 25.1 A shock sensor used in alarm and antitheft systems. If the vehicle is moved, the magnet will move relative to the coil, inducing a small voltage that will trigger the alarm</vt:lpstr>
      <vt:lpstr>Figure 25.2 The security system symbol used on a Ford. The symbol varies by make, model, and year; so check service information to determine what symbol is used on the vehicle being diagnosed</vt:lpstr>
      <vt:lpstr>Figure 25.3 A typical key with the cover removed showing the battery used to power the door lock and the antenna used for the immobilizer system</vt:lpstr>
      <vt:lpstr>Figure 25.4 The remote keyless entry is used to unlock the doors, as well as create the signals to the powertrain control module (P C M) used to control the starter motor and/ or the fuel system and the warning lamp on the instrument panel cluster (I P C)</vt:lpstr>
      <vt:lpstr>Figure 25.5 A typical immobilizer circuit showing the communication between the key and the transceiver. The transceiver then communicates with the immobilizer module over data lines</vt:lpstr>
      <vt:lpstr>Figure 25.6 The communication between the components and modules of the security system use a combination of hard wired and data bus messages </vt:lpstr>
      <vt:lpstr>Figure 25.7 (a) Avoid using a key where the key ring is over the top of the key, which can interfere with the operation of the immobilizer system. (b) Do not angle another key upward from the key being used to help prevent interference with the magnetic field used to energize the key. (c) Do not have the keys from another vehicle near the key being used</vt:lpstr>
      <vt:lpstr>Figure 25.8 Check service information for the exact wiring diagram (schematic) for the vehicle being tested. Highlighting the wires and noting their color will help when following the specified testing procedures</vt:lpstr>
      <vt:lpstr>Figure 25.9 A special tool is needed to diagnose a General Motors V A T S security system and special keys that contain a resistor pellet</vt:lpstr>
      <vt:lpstr>Figure 25.10 The Passlock series of General Motors security systems uses a conventional key. The magnet is located in the ignition lock cylinder and triggers the Hall-effect sensors</vt:lpstr>
      <vt:lpstr>Figure 25.11 Scan tools, such as this factory tool being used on a B M W, are capable of many diagnostic functions that can help the technician zero in on the root cause of a problem</vt:lpstr>
      <vt:lpstr>Figure 25.12 After checking for stored diagnostic trouble codes (D T C s), the wise technician checks service information for any technical service bulletins (T S B s) that may relate to the vehicle being serviced</vt:lpstr>
      <vt:lpstr>Figure 25.13 Immobilizer coil detectors can be found on line by searching for immobilizer transponder coil detector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Kumaraguru Govindasamy</cp:lastModifiedBy>
  <cp:revision>3961</cp:revision>
  <dcterms:created xsi:type="dcterms:W3CDTF">2014-07-14T20:04:21Z</dcterms:created>
  <dcterms:modified xsi:type="dcterms:W3CDTF">2019-02-26T05:58:57Z</dcterms:modified>
</cp:coreProperties>
</file>