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1077" r:id="rId2"/>
    <p:sldId id="1041" r:id="rId3"/>
    <p:sldId id="1078" r:id="rId4"/>
    <p:sldId id="1109" r:id="rId5"/>
    <p:sldId id="1080" r:id="rId6"/>
    <p:sldId id="1081" r:id="rId7"/>
    <p:sldId id="1082" r:id="rId8"/>
    <p:sldId id="1083" r:id="rId9"/>
    <p:sldId id="1084" r:id="rId10"/>
    <p:sldId id="1085" r:id="rId11"/>
    <p:sldId id="1086" r:id="rId12"/>
    <p:sldId id="1087" r:id="rId13"/>
    <p:sldId id="1093" r:id="rId14"/>
    <p:sldId id="1088" r:id="rId15"/>
    <p:sldId id="1089" r:id="rId16"/>
    <p:sldId id="1090" r:id="rId17"/>
    <p:sldId id="1092" r:id="rId18"/>
    <p:sldId id="1094" r:id="rId19"/>
    <p:sldId id="1091" r:id="rId20"/>
    <p:sldId id="1095" r:id="rId21"/>
    <p:sldId id="1096" r:id="rId22"/>
    <p:sldId id="1097" r:id="rId23"/>
    <p:sldId id="1098" r:id="rId24"/>
    <p:sldId id="1099" r:id="rId25"/>
    <p:sldId id="1100" r:id="rId26"/>
    <p:sldId id="1101" r:id="rId27"/>
    <p:sldId id="1102" r:id="rId28"/>
    <p:sldId id="1103" r:id="rId29"/>
    <p:sldId id="1104" r:id="rId30"/>
    <p:sldId id="1105" r:id="rId31"/>
    <p:sldId id="1106" r:id="rId32"/>
    <p:sldId id="1107" r:id="rId33"/>
    <p:sldId id="110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816">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19" autoAdjust="0"/>
    <p:restoredTop sz="93486" autoAdjust="0"/>
  </p:normalViewPr>
  <p:slideViewPr>
    <p:cSldViewPr>
      <p:cViewPr varScale="1">
        <p:scale>
          <a:sx n="113" d="100"/>
          <a:sy n="113" d="100"/>
        </p:scale>
        <p:origin x="-1488" y="-108"/>
      </p:cViewPr>
      <p:guideLst>
        <p:guide orient="horz" pos="2160"/>
        <p:guide orient="horz" pos="816"/>
        <p:guide orient="horz" pos="3984"/>
        <p:guide orient="horz" pos="384"/>
        <p:guide orient="horz" pos="144"/>
        <p:guide orient="horz" pos="1056"/>
        <p:guide pos="2880"/>
        <p:guide pos="288"/>
        <p:guide pos="5472"/>
      </p:guideLst>
    </p:cSldViewPr>
  </p:slideViewPr>
  <p:outlineViewPr>
    <p:cViewPr>
      <p:scale>
        <a:sx n="20" d="100"/>
        <a:sy n="20"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3/6/2019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3/6/2019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2020, 2017, 2014 Pearson Education, Inc. All </a:t>
            </a:r>
            <a:r>
              <a:rPr lang="en-US" sz="1200" smtClean="0">
                <a:latin typeface="Verdana" panose="020B0604030504040204" pitchFamily="34" charset="0"/>
                <a:ea typeface="Verdana" panose="020B0604030504040204" pitchFamily="34" charset="0"/>
                <a:cs typeface="Verdana" panose="020B0604030504040204" pitchFamily="34" charset="0"/>
              </a:rPr>
              <a:t>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379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Click to edit Master title style</a:t>
            </a:r>
            <a:endParaRPr lang="en-US" dirty="0"/>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3/6/2019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3/6/2019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87488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604329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3/6/2019</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3/6/2019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59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3/6/2019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3/6/2019</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smtClean="0">
                <a:solidFill>
                  <a:schemeClr val="tx1"/>
                </a:solidFill>
                <a:latin typeface="Verdana"/>
                <a:ea typeface="Verdana" panose="020B0604030504040204" pitchFamily="34" charset="0"/>
                <a:cs typeface="Verdana" panose="020B0604030504040204" pitchFamily="34" charset="0"/>
              </a:rPr>
              <a:t>Copyright © 2020, 2016 Pearson Education, Inc. All Rights Reserved</a:t>
            </a:r>
            <a:endParaRPr lang="en-IN" altLang="en-US" sz="1200" dirty="0">
              <a:solidFill>
                <a:schemeClr val="tx1"/>
              </a:solidFill>
              <a:latin typeface="Verdana"/>
              <a:ea typeface="Verdana" panose="020B0604030504040204" pitchFamily="34" charset="0"/>
              <a:cs typeface="Verdana" panose="020B0604030504040204" pitchFamily="34" charset="0"/>
            </a:endParaRP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6" r:id="rId14"/>
    <p:sldLayoutId id="2147483667"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Automotive Electrical and Engine Performance</a:t>
            </a:r>
          </a:p>
        </p:txBody>
      </p:sp>
      <p:sp>
        <p:nvSpPr>
          <p:cNvPr id="3" name="Text Placeholder 2"/>
          <p:cNvSpPr>
            <a:spLocks noGrp="1"/>
          </p:cNvSpPr>
          <p:nvPr>
            <p:ph type="body" sz="quarter" idx="13"/>
          </p:nvPr>
        </p:nvSpPr>
        <p:spPr>
          <a:xfrm>
            <a:off x="457200" y="1382036"/>
            <a:ext cx="8229600" cy="317335"/>
          </a:xfrm>
        </p:spPr>
        <p:txBody>
          <a:bodyPr/>
          <a:lstStyle/>
          <a:p>
            <a:r>
              <a:rPr lang="en-US" dirty="0" smtClean="0"/>
              <a:t>Eighth </a:t>
            </a:r>
            <a:r>
              <a:rPr lang="en-US" dirty="0"/>
              <a:t>Edition</a:t>
            </a:r>
            <a:endParaRPr lang="en-IN" dirty="0"/>
          </a:p>
        </p:txBody>
      </p:sp>
      <p:sp>
        <p:nvSpPr>
          <p:cNvPr id="4" name="Text Placeholder 3"/>
          <p:cNvSpPr>
            <a:spLocks noGrp="1"/>
          </p:cNvSpPr>
          <p:nvPr>
            <p:ph type="body" sz="quarter" idx="14"/>
          </p:nvPr>
        </p:nvSpPr>
        <p:spPr>
          <a:xfrm>
            <a:off x="4876800" y="2814797"/>
            <a:ext cx="2114271" cy="492443"/>
          </a:xfrm>
        </p:spPr>
        <p:txBody>
          <a:bodyPr vert="horz" wrap="square" lIns="0" tIns="0" rIns="0" bIns="0" rtlCol="0" anchor="b">
            <a:spAutoFit/>
          </a:bodyPr>
          <a:lstStyle/>
          <a:p>
            <a:r>
              <a:rPr lang="en-US" sz="3200" dirty="0"/>
              <a:t>Chapter </a:t>
            </a:r>
            <a:r>
              <a:rPr lang="en-US" sz="3200" dirty="0" smtClean="0"/>
              <a:t>22</a:t>
            </a:r>
            <a:endParaRPr lang="en-US" sz="3200" dirty="0"/>
          </a:p>
        </p:txBody>
      </p:sp>
      <p:sp>
        <p:nvSpPr>
          <p:cNvPr id="5" name="Text Placeholder 4"/>
          <p:cNvSpPr>
            <a:spLocks noGrp="1"/>
          </p:cNvSpPr>
          <p:nvPr>
            <p:ph type="body" sz="quarter" idx="15"/>
          </p:nvPr>
        </p:nvSpPr>
        <p:spPr>
          <a:xfrm>
            <a:off x="4870459" y="3419184"/>
            <a:ext cx="3644612" cy="615553"/>
          </a:xfrm>
        </p:spPr>
        <p:txBody>
          <a:bodyPr vert="horz" wrap="square" lIns="0" tIns="0" rIns="0" bIns="0" rtlCol="0">
            <a:spAutoFit/>
          </a:bodyPr>
          <a:lstStyle/>
          <a:p>
            <a:r>
              <a:rPr lang="en-IN" sz="2000" dirty="0" smtClean="0"/>
              <a:t>Driver  Information and Navigation Systems</a:t>
            </a:r>
            <a:endParaRPr lang="en-US" sz="2000" dirty="0"/>
          </a:p>
        </p:txBody>
      </p:sp>
      <p:pic>
        <p:nvPicPr>
          <p:cNvPr id="9" name="Picture 8" descr="Front Cover: Automotive Electrical and Engine Performance,  Eighth Edition by Halderma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1769663"/>
            <a:ext cx="3505200" cy="4483907"/>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xmlns="" id="{B90BF7CC-C13E-4975-9A72-17609AD86A49}"/>
              </a:ext>
            </a:extLst>
          </p:cNvPr>
          <p:cNvSpPr>
            <a:spLocks noGrp="1"/>
          </p:cNvSpPr>
          <p:nvPr>
            <p:ph type="body" sz="quarter" idx="13"/>
          </p:nvPr>
        </p:nvSpPr>
        <p:spPr>
          <a:xfrm>
            <a:off x="2743203" y="6418272"/>
            <a:ext cx="5950034" cy="184666"/>
          </a:xfrm>
        </p:spPr>
        <p:txBody>
          <a:bodyPr wrap="square">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a:t>
            </a:r>
            <a:r>
              <a:rPr lang="en-IN" altLang="en-US" sz="1200" dirty="0" smtClean="0">
                <a:solidFill>
                  <a:schemeClr val="tx1"/>
                </a:solidFill>
                <a:latin typeface="Verdana"/>
                <a:ea typeface="Verdana" panose="020B0604030504040204" pitchFamily="34" charset="0"/>
                <a:cs typeface="Verdana" panose="020B0604030504040204" pitchFamily="34" charset="0"/>
              </a:rPr>
              <a:t>2016 </a:t>
            </a:r>
            <a:r>
              <a:rPr lang="en-IN" altLang="en-US" sz="1200" dirty="0">
                <a:solidFill>
                  <a:schemeClr val="tx1"/>
                </a:solidFill>
                <a:latin typeface="Verdana"/>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7522"/>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22.9 </a:t>
            </a:r>
            <a:r>
              <a:rPr lang="en-IN" sz="2800" dirty="0"/>
              <a:t>The dash-mounted control for the </a:t>
            </a:r>
            <a:r>
              <a:rPr lang="en-IN" sz="2800" dirty="0" smtClean="0"/>
              <a:t>   </a:t>
            </a:r>
            <a:r>
              <a:rPr lang="en-IN" sz="2800" spc="-300" dirty="0" smtClean="0"/>
              <a:t>H U D</a:t>
            </a:r>
            <a:r>
              <a:rPr lang="en-IN" sz="2800" dirty="0" smtClean="0"/>
              <a:t> </a:t>
            </a:r>
            <a:r>
              <a:rPr lang="en-IN" sz="2800" dirty="0"/>
              <a:t>on </a:t>
            </a:r>
            <a:r>
              <a:rPr lang="en-IN" sz="2800" dirty="0" smtClean="0"/>
              <a:t>this Cadillac </a:t>
            </a:r>
            <a:r>
              <a:rPr lang="en-IN" sz="2800" dirty="0"/>
              <a:t>allows the driver to move the image up and down </a:t>
            </a:r>
            <a:r>
              <a:rPr lang="en-IN" sz="2800" dirty="0" smtClean="0"/>
              <a:t>on the </a:t>
            </a:r>
            <a:r>
              <a:rPr lang="en-IN" sz="2800" dirty="0"/>
              <a:t>windshield for best viewing</a:t>
            </a:r>
            <a:endParaRPr lang="en-US" sz="2800" dirty="0"/>
          </a:p>
        </p:txBody>
      </p:sp>
      <p:pic>
        <p:nvPicPr>
          <p:cNvPr id="3" name="Picture 2" descr="A photo shows a dash mounted HUD 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651" y="2129378"/>
            <a:ext cx="5562761" cy="418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3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60175"/>
            <a:ext cx="8230646" cy="553998"/>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22.10 </a:t>
            </a:r>
            <a:r>
              <a:rPr lang="en-IN" dirty="0"/>
              <a:t>A typical </a:t>
            </a:r>
            <a:r>
              <a:rPr lang="en-IN" spc="-300" dirty="0" smtClean="0"/>
              <a:t>H U D</a:t>
            </a:r>
            <a:r>
              <a:rPr lang="en-IN" dirty="0" smtClean="0"/>
              <a:t> unit</a:t>
            </a:r>
            <a:endParaRPr lang="en-US" dirty="0"/>
          </a:p>
        </p:txBody>
      </p:sp>
      <p:pic>
        <p:nvPicPr>
          <p:cNvPr id="3" name="Picture 2" descr="An illustration shows the components of a HUD. A projector projects the image on a flat mirror which reflects it to an adjustable concave mirror which projects it over wind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81" y="965345"/>
            <a:ext cx="7537900" cy="534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95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10110"/>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22.11 </a:t>
            </a:r>
            <a:r>
              <a:rPr lang="en-IN" sz="3200" dirty="0"/>
              <a:t>A night vision camera behind the </a:t>
            </a:r>
            <a:r>
              <a:rPr lang="en-IN" sz="3200" dirty="0" smtClean="0"/>
              <a:t>grille of </a:t>
            </a:r>
            <a:r>
              <a:rPr lang="en-IN" sz="3200" dirty="0"/>
              <a:t>a Cadillac</a:t>
            </a:r>
            <a:endParaRPr lang="en-US" sz="3200" dirty="0"/>
          </a:p>
        </p:txBody>
      </p:sp>
      <p:pic>
        <p:nvPicPr>
          <p:cNvPr id="3" name="Picture 2" descr="A photo shows night vision camera behind the grille of a Cadil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295" y="1304925"/>
            <a:ext cx="6664297" cy="501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0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3435"/>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22.12 </a:t>
            </a:r>
            <a:r>
              <a:rPr lang="en-IN" dirty="0"/>
              <a:t>(a) Symbol and line drawing of a typical </a:t>
            </a:r>
            <a:r>
              <a:rPr lang="en-IN" dirty="0" smtClean="0"/>
              <a:t>light-emitting diode </a:t>
            </a:r>
            <a:r>
              <a:rPr lang="en-IN" dirty="0"/>
              <a:t>(</a:t>
            </a:r>
            <a:r>
              <a:rPr lang="en-IN" spc="-300" dirty="0" smtClean="0"/>
              <a:t>L E D</a:t>
            </a:r>
            <a:r>
              <a:rPr lang="en-IN" dirty="0" smtClean="0"/>
              <a:t>)</a:t>
            </a:r>
            <a:endParaRPr lang="en-US" dirty="0"/>
          </a:p>
        </p:txBody>
      </p:sp>
      <p:pic>
        <p:nvPicPr>
          <p:cNvPr id="3" name="Picture 2" descr="An illustration shows an LED bulb with cathode and anode marked and a symbol of LED which is an encircled diode with zig zag arrows going outward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1341"/>
          <a:stretch/>
        </p:blipFill>
        <p:spPr bwMode="auto">
          <a:xfrm>
            <a:off x="469932" y="2209800"/>
            <a:ext cx="8200839" cy="359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14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90204"/>
            <a:ext cx="8230646" cy="2215991"/>
          </a:xfrm>
        </p:spPr>
        <p:txBody>
          <a:bodyPr wrap="square">
            <a:spAutoFit/>
          </a:bodyPr>
          <a:lstStyle/>
          <a:p>
            <a:r>
              <a:rPr lang="en-IN" altLang="en-US" sz="2400" dirty="0" smtClean="0">
                <a:ea typeface="ヒラギノ角ゴ Pro W3" charset="-128"/>
              </a:rPr>
              <a:t>Figure 22.12 </a:t>
            </a:r>
            <a:r>
              <a:rPr lang="en-IN" sz="2400" dirty="0" smtClean="0"/>
              <a:t>(b) Grouped in seven segments, this array is called a seven-segment </a:t>
            </a:r>
            <a:r>
              <a:rPr lang="en-IN" sz="2400" spc="-300" dirty="0" smtClean="0"/>
              <a:t>L E D</a:t>
            </a:r>
            <a:r>
              <a:rPr lang="en-IN" sz="2400" dirty="0" smtClean="0"/>
              <a:t> display with a common anode (positive connection). The dash computer toggles the cathode (negative) side of each individual segment to display numbers and letters. (c) When all segments are turned on, the number 8 is displayed</a:t>
            </a:r>
            <a:endParaRPr lang="en-US" sz="2400" dirty="0"/>
          </a:p>
        </p:txBody>
      </p:sp>
      <p:pic>
        <p:nvPicPr>
          <p:cNvPr id="3" name="Picture 2" descr="An illustration shows a circuit diagram of seven segment LED display.  7 diodes are arranged to make 2 boxes representing the number 8.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513" r="32779"/>
          <a:stretch/>
        </p:blipFill>
        <p:spPr bwMode="auto">
          <a:xfrm>
            <a:off x="1961644" y="2590800"/>
            <a:ext cx="2496056" cy="372343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An illustration shows the number 8 in digital format formed by using 7 lin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228" t="47007" b="17805"/>
          <a:stretch/>
        </p:blipFill>
        <p:spPr bwMode="auto">
          <a:xfrm>
            <a:off x="4713398" y="3962400"/>
            <a:ext cx="1257861" cy="235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9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05740"/>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22.13 </a:t>
            </a:r>
            <a:r>
              <a:rPr lang="en-IN" sz="3200" dirty="0"/>
              <a:t>A typical </a:t>
            </a:r>
            <a:r>
              <a:rPr lang="en-IN" sz="3200" spc="-300" dirty="0"/>
              <a:t>LCD</a:t>
            </a:r>
            <a:r>
              <a:rPr lang="en-IN" sz="3200" dirty="0"/>
              <a:t> navigation system display</a:t>
            </a:r>
            <a:endParaRPr lang="en-US" sz="3200" dirty="0"/>
          </a:p>
        </p:txBody>
      </p:sp>
      <p:pic>
        <p:nvPicPr>
          <p:cNvPr id="13314" name="Picture 2" descr="A photo shows a LCD navigation system dis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877" y="1333940"/>
            <a:ext cx="6616584" cy="498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817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97026"/>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22.14 </a:t>
            </a:r>
            <a:r>
              <a:rPr lang="en-IN" sz="2400" dirty="0"/>
              <a:t>A virtual dash being used to show </a:t>
            </a:r>
            <a:r>
              <a:rPr lang="en-IN" sz="2400" dirty="0" smtClean="0"/>
              <a:t>a</a:t>
            </a:r>
            <a:r>
              <a:rPr lang="en-IN" sz="2400" baseline="0" dirty="0" smtClean="0"/>
              <a:t> </a:t>
            </a:r>
            <a:r>
              <a:rPr lang="en-IN" sz="2400" dirty="0" smtClean="0"/>
              <a:t>navigation </a:t>
            </a:r>
            <a:r>
              <a:rPr lang="en-IN" sz="2400" dirty="0"/>
              <a:t>screen that takes up all of the </a:t>
            </a:r>
            <a:r>
              <a:rPr lang="en-IN" sz="2400" dirty="0" err="1"/>
              <a:t>center</a:t>
            </a:r>
            <a:r>
              <a:rPr lang="en-IN" sz="2400" dirty="0"/>
              <a:t> dash area. </a:t>
            </a:r>
            <a:r>
              <a:rPr lang="en-IN" sz="2400" dirty="0" smtClean="0"/>
              <a:t>This driver </a:t>
            </a:r>
            <a:r>
              <a:rPr lang="en-IN" sz="2400" dirty="0"/>
              <a:t>selectable dash display can show almost any </a:t>
            </a:r>
            <a:r>
              <a:rPr lang="en-IN" sz="2400" dirty="0" smtClean="0"/>
              <a:t>combination of </a:t>
            </a:r>
            <a:r>
              <a:rPr lang="en-IN" sz="2400" dirty="0"/>
              <a:t>dash instruments to meet the desires of the </a:t>
            </a:r>
            <a:r>
              <a:rPr lang="en-IN" sz="2400" dirty="0" smtClean="0"/>
              <a:t>driver</a:t>
            </a:r>
            <a:endParaRPr lang="en-US" sz="2400" dirty="0"/>
          </a:p>
        </p:txBody>
      </p:sp>
      <p:pic>
        <p:nvPicPr>
          <p:cNvPr id="14338" name="Picture 2" descr="A photo shows a center virtual dash of a vehicle that displays a navigation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020" y="2247007"/>
            <a:ext cx="5404499" cy="406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74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06300"/>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22.15 </a:t>
            </a:r>
            <a:r>
              <a:rPr lang="en-IN" sz="3200" dirty="0"/>
              <a:t>Schematic of a capacitive touch </a:t>
            </a:r>
            <a:r>
              <a:rPr lang="en-IN" sz="3200" dirty="0" smtClean="0"/>
              <a:t>screen</a:t>
            </a:r>
            <a:endParaRPr lang="en-US" sz="3200" dirty="0"/>
          </a:p>
        </p:txBody>
      </p:sp>
      <p:pic>
        <p:nvPicPr>
          <p:cNvPr id="15362" name="Picture 2" descr="A figure shows a finger placed on a capacitive touchscreen. The finger acts as a conductive surface area to the capacitiv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466" y="1290911"/>
            <a:ext cx="3686368" cy="502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49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95835"/>
            <a:ext cx="8230646" cy="1477328"/>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22.16 </a:t>
            </a:r>
            <a:r>
              <a:rPr lang="en-IN" sz="2400" dirty="0"/>
              <a:t>A vehicle speed sensor located in the </a:t>
            </a:r>
            <a:r>
              <a:rPr lang="en-IN" sz="2400" dirty="0" smtClean="0"/>
              <a:t>extension housing </a:t>
            </a:r>
            <a:r>
              <a:rPr lang="en-IN" sz="2400" dirty="0"/>
              <a:t>of the transmission. Some vehicles use the </a:t>
            </a:r>
            <a:r>
              <a:rPr lang="en-IN" sz="2400" dirty="0" smtClean="0"/>
              <a:t>wheel speed </a:t>
            </a:r>
            <a:r>
              <a:rPr lang="en-IN" sz="2400" dirty="0"/>
              <a:t>sensors for vehicle speed </a:t>
            </a:r>
            <a:r>
              <a:rPr lang="en-IN" sz="2400" dirty="0" smtClean="0"/>
              <a:t>information</a:t>
            </a:r>
            <a:endParaRPr lang="en-US" sz="2400" dirty="0"/>
          </a:p>
        </p:txBody>
      </p:sp>
      <p:pic>
        <p:nvPicPr>
          <p:cNvPr id="16386" name="Picture 2" descr="A photo shows a cut section of transmission housing with vehicle speed sensor mounted in the housing near a shaft with ro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970" y="1836876"/>
            <a:ext cx="5944949" cy="447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038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09157"/>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22.17 </a:t>
            </a:r>
            <a:r>
              <a:rPr lang="en-IN" sz="3200" dirty="0" smtClean="0"/>
              <a:t>a</a:t>
            </a:r>
            <a:r>
              <a:rPr lang="en-IN" sz="3200" dirty="0"/>
              <a:t>) Some odometers are mechanical and </a:t>
            </a:r>
            <a:r>
              <a:rPr lang="en-IN" sz="3200" dirty="0" smtClean="0"/>
              <a:t>are operated </a:t>
            </a:r>
            <a:r>
              <a:rPr lang="en-IN" sz="3200" dirty="0"/>
              <a:t>by a stepper </a:t>
            </a:r>
            <a:r>
              <a:rPr lang="en-IN" sz="3200" dirty="0" smtClean="0"/>
              <a:t>motor</a:t>
            </a:r>
            <a:endParaRPr lang="en-US" sz="3200" dirty="0"/>
          </a:p>
        </p:txBody>
      </p:sp>
      <p:pic>
        <p:nvPicPr>
          <p:cNvPr id="17410" name="Picture 2" descr="A photo shows speedometer with KM per h and MPH mar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010" y="1803644"/>
            <a:ext cx="5633343" cy="4493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875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5551"/>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22.1 </a:t>
            </a:r>
            <a:r>
              <a:rPr lang="en-IN" dirty="0"/>
              <a:t>Green and blue symbols are used to inform the driver what is in </a:t>
            </a:r>
            <a:r>
              <a:rPr lang="en-IN" dirty="0" smtClean="0"/>
              <a:t>operation</a:t>
            </a:r>
            <a:endParaRPr lang="en-US" dirty="0"/>
          </a:p>
        </p:txBody>
      </p:sp>
      <p:pic>
        <p:nvPicPr>
          <p:cNvPr id="3" name="Picture 2" descr="The symbols indicate the following:&#10;• Adaptive cruise control&#10;• Adaptive lighting&#10;• Automatic wipers&#10;• Blind spot monitoring &#10;• Crawl control indicator &#10;• Cruise control on&#10;• Daytime running lights&#10;• Door open&#10;• Eco driving indicator&#10;• EV mode&#10;• Fog lights-front&#10;• Freeze warning&#10;• Frost warning&#10;• Fuel fill side indicator&#10;• High beam headlights&#10;• Hill descent control&#10;• Hood open&#10;• Information indicator&#10;• Low beam headlights&#10;• Parking assist&#10;• Rain sensor&#10;• Ready indicator&#10;• Rear window defrost&#10;• Parking light&#10;• Tail light indicator&#10;• Tow mode selected&#10;• Traction control&#10;• Trunk open&#10;• Turn signal indicator&#10;• Windshield defros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99" y="2362200"/>
            <a:ext cx="8097424" cy="210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52519"/>
            <a:ext cx="8230646" cy="1107996"/>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22.17 </a:t>
            </a:r>
            <a:r>
              <a:rPr lang="en-IN" dirty="0"/>
              <a:t>(b) Many vehicles are </a:t>
            </a:r>
            <a:r>
              <a:rPr lang="en-IN" dirty="0" smtClean="0"/>
              <a:t>equipped with </a:t>
            </a:r>
            <a:r>
              <a:rPr lang="en-IN" dirty="0"/>
              <a:t>an </a:t>
            </a:r>
            <a:r>
              <a:rPr lang="en-IN" dirty="0" smtClean="0"/>
              <a:t>electronic odometer</a:t>
            </a:r>
            <a:endParaRPr lang="en-US" dirty="0"/>
          </a:p>
        </p:txBody>
      </p:sp>
      <p:pic>
        <p:nvPicPr>
          <p:cNvPr id="18434" name="Picture 2" descr="A photo shows an odometer with a reading of 20447 M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528" y="1600200"/>
            <a:ext cx="5490642" cy="438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57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62736"/>
            <a:ext cx="8230646" cy="861774"/>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22.18 </a:t>
            </a:r>
            <a:r>
              <a:rPr lang="en-IN" sz="2800" dirty="0"/>
              <a:t>A sending unit socket being used to </a:t>
            </a:r>
            <a:r>
              <a:rPr lang="en-IN" sz="2800" dirty="0" smtClean="0"/>
              <a:t>remove an </a:t>
            </a:r>
            <a:r>
              <a:rPr lang="en-IN" sz="2800" dirty="0"/>
              <a:t>oil pressure sender </a:t>
            </a:r>
            <a:r>
              <a:rPr lang="en-IN" sz="2800" dirty="0" smtClean="0"/>
              <a:t>unit</a:t>
            </a:r>
            <a:endParaRPr lang="en-US" sz="2800" dirty="0"/>
          </a:p>
        </p:txBody>
      </p:sp>
      <p:pic>
        <p:nvPicPr>
          <p:cNvPr id="19458" name="Picture 2" descr="A figure shows an oil pressure sender socket seated over an oil pressure sender to remove it from an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169" y="1278421"/>
            <a:ext cx="6228558" cy="502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116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9246"/>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22.19 </a:t>
            </a:r>
            <a:r>
              <a:rPr lang="en-IN" sz="2800" dirty="0"/>
              <a:t>A temperature gauge showing </a:t>
            </a:r>
            <a:r>
              <a:rPr lang="en-IN" sz="2800" dirty="0" smtClean="0"/>
              <a:t>normal operating temperature </a:t>
            </a:r>
            <a:r>
              <a:rPr lang="en-IN" sz="2800" dirty="0"/>
              <a:t>between 180°F and 215°F, </a:t>
            </a:r>
            <a:r>
              <a:rPr lang="en-IN" sz="2800" dirty="0" smtClean="0"/>
              <a:t>depending on </a:t>
            </a:r>
            <a:r>
              <a:rPr lang="en-IN" sz="2800" dirty="0"/>
              <a:t>the specific vehicle and engine</a:t>
            </a:r>
            <a:endParaRPr lang="en-US" sz="2800" dirty="0"/>
          </a:p>
        </p:txBody>
      </p:sp>
      <p:pic>
        <p:nvPicPr>
          <p:cNvPr id="20482" name="Picture 2" descr="A photo shows a temperature gauge reading just below 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858" y="2060652"/>
            <a:ext cx="5649553" cy="425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68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56677"/>
            <a:ext cx="8230646" cy="861774"/>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22.20 </a:t>
            </a:r>
            <a:r>
              <a:rPr lang="en-IN" sz="2800" dirty="0"/>
              <a:t>A typical view displayed on the </a:t>
            </a:r>
            <a:r>
              <a:rPr lang="en-IN" sz="2800" dirty="0" smtClean="0"/>
              <a:t>navigation screen </a:t>
            </a:r>
            <a:r>
              <a:rPr lang="en-IN" sz="2800" dirty="0"/>
              <a:t>from the backup </a:t>
            </a:r>
            <a:r>
              <a:rPr lang="en-IN" sz="2800" dirty="0" smtClean="0"/>
              <a:t>camera</a:t>
            </a:r>
            <a:endParaRPr lang="en-US" sz="2800" dirty="0"/>
          </a:p>
        </p:txBody>
      </p:sp>
      <p:pic>
        <p:nvPicPr>
          <p:cNvPr id="21506" name="Picture 2" descr="A photo shows a navigation screen that’s displays the area behind the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101" y="1304925"/>
            <a:ext cx="6664297" cy="501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8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50388"/>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22.21 </a:t>
            </a:r>
            <a:r>
              <a:rPr lang="en-IN" sz="2800" dirty="0"/>
              <a:t>A typical fisheye-type backup </a:t>
            </a:r>
            <a:r>
              <a:rPr lang="en-IN" sz="2800" dirty="0" smtClean="0"/>
              <a:t>camera usually </a:t>
            </a:r>
            <a:r>
              <a:rPr lang="en-IN" sz="2800" dirty="0"/>
              <a:t>located near the </a:t>
            </a:r>
            <a:r>
              <a:rPr lang="en-IN" sz="2800" dirty="0" err="1"/>
              <a:t>center</a:t>
            </a:r>
            <a:r>
              <a:rPr lang="en-IN" sz="2800" dirty="0"/>
              <a:t> on the rear of the vehicle </a:t>
            </a:r>
            <a:r>
              <a:rPr lang="en-IN" sz="2800" dirty="0" smtClean="0"/>
              <a:t>near the </a:t>
            </a:r>
            <a:r>
              <a:rPr lang="en-IN" sz="2800" dirty="0"/>
              <a:t>license </a:t>
            </a:r>
            <a:r>
              <a:rPr lang="en-IN" sz="2800" dirty="0" smtClean="0"/>
              <a:t>plate</a:t>
            </a:r>
            <a:endParaRPr lang="en-US" sz="2800" dirty="0"/>
          </a:p>
        </p:txBody>
      </p:sp>
      <p:pic>
        <p:nvPicPr>
          <p:cNvPr id="22530" name="Picture 2" descr="A photo shows a typical fish eye type backup 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440" y="1635210"/>
            <a:ext cx="5830847" cy="467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60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09157"/>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22.22 </a:t>
            </a:r>
            <a:r>
              <a:rPr lang="en-IN" sz="3200" dirty="0"/>
              <a:t>The small round buttons in the rear </a:t>
            </a:r>
            <a:r>
              <a:rPr lang="en-IN" sz="3200" dirty="0" smtClean="0"/>
              <a:t>bumper are </a:t>
            </a:r>
            <a:r>
              <a:rPr lang="en-IN" sz="3200" dirty="0"/>
              <a:t>ultrasonic sensors used to sense distance to an </a:t>
            </a:r>
            <a:r>
              <a:rPr lang="en-IN" sz="3200" dirty="0" smtClean="0"/>
              <a:t>object</a:t>
            </a:r>
            <a:endParaRPr lang="en-US" sz="3200" dirty="0"/>
          </a:p>
        </p:txBody>
      </p:sp>
      <p:pic>
        <p:nvPicPr>
          <p:cNvPr id="23554" name="Picture 2" descr="A photo shows 3 button shaped ultrasonic sensor attached to the rear of the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800225"/>
            <a:ext cx="5998467" cy="451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1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57735"/>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22.23 </a:t>
            </a:r>
            <a:r>
              <a:rPr lang="en-IN" sz="2800" dirty="0"/>
              <a:t>The dash display on a Chevrolet pickup </a:t>
            </a:r>
            <a:r>
              <a:rPr lang="en-IN" sz="2800" dirty="0" smtClean="0"/>
              <a:t>truck showing </a:t>
            </a:r>
            <a:r>
              <a:rPr lang="en-IN" sz="2800" dirty="0"/>
              <a:t>that an object is being detected at the front and </a:t>
            </a:r>
            <a:r>
              <a:rPr lang="en-IN" sz="2800" dirty="0" smtClean="0"/>
              <a:t>left-front of </a:t>
            </a:r>
            <a:r>
              <a:rPr lang="en-IN" sz="2800" dirty="0"/>
              <a:t>the </a:t>
            </a:r>
            <a:r>
              <a:rPr lang="en-IN" sz="2800" dirty="0" smtClean="0"/>
              <a:t>vehicle</a:t>
            </a:r>
            <a:endParaRPr lang="en-US" sz="2800" dirty="0"/>
          </a:p>
        </p:txBody>
      </p:sp>
      <p:pic>
        <p:nvPicPr>
          <p:cNvPr id="24578" name="Picture 2" descr="A photo shows the dash display of a Chevrolet pickup truck. The display shows an object being sensed by the parking sensor near the front and left-front of the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664766"/>
            <a:ext cx="6180227" cy="465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23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6942"/>
            <a:ext cx="8230646" cy="2462213"/>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22.24 </a:t>
            </a:r>
            <a:r>
              <a:rPr lang="en-IN" sz="3200" dirty="0"/>
              <a:t>A lane departure warning system often uses cameras to sense the road </a:t>
            </a:r>
            <a:r>
              <a:rPr lang="en-IN" sz="3200" dirty="0" smtClean="0"/>
              <a:t>lines and </a:t>
            </a:r>
            <a:r>
              <a:rPr lang="en-IN" sz="3200" dirty="0"/>
              <a:t>warns the driver if the vehicle is not staying within the lane, unless the turn signal is </a:t>
            </a:r>
            <a:r>
              <a:rPr lang="en-IN" sz="3200" dirty="0" smtClean="0"/>
              <a:t>on</a:t>
            </a:r>
            <a:endParaRPr lang="en-US" sz="3200" dirty="0"/>
          </a:p>
        </p:txBody>
      </p:sp>
      <p:pic>
        <p:nvPicPr>
          <p:cNvPr id="25602" name="Picture 2" descr="An illustration shows a lane departure warning system with the lanes of a road marked with rectangular 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891" y="3124200"/>
            <a:ext cx="7987084" cy="25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96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95275"/>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22.25 </a:t>
            </a:r>
            <a:r>
              <a:rPr lang="en-IN" sz="2400" dirty="0"/>
              <a:t>Global positioning systems use 24 </a:t>
            </a:r>
            <a:r>
              <a:rPr lang="en-IN" sz="2400" dirty="0" smtClean="0"/>
              <a:t>satellites in </a:t>
            </a:r>
            <a:r>
              <a:rPr lang="en-IN" sz="2400" dirty="0"/>
              <a:t>high earth orbit whose signals are picked up by </a:t>
            </a:r>
            <a:r>
              <a:rPr lang="en-IN" sz="2400" dirty="0" smtClean="0"/>
              <a:t>navigation systems</a:t>
            </a:r>
            <a:r>
              <a:rPr lang="en-IN" sz="2400" dirty="0"/>
              <a:t>. The navigation system computer then calculates </a:t>
            </a:r>
            <a:r>
              <a:rPr lang="en-IN" sz="2400" dirty="0" smtClean="0"/>
              <a:t>the location </a:t>
            </a:r>
            <a:r>
              <a:rPr lang="en-IN" sz="2400" dirty="0"/>
              <a:t>based on the position of the satellite </a:t>
            </a:r>
            <a:r>
              <a:rPr lang="en-IN" sz="2400" dirty="0" smtClean="0"/>
              <a:t>overhead</a:t>
            </a:r>
            <a:endParaRPr lang="en-US" sz="2400" dirty="0"/>
          </a:p>
        </p:txBody>
      </p:sp>
      <p:pic>
        <p:nvPicPr>
          <p:cNvPr id="26626" name="Picture 2" descr="An illustration shows earth surrounded by 24 satellites in elliptical or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02" y="2290118"/>
            <a:ext cx="3669897" cy="402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9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62736"/>
            <a:ext cx="8230646" cy="861774"/>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22.26 </a:t>
            </a:r>
            <a:r>
              <a:rPr lang="en-IN" sz="2800" dirty="0" smtClean="0"/>
              <a:t>A </a:t>
            </a:r>
            <a:r>
              <a:rPr lang="en-IN" sz="2800" dirty="0"/>
              <a:t>typical </a:t>
            </a:r>
            <a:r>
              <a:rPr lang="en-IN" sz="2800" spc="250" dirty="0"/>
              <a:t>GPS</a:t>
            </a:r>
            <a:r>
              <a:rPr lang="en-IN" sz="2800" dirty="0"/>
              <a:t> display screen showing </a:t>
            </a:r>
            <a:r>
              <a:rPr lang="en-IN" sz="2800" dirty="0" smtClean="0"/>
              <a:t>the location </a:t>
            </a:r>
            <a:r>
              <a:rPr lang="en-IN" sz="2800" dirty="0"/>
              <a:t>of the </a:t>
            </a:r>
            <a:r>
              <a:rPr lang="en-IN" sz="2800" dirty="0" smtClean="0"/>
              <a:t>vehicle</a:t>
            </a:r>
            <a:endParaRPr lang="en-US" sz="2800" dirty="0"/>
          </a:p>
        </p:txBody>
      </p:sp>
      <p:pic>
        <p:nvPicPr>
          <p:cNvPr id="27650" name="Picture 2" descr="A photo shows a GPS navigation system dis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49" y="1225620"/>
            <a:ext cx="6769803" cy="509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5470"/>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22.2 </a:t>
            </a:r>
            <a:r>
              <a:rPr lang="en-IN" dirty="0"/>
              <a:t>Amber warning symbols inform the driver of a </a:t>
            </a:r>
            <a:r>
              <a:rPr lang="en-IN" dirty="0" smtClean="0"/>
              <a:t>potential concern</a:t>
            </a:r>
            <a:endParaRPr lang="en-US" dirty="0"/>
          </a:p>
        </p:txBody>
      </p:sp>
      <p:pic>
        <p:nvPicPr>
          <p:cNvPr id="3" name="Picture 2" descr="The symbols indicate the following:&#10;• Adaptive cruise control&#10;• Alert notice&#10;• All wheel lock&#10;• All wheel steer&#10;• Anti-lock braking system warning&#10;• Auto braking indicator&#10;• Auxiliary brake active&#10;• Blind spot indicator&#10;• Brake fluid flow&#10;• Brake warning light fault&#10;• Brake pad wear warning&#10;• Brake pad wear warning-front&#10;• Brake pad wear warning-rear&#10;• Collision warning off&#10;• Convertible top warning&#10;• Crosswind assist&#10;• Diesel engine preheat&#10;• Diesel particulate filter warning&#10;• Dirty air filter&#10;• Electric shift malfunction&#10;• Exterior light fault &#10;• Four-wheel-drive fault&#10;• Gas cap loose&#10;• Glow plug&#10;• Headlight range control&#10;• Key fob battery low&#10;• Key not in vehicle&#10;• Lane departure warning&#10;• Low coolant level detected&#10;• Low fuel&#10;• Malfunction indicator lamp (MIL)&#10;• Needs to be towed&#10;• Parking brake&#10;• Passenger airbag deactivated&#10;• Press brake pedal&#10;• Press clutch pedal&#10;• Rear differential lock&#10;• Reduced power&#10;• Service required&#10;• Speed reduced&#10;• Stability control activated&#10;• TPMS warning&#10;• Tail light out&#10;• Theft deterrent&#10;• Time for maintenance indicator&#10;• Traction control fault&#10;• Trailer towing mode&#10;• Transmission warning&#10;• Washer fluid low&#10;• Water in diesel fuel&#10;• Water in fuel filter&#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72" y="2031820"/>
            <a:ext cx="8110995" cy="394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7628"/>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22.27 </a:t>
            </a:r>
            <a:r>
              <a:rPr lang="en-IN" sz="2800" dirty="0"/>
              <a:t>A typical navigation display showing </a:t>
            </a:r>
            <a:r>
              <a:rPr lang="en-IN" sz="2800" dirty="0" smtClean="0"/>
              <a:t>various options</a:t>
            </a:r>
            <a:r>
              <a:rPr lang="en-IN" sz="2800" dirty="0"/>
              <a:t>. Some systems do not allow access to these if the </a:t>
            </a:r>
            <a:r>
              <a:rPr lang="en-IN" sz="2800" dirty="0" smtClean="0"/>
              <a:t>vehicle is </a:t>
            </a:r>
            <a:r>
              <a:rPr lang="en-IN" sz="2800" dirty="0"/>
              <a:t>in gear and/or moving</a:t>
            </a:r>
            <a:endParaRPr lang="en-US" sz="2800" dirty="0"/>
          </a:p>
        </p:txBody>
      </p:sp>
      <p:pic>
        <p:nvPicPr>
          <p:cNvPr id="28674" name="Picture 2" descr="A photo shows various options in a typical navigation system. Options include search condition, route preference, destination add or delete, and preferred road add or dele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433" y="2088495"/>
            <a:ext cx="6468301" cy="422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713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57175"/>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22.28 </a:t>
            </a:r>
            <a:r>
              <a:rPr lang="en-IN" sz="2800" dirty="0"/>
              <a:t>A screen display of a navigation system </a:t>
            </a:r>
            <a:r>
              <a:rPr lang="en-IN" sz="2800" dirty="0" smtClean="0"/>
              <a:t>that is </a:t>
            </a:r>
            <a:r>
              <a:rPr lang="en-IN" sz="2800" dirty="0"/>
              <a:t>unable to acquire usable signals from </a:t>
            </a:r>
            <a:r>
              <a:rPr lang="en-IN" sz="2800" spc="250" dirty="0"/>
              <a:t>GPS</a:t>
            </a:r>
            <a:r>
              <a:rPr lang="en-IN" sz="2800" dirty="0"/>
              <a:t> satellites</a:t>
            </a:r>
            <a:endParaRPr lang="en-US" sz="2800" dirty="0"/>
          </a:p>
        </p:txBody>
      </p:sp>
      <p:pic>
        <p:nvPicPr>
          <p:cNvPr id="29698" name="Picture 2" descr="The photo shows the following text:&#10;• Navigation system is unable to acquire a proper GPS signal&#10;o Move vehicle to another location&#10;o Turn the ignition switch off&#10;o Disconnect the battery for 30 min to clear the GPS receiver's memory.&#10;o Reconnect the battery and follow the screen prompt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219" y="1692527"/>
            <a:ext cx="7074285" cy="462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508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9084"/>
            <a:ext cx="8230646" cy="2215991"/>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22.29 </a:t>
            </a:r>
            <a:r>
              <a:rPr lang="en-IN" sz="2400" dirty="0"/>
              <a:t>The three-button OnStar control is </a:t>
            </a:r>
            <a:r>
              <a:rPr lang="en-IN" sz="2400" dirty="0" smtClean="0"/>
              <a:t>located</a:t>
            </a:r>
            <a:r>
              <a:rPr lang="en-IN" sz="2400" baseline="0" dirty="0" smtClean="0"/>
              <a:t> </a:t>
            </a:r>
            <a:r>
              <a:rPr lang="en-IN" sz="2400" dirty="0" smtClean="0"/>
              <a:t>on </a:t>
            </a:r>
            <a:r>
              <a:rPr lang="en-IN" sz="2400" dirty="0"/>
              <a:t>the inside </a:t>
            </a:r>
            <a:r>
              <a:rPr lang="en-IN" sz="2400" dirty="0" err="1"/>
              <a:t>rearview</a:t>
            </a:r>
            <a:r>
              <a:rPr lang="en-IN" sz="2400" dirty="0"/>
              <a:t> mirror. The left button (telephone </a:t>
            </a:r>
            <a:r>
              <a:rPr lang="en-IN" sz="2400" dirty="0" smtClean="0"/>
              <a:t>handset icon</a:t>
            </a:r>
            <a:r>
              <a:rPr lang="en-IN" sz="2400" dirty="0"/>
              <a:t>) is pushed if a hands-free cellular call is to be made</a:t>
            </a:r>
            <a:r>
              <a:rPr lang="en-IN" sz="2400" dirty="0" smtClean="0"/>
              <a:t>. The </a:t>
            </a:r>
            <a:r>
              <a:rPr lang="en-IN" sz="2400" dirty="0" err="1"/>
              <a:t>center</a:t>
            </a:r>
            <a:r>
              <a:rPr lang="en-IN" sz="2400" dirty="0"/>
              <a:t> button is depressed to contact an OnStar </a:t>
            </a:r>
            <a:r>
              <a:rPr lang="en-IN" sz="2400" dirty="0" smtClean="0"/>
              <a:t>advisor and </a:t>
            </a:r>
            <a:r>
              <a:rPr lang="en-IN" sz="2400" dirty="0"/>
              <a:t>the right emergency button is used to request that help </a:t>
            </a:r>
            <a:r>
              <a:rPr lang="en-IN" sz="2400" dirty="0" smtClean="0"/>
              <a:t>be sent </a:t>
            </a:r>
            <a:r>
              <a:rPr lang="en-IN" sz="2400" dirty="0"/>
              <a:t>to the vehicle’s location</a:t>
            </a:r>
            <a:endParaRPr lang="en-US" sz="2400" dirty="0"/>
          </a:p>
        </p:txBody>
      </p:sp>
      <p:pic>
        <p:nvPicPr>
          <p:cNvPr id="30722" name="Picture 2" descr="A photo shows 3 buttons on the inner side of rear view mirror. The left button (telephone handset icon) is pushed if a hands-free cellular call is to be made. The center button is depressed to contact an OnStar advisor and the right emergency button is used to request that help be sent to the vehicle’s lo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994" y="2650556"/>
            <a:ext cx="5399160" cy="366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059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5"/>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88" y="2134080"/>
            <a:ext cx="8051824" cy="2589840"/>
          </a:xfrm>
          <a:prstGeom prst="rect">
            <a:avLst/>
          </a:prstGeom>
        </p:spPr>
      </p:pic>
    </p:spTree>
    <p:extLst>
      <p:ext uri="{BB962C8B-B14F-4D97-AF65-F5344CB8AC3E}">
        <p14:creationId xmlns:p14="http://schemas.microsoft.com/office/powerpoint/2010/main" val="388256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5551"/>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22.3 </a:t>
            </a:r>
            <a:r>
              <a:rPr lang="en-IN" dirty="0"/>
              <a:t>Red dash symbols are used to warn the driver of a fault requiring immediate action</a:t>
            </a:r>
            <a:endParaRPr lang="en-US" dirty="0"/>
          </a:p>
        </p:txBody>
      </p:sp>
      <p:pic>
        <p:nvPicPr>
          <p:cNvPr id="4" name="Picture 3" descr="The symbols indicate the following:&#10;• Air suspension warning&#10;• Airbag warning&#10;• Battery/alternator warning&#10;• Brake fluid low&#10;• Brake warning&#10;• Catalytic converter warning&#10;• Chassis system warning&#10;• Distance warning&#10;• Drivetrain trouble indicator&#10;• Electronic throttle control&#10;• Engine fault stop&#10;• Handbrake warning&#10;• Hydraulic brake fault&#10;• Ignition switch warning&#10;• Key fob battery low&#10;• Low coolant level warning&#10;• Master warning&#10;• Mechanical fault warning&#10;• Night vision warning&#10;• Oil level low&#10;• Oil pressure low&#10;• Parking brake light&#10;• Pedestrian warning&#10;• Power steering warning&#10;• Seat belt not on&#10;• Steering lock warning&#10;• Suspension fault detected&#10;• Temperature warning&#10;• Theft deterrent fault&#10;• Trailer tow hitch warning&#10;• Transmission fault do not switch&#10;• Transmission fluid temp war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422" y="2286000"/>
            <a:ext cx="8110995" cy="226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75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1187"/>
            <a:ext cx="8230646" cy="130558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22.4 </a:t>
            </a:r>
            <a:r>
              <a:rPr lang="en-IN" sz="2800" dirty="0"/>
              <a:t>Steering wheel controls allow the driver </a:t>
            </a:r>
            <a:r>
              <a:rPr lang="en-IN" sz="2800" dirty="0" smtClean="0"/>
              <a:t>to select </a:t>
            </a:r>
            <a:r>
              <a:rPr lang="en-IN" sz="2800" dirty="0"/>
              <a:t>a function while keeping their hands on the wheel </a:t>
            </a:r>
            <a:r>
              <a:rPr lang="en-IN" sz="2800" dirty="0" smtClean="0"/>
              <a:t>and their </a:t>
            </a:r>
            <a:r>
              <a:rPr lang="en-IN" sz="2800" dirty="0"/>
              <a:t>eyes on the road</a:t>
            </a:r>
            <a:endParaRPr lang="en-US" sz="2800" dirty="0"/>
          </a:p>
        </p:txBody>
      </p:sp>
      <p:pic>
        <p:nvPicPr>
          <p:cNvPr id="3" name="Picture 2" descr="A photo shows illuminated steering wheel control functions. The controls allow function for call disconnect, hands-free, and navigation butt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252" y="1676400"/>
            <a:ext cx="6176429"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1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303742"/>
            <a:ext cx="8230646" cy="1477328"/>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22.5 </a:t>
            </a:r>
            <a:r>
              <a:rPr lang="en-IN" sz="2400" dirty="0"/>
              <a:t>Maintenance reminders are often </a:t>
            </a:r>
            <a:r>
              <a:rPr lang="en-IN" sz="2400" dirty="0" smtClean="0"/>
              <a:t>messages displayed </a:t>
            </a:r>
            <a:r>
              <a:rPr lang="en-IN" sz="2400" dirty="0"/>
              <a:t>on the instrument panel informing the driver </a:t>
            </a:r>
            <a:r>
              <a:rPr lang="en-IN" sz="2400" dirty="0" smtClean="0"/>
              <a:t>of needed </a:t>
            </a:r>
            <a:r>
              <a:rPr lang="en-IN" sz="2400" dirty="0"/>
              <a:t>service, such as the need to change </a:t>
            </a:r>
            <a:r>
              <a:rPr lang="en-IN" sz="2400" dirty="0" smtClean="0"/>
              <a:t>the engine </a:t>
            </a:r>
            <a:r>
              <a:rPr lang="en-IN" sz="2400" dirty="0"/>
              <a:t>oil</a:t>
            </a:r>
            <a:endParaRPr lang="en-US" sz="2400" dirty="0"/>
          </a:p>
        </p:txBody>
      </p:sp>
      <p:pic>
        <p:nvPicPr>
          <p:cNvPr id="3" name="Picture 2" descr="A photo shows a “change oil soon” message displayed on the dash of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712" y="1866900"/>
            <a:ext cx="5904852" cy="444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6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76046"/>
            <a:ext cx="8230646" cy="1200329"/>
          </a:xfrm>
        </p:spPr>
        <p:txBody>
          <a:bodyPr wrap="square">
            <a:spAutoFit/>
          </a:bodyPr>
          <a:lstStyle/>
          <a:p>
            <a:r>
              <a:rPr lang="en-IN" altLang="en-US" sz="2600" dirty="0">
                <a:ea typeface="ヒラギノ角ゴ Pro W3" charset="-128"/>
              </a:rPr>
              <a:t>Figure </a:t>
            </a:r>
            <a:r>
              <a:rPr lang="en-IN" altLang="en-US" sz="2600" dirty="0" smtClean="0">
                <a:ea typeface="ヒラギノ角ゴ Pro W3" charset="-128"/>
              </a:rPr>
              <a:t>22.6 </a:t>
            </a:r>
            <a:r>
              <a:rPr lang="en-IN" sz="2600" dirty="0" smtClean="0"/>
              <a:t>Most </a:t>
            </a:r>
            <a:r>
              <a:rPr lang="en-IN" sz="2600" dirty="0"/>
              <a:t>stepper motors use four wires which </a:t>
            </a:r>
            <a:r>
              <a:rPr lang="en-IN" sz="2600" dirty="0" smtClean="0"/>
              <a:t>are pulsed </a:t>
            </a:r>
            <a:r>
              <a:rPr lang="en-IN" sz="2600" dirty="0"/>
              <a:t>by the computer to rotate the armature </a:t>
            </a:r>
            <a:r>
              <a:rPr lang="en-IN" sz="2600" dirty="0" smtClean="0"/>
              <a:t>in steps</a:t>
            </a:r>
            <a:endParaRPr lang="en-US" sz="2600" dirty="0"/>
          </a:p>
        </p:txBody>
      </p:sp>
      <p:pic>
        <p:nvPicPr>
          <p:cNvPr id="3" name="Picture 2" descr="The stepper motor has a circular body with 4 equally placed stator poles at top, bottom, left and right.  Step 1 has positive connected to armature of top and right poles showing both as positive and magnetic south and step 2 has positive connected to armature of right and bottom poles showing both as positive and magnetic south. The magnetic north of the rotor is aligned between the magnetic south po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198" y="1559737"/>
            <a:ext cx="2704462" cy="465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98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69617"/>
            <a:ext cx="8230646" cy="1200329"/>
          </a:xfrm>
        </p:spPr>
        <p:txBody>
          <a:bodyPr wrap="square">
            <a:spAutoFit/>
          </a:bodyPr>
          <a:lstStyle/>
          <a:p>
            <a:r>
              <a:rPr lang="en-IN" altLang="en-US" sz="2600" dirty="0">
                <a:ea typeface="ヒラギノ角ゴ Pro W3" charset="-128"/>
              </a:rPr>
              <a:t>Figure </a:t>
            </a:r>
            <a:r>
              <a:rPr lang="en-IN" altLang="en-US" sz="2600" dirty="0" smtClean="0">
                <a:ea typeface="ヒラギノ角ゴ Pro W3" charset="-128"/>
              </a:rPr>
              <a:t>22.7 </a:t>
            </a:r>
            <a:r>
              <a:rPr lang="en-IN" sz="2600" dirty="0"/>
              <a:t>A typical instrument display uses data </a:t>
            </a:r>
            <a:r>
              <a:rPr lang="en-IN" sz="2600" dirty="0" smtClean="0"/>
              <a:t>from</a:t>
            </a:r>
            <a:r>
              <a:rPr lang="en-IN" sz="2600" baseline="0" dirty="0" smtClean="0"/>
              <a:t> </a:t>
            </a:r>
            <a:r>
              <a:rPr lang="en-IN" sz="2600" dirty="0" smtClean="0"/>
              <a:t>the </a:t>
            </a:r>
            <a:r>
              <a:rPr lang="en-IN" sz="2600" dirty="0"/>
              <a:t>sensors over serial data lines to the </a:t>
            </a:r>
            <a:r>
              <a:rPr lang="en-IN" sz="2600" dirty="0" smtClean="0"/>
              <a:t>individual gauges</a:t>
            </a:r>
            <a:endParaRPr lang="en-US" sz="2600" dirty="0"/>
          </a:p>
        </p:txBody>
      </p:sp>
      <p:pic>
        <p:nvPicPr>
          <p:cNvPr id="3" name="Picture 2" descr="An illustration shows instrument panel connected to DLC via class 2 connections. The instrument panel has coolant temperature, tachometer, and speed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729" y="1598709"/>
            <a:ext cx="5586209" cy="471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3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2164"/>
            <a:ext cx="8230646" cy="1130267"/>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22.8 </a:t>
            </a:r>
            <a:r>
              <a:rPr lang="en-IN" sz="2400" dirty="0"/>
              <a:t>A typical </a:t>
            </a:r>
            <a:r>
              <a:rPr lang="en-IN" sz="2400" spc="-300" dirty="0" smtClean="0"/>
              <a:t>H U D</a:t>
            </a:r>
            <a:r>
              <a:rPr lang="en-IN" sz="2400" dirty="0" smtClean="0"/>
              <a:t> </a:t>
            </a:r>
            <a:r>
              <a:rPr lang="en-IN" sz="2400" dirty="0"/>
              <a:t>showing zero miles per </a:t>
            </a:r>
            <a:r>
              <a:rPr lang="en-IN" sz="2400" dirty="0" smtClean="0"/>
              <a:t>hour,</a:t>
            </a:r>
            <a:r>
              <a:rPr lang="en-IN" sz="2400" baseline="0" dirty="0" smtClean="0"/>
              <a:t> </a:t>
            </a:r>
            <a:r>
              <a:rPr lang="en-IN" sz="2400" dirty="0" smtClean="0"/>
              <a:t>which </a:t>
            </a:r>
            <a:r>
              <a:rPr lang="en-IN" sz="2400" dirty="0"/>
              <a:t>is actually projected on the windshield from the </a:t>
            </a:r>
            <a:r>
              <a:rPr lang="en-IN" sz="2400" dirty="0" smtClean="0"/>
              <a:t>head-up display </a:t>
            </a:r>
            <a:r>
              <a:rPr lang="en-IN" sz="2400" dirty="0"/>
              <a:t>in the dash</a:t>
            </a:r>
            <a:endParaRPr lang="en-US" sz="2400" dirty="0"/>
          </a:p>
        </p:txBody>
      </p:sp>
      <p:pic>
        <p:nvPicPr>
          <p:cNvPr id="3" name="Picture 2" descr="A photo shows heads up display projected over the windshield of a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303" y="1533525"/>
            <a:ext cx="4310282" cy="478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0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22539</TotalTime>
  <Words>775</Words>
  <Application>Microsoft Office PowerPoint</Application>
  <PresentationFormat>On-screen Show (4:3)</PresentationFormat>
  <Paragraphs>69</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508 Lecture</vt:lpstr>
      <vt:lpstr>Automotive Electrical and Engine Performance</vt:lpstr>
      <vt:lpstr>Figure 22.1 Green and blue symbols are used to inform the driver what is in operation</vt:lpstr>
      <vt:lpstr>Figure 22.2 Amber warning symbols inform the driver of a potential concern</vt:lpstr>
      <vt:lpstr>Figure 22.3 Red dash symbols are used to warn the driver of a fault requiring immediate action</vt:lpstr>
      <vt:lpstr>Figure 22.4 Steering wheel controls allow the driver to select a function while keeping their hands on the wheel and their eyes on the road</vt:lpstr>
      <vt:lpstr>Figure 22.5 Maintenance reminders are often messages displayed on the instrument panel informing the driver of needed service, such as the need to change the engine oil</vt:lpstr>
      <vt:lpstr>Figure 22.6 Most stepper motors use four wires which are pulsed by the computer to rotate the armature in steps</vt:lpstr>
      <vt:lpstr>Figure 22.7 A typical instrument display uses data from the sensors over serial data lines to the individual gauges</vt:lpstr>
      <vt:lpstr>Figure 22.8 A typical H U D showing zero miles per hour, which is actually projected on the windshield from the head-up display in the dash</vt:lpstr>
      <vt:lpstr>Figure 22.9 The dash-mounted control for the    H U D on this Cadillac allows the driver to move the image up and down on the windshield for best viewing</vt:lpstr>
      <vt:lpstr>Figure 22.10 A typical H U D unit</vt:lpstr>
      <vt:lpstr>Figure 22.11 A night vision camera behind the grille of a Cadillac</vt:lpstr>
      <vt:lpstr>Figure 22.12 (a) Symbol and line drawing of a typical light-emitting diode (L E D)</vt:lpstr>
      <vt:lpstr>Figure 22.12 (b) Grouped in seven segments, this array is called a seven-segment L E D display with a common anode (positive connection). The dash computer toggles the cathode (negative) side of each individual segment to display numbers and letters. (c) When all segments are turned on, the number 8 is displayed</vt:lpstr>
      <vt:lpstr>Figure 22.13 A typical LCD navigation system display</vt:lpstr>
      <vt:lpstr>Figure 22.14 A virtual dash being used to show a navigation screen that takes up all of the center dash area. This driver selectable dash display can show almost any combination of dash instruments to meet the desires of the driver</vt:lpstr>
      <vt:lpstr>Figure 22.15 Schematic of a capacitive touch screen</vt:lpstr>
      <vt:lpstr>Figure 22.16 A vehicle speed sensor located in the extension housing of the transmission. Some vehicles use the wheel speed sensors for vehicle speed information</vt:lpstr>
      <vt:lpstr>Figure 22.17 a) Some odometers are mechanical and are operated by a stepper motor</vt:lpstr>
      <vt:lpstr>Figure 22.17 (b) Many vehicles are equipped with an electronic odometer</vt:lpstr>
      <vt:lpstr>Figure 22.18 A sending unit socket being used to remove an oil pressure sender unit</vt:lpstr>
      <vt:lpstr>Figure 22.19 A temperature gauge showing normal operating temperature between 180°F and 215°F, depending on the specific vehicle and engine</vt:lpstr>
      <vt:lpstr>Figure 22.20 A typical view displayed on the navigation screen from the backup camera</vt:lpstr>
      <vt:lpstr>Figure 22.21 A typical fisheye-type backup camera usually located near the center on the rear of the vehicle near the license plate</vt:lpstr>
      <vt:lpstr>Figure 22.22 The small round buttons in the rear bumper are ultrasonic sensors used to sense distance to an object</vt:lpstr>
      <vt:lpstr>Figure 22.23 The dash display on a Chevrolet pickup truck showing that an object is being detected at the front and left-front of the vehicle</vt:lpstr>
      <vt:lpstr>Figure 22.24 A lane departure warning system often uses cameras to sense the road lines and warns the driver if the vehicle is not staying within the lane, unless the turn signal is on</vt:lpstr>
      <vt:lpstr>Figure 22.25 Global positioning systems use 24 satellites in high earth orbit whose signals are picked up by navigation systems. The navigation system computer then calculates the location based on the position of the satellite overhead</vt:lpstr>
      <vt:lpstr>Figure 22.26 A typical GPS display screen showing the location of the vehicle</vt:lpstr>
      <vt:lpstr>Figure 22.27 A typical navigation display showing various options. Some systems do not allow access to these if the vehicle is in gear and/or moving</vt:lpstr>
      <vt:lpstr>Figure 22.28 A screen display of a navigation system that is unable to acquire usable signals from GPS satellites</vt:lpstr>
      <vt:lpstr>Figure 22.29 The three-button OnStar control is located on the inside rearview mirror. The left button (telephone handset icon) is pushed if a hands-free cellular call is to be made. The center button is depressed to contact an OnStar advisor and the right emergency button is used to request that help be sent to the vehicle’s location</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Eighth Edition</dc:title>
  <dc:subject>Automotive - Core</dc:subject>
  <dc:creator>James D. Halderman</dc:creator>
  <cp:keywords>Automotive </cp:keywords>
  <cp:lastModifiedBy>Tamilmani Sandirasegaran</cp:lastModifiedBy>
  <cp:revision>3991</cp:revision>
  <dcterms:created xsi:type="dcterms:W3CDTF">2014-07-14T20:04:21Z</dcterms:created>
  <dcterms:modified xsi:type="dcterms:W3CDTF">2019-03-06T06:46:41Z</dcterms:modified>
</cp:coreProperties>
</file>