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handoutMasterIdLst>
    <p:handoutMasterId r:id="rId104"/>
  </p:handoutMasterIdLst>
  <p:sldIdLst>
    <p:sldId id="1077" r:id="rId2"/>
    <p:sldId id="1041" r:id="rId3"/>
    <p:sldId id="1078" r:id="rId4"/>
    <p:sldId id="1079" r:id="rId5"/>
    <p:sldId id="1080" r:id="rId6"/>
    <p:sldId id="1081" r:id="rId7"/>
    <p:sldId id="1082" r:id="rId8"/>
    <p:sldId id="1083" r:id="rId9"/>
    <p:sldId id="1084" r:id="rId10"/>
    <p:sldId id="1085" r:id="rId11"/>
    <p:sldId id="1086" r:id="rId12"/>
    <p:sldId id="1087" r:id="rId13"/>
    <p:sldId id="1088" r:id="rId14"/>
    <p:sldId id="1089" r:id="rId15"/>
    <p:sldId id="1090" r:id="rId16"/>
    <p:sldId id="1091" r:id="rId17"/>
    <p:sldId id="1092" r:id="rId18"/>
    <p:sldId id="1093" r:id="rId19"/>
    <p:sldId id="1094" r:id="rId20"/>
    <p:sldId id="1095" r:id="rId21"/>
    <p:sldId id="1096" r:id="rId22"/>
    <p:sldId id="1097" r:id="rId23"/>
    <p:sldId id="1098" r:id="rId24"/>
    <p:sldId id="1099" r:id="rId25"/>
    <p:sldId id="1100" r:id="rId26"/>
    <p:sldId id="1101" r:id="rId27"/>
    <p:sldId id="1102" r:id="rId28"/>
    <p:sldId id="1103" r:id="rId29"/>
    <p:sldId id="1104" r:id="rId30"/>
    <p:sldId id="1105" r:id="rId31"/>
    <p:sldId id="1106" r:id="rId32"/>
    <p:sldId id="1107" r:id="rId33"/>
    <p:sldId id="1108" r:id="rId34"/>
    <p:sldId id="1109" r:id="rId35"/>
    <p:sldId id="1110" r:id="rId36"/>
    <p:sldId id="1111" r:id="rId37"/>
    <p:sldId id="1112" r:id="rId38"/>
    <p:sldId id="1113" r:id="rId39"/>
    <p:sldId id="1114" r:id="rId40"/>
    <p:sldId id="1115" r:id="rId41"/>
    <p:sldId id="1116" r:id="rId42"/>
    <p:sldId id="1117" r:id="rId43"/>
    <p:sldId id="1118" r:id="rId44"/>
    <p:sldId id="1119" r:id="rId45"/>
    <p:sldId id="1120" r:id="rId46"/>
    <p:sldId id="1121" r:id="rId47"/>
    <p:sldId id="1122" r:id="rId48"/>
    <p:sldId id="1123" r:id="rId49"/>
    <p:sldId id="1124" r:id="rId50"/>
    <p:sldId id="1125" r:id="rId51"/>
    <p:sldId id="1126" r:id="rId52"/>
    <p:sldId id="1127" r:id="rId53"/>
    <p:sldId id="1128" r:id="rId54"/>
    <p:sldId id="1129" r:id="rId55"/>
    <p:sldId id="1130" r:id="rId56"/>
    <p:sldId id="1131" r:id="rId57"/>
    <p:sldId id="1132" r:id="rId58"/>
    <p:sldId id="1133" r:id="rId59"/>
    <p:sldId id="1134" r:id="rId60"/>
    <p:sldId id="1135" r:id="rId61"/>
    <p:sldId id="1136" r:id="rId62"/>
    <p:sldId id="1137" r:id="rId63"/>
    <p:sldId id="1138" r:id="rId64"/>
    <p:sldId id="1139" r:id="rId65"/>
    <p:sldId id="1140" r:id="rId66"/>
    <p:sldId id="1141" r:id="rId67"/>
    <p:sldId id="1142" r:id="rId68"/>
    <p:sldId id="1143" r:id="rId69"/>
    <p:sldId id="1144" r:id="rId70"/>
    <p:sldId id="1145" r:id="rId71"/>
    <p:sldId id="1146" r:id="rId72"/>
    <p:sldId id="1147" r:id="rId73"/>
    <p:sldId id="1148" r:id="rId74"/>
    <p:sldId id="1149" r:id="rId75"/>
    <p:sldId id="1150" r:id="rId76"/>
    <p:sldId id="1151" r:id="rId77"/>
    <p:sldId id="1152" r:id="rId78"/>
    <p:sldId id="1153" r:id="rId79"/>
    <p:sldId id="1154" r:id="rId80"/>
    <p:sldId id="1155" r:id="rId81"/>
    <p:sldId id="1156" r:id="rId82"/>
    <p:sldId id="1157" r:id="rId83"/>
    <p:sldId id="1158" r:id="rId84"/>
    <p:sldId id="1159" r:id="rId85"/>
    <p:sldId id="1160" r:id="rId86"/>
    <p:sldId id="1161" r:id="rId87"/>
    <p:sldId id="1162" r:id="rId88"/>
    <p:sldId id="1163" r:id="rId89"/>
    <p:sldId id="1164" r:id="rId90"/>
    <p:sldId id="1165" r:id="rId91"/>
    <p:sldId id="1166" r:id="rId92"/>
    <p:sldId id="1167" r:id="rId93"/>
    <p:sldId id="1168" r:id="rId94"/>
    <p:sldId id="1169" r:id="rId95"/>
    <p:sldId id="1170" r:id="rId96"/>
    <p:sldId id="1171" r:id="rId97"/>
    <p:sldId id="1172" r:id="rId98"/>
    <p:sldId id="1173" r:id="rId99"/>
    <p:sldId id="1174" r:id="rId100"/>
    <p:sldId id="1175" r:id="rId101"/>
    <p:sldId id="1076"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7" autoAdjust="0"/>
    <p:restoredTop sz="91648" autoAdjust="0"/>
  </p:normalViewPr>
  <p:slideViewPr>
    <p:cSldViewPr>
      <p:cViewPr>
        <p:scale>
          <a:sx n="100" d="100"/>
          <a:sy n="100" d="100"/>
        </p:scale>
        <p:origin x="-168" y="-210"/>
      </p:cViewPr>
      <p:guideLst>
        <p:guide orient="horz" pos="2160"/>
        <p:guide orient="horz" pos="816"/>
        <p:guide orient="horz" pos="3984"/>
        <p:guide orient="horz" pos="384"/>
        <p:guide orient="horz" pos="144"/>
        <p:guide orient="horz" pos="1056"/>
        <p:guide pos="2880"/>
        <p:guide pos="288"/>
        <p:guide pos="5472"/>
      </p:guideLst>
    </p:cSldViewPr>
  </p:slideViewPr>
  <p:outlineViewPr>
    <p:cViewPr>
      <p:scale>
        <a:sx n="20" d="100"/>
        <a:sy n="20" d="100"/>
      </p:scale>
      <p:origin x="0" y="510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2/26/2019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2/26/2019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2020, 2017, 2014 Pearson Education, Inc. All </a:t>
            </a:r>
            <a:r>
              <a:rPr lang="en-US" sz="1200" smtClean="0">
                <a:latin typeface="Verdana" panose="020B0604030504040204" pitchFamily="34" charset="0"/>
                <a:ea typeface="Verdana" panose="020B0604030504040204" pitchFamily="34" charset="0"/>
                <a:cs typeface="Verdana" panose="020B0604030504040204" pitchFamily="34" charset="0"/>
              </a:rPr>
              <a:t>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3790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Click to edit Master title style</a:t>
            </a:r>
            <a:endParaRPr lang="en-US" dirty="0"/>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2/26/2019</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2/26/2019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187488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2/26/2019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2/26/2019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2/26/2019</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2/26/2019</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596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2/26/2019</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smtClean="0">
                <a:solidFill>
                  <a:schemeClr val="tx1"/>
                </a:solidFill>
                <a:latin typeface="Verdana"/>
                <a:ea typeface="Verdana" panose="020B0604030504040204" pitchFamily="34" charset="0"/>
                <a:cs typeface="Verdana" panose="020B0604030504040204" pitchFamily="34" charset="0"/>
              </a:rPr>
              <a:t>Copyright © 2020, 2016 Pearson Education, Inc. All Rights Reserved</a:t>
            </a:r>
            <a:endParaRPr lang="en-IN" altLang="en-US" sz="1200" dirty="0">
              <a:solidFill>
                <a:schemeClr val="tx1"/>
              </a:solidFill>
              <a:latin typeface="Verdana"/>
              <a:ea typeface="Verdana" panose="020B0604030504040204" pitchFamily="34" charset="0"/>
              <a:cs typeface="Verdana" panose="020B0604030504040204" pitchFamily="34" charset="0"/>
            </a:endParaRPr>
          </a:p>
        </p:txBody>
      </p:sp>
      <p:pic>
        <p:nvPicPr>
          <p:cNvPr id="10" name="Picture 9" descr="Pearson Logo"/>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500"/>
            <a:ext cx="8229600" cy="1107996"/>
          </a:xfrm>
        </p:spPr>
        <p:txBody>
          <a:bodyPr>
            <a:spAutoFit/>
          </a:bodyPr>
          <a:lstStyle/>
          <a:p>
            <a:r>
              <a:rPr lang="en-IN" sz="3600" dirty="0">
                <a:latin typeface="+mj-lt"/>
              </a:rPr>
              <a:t>Automotive Electrical and Engine Performance</a:t>
            </a:r>
          </a:p>
        </p:txBody>
      </p:sp>
      <p:sp>
        <p:nvSpPr>
          <p:cNvPr id="3" name="Text Placeholder 2"/>
          <p:cNvSpPr>
            <a:spLocks noGrp="1"/>
          </p:cNvSpPr>
          <p:nvPr>
            <p:ph type="body" sz="quarter" idx="13"/>
          </p:nvPr>
        </p:nvSpPr>
        <p:spPr>
          <a:xfrm>
            <a:off x="457200" y="1382036"/>
            <a:ext cx="8229600" cy="317335"/>
          </a:xfrm>
        </p:spPr>
        <p:txBody>
          <a:bodyPr>
            <a:spAutoFit/>
          </a:bodyPr>
          <a:lstStyle/>
          <a:p>
            <a:r>
              <a:rPr lang="en-US" dirty="0" smtClean="0"/>
              <a:t>Eighth </a:t>
            </a:r>
            <a:r>
              <a:rPr lang="en-US" dirty="0"/>
              <a:t>Edition</a:t>
            </a:r>
            <a:endParaRPr lang="en-IN" dirty="0"/>
          </a:p>
        </p:txBody>
      </p:sp>
      <p:sp>
        <p:nvSpPr>
          <p:cNvPr id="4" name="Text Placeholder 3"/>
          <p:cNvSpPr>
            <a:spLocks noGrp="1"/>
          </p:cNvSpPr>
          <p:nvPr>
            <p:ph type="body" sz="quarter" idx="14"/>
          </p:nvPr>
        </p:nvSpPr>
        <p:spPr>
          <a:xfrm>
            <a:off x="5048529" y="2814796"/>
            <a:ext cx="2817004" cy="492443"/>
          </a:xfrm>
        </p:spPr>
        <p:txBody>
          <a:bodyPr vert="horz" wrap="square" lIns="0" tIns="0" rIns="0" bIns="0" rtlCol="0" anchor="b">
            <a:spAutoFit/>
          </a:bodyPr>
          <a:lstStyle/>
          <a:p>
            <a:r>
              <a:rPr lang="en-US" sz="3200" dirty="0"/>
              <a:t>Chapter </a:t>
            </a:r>
            <a:r>
              <a:rPr lang="en-US" sz="3200" dirty="0" smtClean="0"/>
              <a:t>01</a:t>
            </a:r>
            <a:endParaRPr lang="en-US" sz="3200" dirty="0"/>
          </a:p>
        </p:txBody>
      </p:sp>
      <p:sp>
        <p:nvSpPr>
          <p:cNvPr id="5" name="Text Placeholder 4"/>
          <p:cNvSpPr>
            <a:spLocks noGrp="1"/>
          </p:cNvSpPr>
          <p:nvPr>
            <p:ph type="body" sz="quarter" idx="15"/>
          </p:nvPr>
        </p:nvSpPr>
        <p:spPr>
          <a:xfrm>
            <a:off x="5042188" y="3465493"/>
            <a:ext cx="3348279" cy="615553"/>
          </a:xfrm>
        </p:spPr>
        <p:txBody>
          <a:bodyPr vert="horz" wrap="square" lIns="0" tIns="0" rIns="0" bIns="0" rtlCol="0">
            <a:spAutoFit/>
          </a:bodyPr>
          <a:lstStyle/>
          <a:p>
            <a:r>
              <a:rPr lang="en-IN" sz="2000" dirty="0" smtClean="0"/>
              <a:t>Service Information, Tools, and Safety</a:t>
            </a:r>
            <a:endParaRPr lang="en-US" sz="2000" dirty="0"/>
          </a:p>
        </p:txBody>
      </p:sp>
      <p:pic>
        <p:nvPicPr>
          <p:cNvPr id="9" name="Picture 8" descr="Front Cover: Automotive Electrical and Engine Performance,  Eighth Edition by Halderma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 y="1769663"/>
            <a:ext cx="3505200" cy="4483907"/>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
        <p:nvSpPr>
          <p:cNvPr id="10" name="Text Placeholder 1">
            <a:extLst>
              <a:ext uri="{FF2B5EF4-FFF2-40B4-BE49-F238E27FC236}">
                <a16:creationId xmlns:a16="http://schemas.microsoft.com/office/drawing/2014/main" xmlns="" id="{B90BF7CC-C13E-4975-9A72-17609AD86A49}"/>
              </a:ext>
            </a:extLst>
          </p:cNvPr>
          <p:cNvSpPr>
            <a:spLocks noGrp="1"/>
          </p:cNvSpPr>
          <p:nvPr>
            <p:ph type="body" sz="quarter" idx="13"/>
          </p:nvPr>
        </p:nvSpPr>
        <p:spPr>
          <a:xfrm>
            <a:off x="2743203" y="6418272"/>
            <a:ext cx="5950034" cy="184666"/>
          </a:xfrm>
        </p:spPr>
        <p:txBody>
          <a:bodyPr wrap="square">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2020, </a:t>
            </a:r>
            <a:r>
              <a:rPr lang="en-IN" altLang="en-US" sz="1200" dirty="0" smtClean="0">
                <a:solidFill>
                  <a:schemeClr val="tx1"/>
                </a:solidFill>
                <a:latin typeface="Verdana"/>
                <a:ea typeface="Verdana" panose="020B0604030504040204" pitchFamily="34" charset="0"/>
                <a:cs typeface="Verdana" panose="020B0604030504040204" pitchFamily="34" charset="0"/>
              </a:rPr>
              <a:t>2016 </a:t>
            </a:r>
            <a:r>
              <a:rPr lang="en-IN" altLang="en-US" sz="1200" dirty="0">
                <a:solidFill>
                  <a:schemeClr val="tx1"/>
                </a:solidFill>
                <a:latin typeface="Verdana"/>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035131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304800"/>
            <a:ext cx="8229600" cy="738664"/>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1.9 </a:t>
            </a:r>
            <a:r>
              <a:rPr lang="en-IN" sz="2400" dirty="0"/>
              <a:t>Bolts and screws have many different </a:t>
            </a:r>
            <a:r>
              <a:rPr lang="en-IN" sz="2400" dirty="0" smtClean="0"/>
              <a:t>heads that </a:t>
            </a:r>
            <a:r>
              <a:rPr lang="en-IN" sz="2400" dirty="0"/>
              <a:t>determine what tool is needed</a:t>
            </a:r>
            <a:endParaRPr lang="en-US" sz="2400" dirty="0"/>
          </a:p>
        </p:txBody>
      </p:sp>
      <p:pic>
        <p:nvPicPr>
          <p:cNvPr id="9218" name="Picture 2" descr="The figure shows the following head types:&#10;• Round head screw with a semi-spherical head and a central slot&#10;• Flathead screw with a flat head and a central slot&#10;• Capscrew with a hexagonal head and threads to the entire length of the bolt&#10;• Hex-head bolt with a hexagonal head and threads only at the bottom portion of the bolt&#10;• Torx bolt with a disc-shaped head and a star-shaped slot&#10;• Allen bolt with a cylindrical head and a hexagon slot&#10;• Cheese head screw with a cylindrical head and a central slot&#10;• Pan head screw with a flat head that is rounded on the sides and a central slo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075" y="1197620"/>
            <a:ext cx="4114490" cy="507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440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53998"/>
          </a:xfrm>
        </p:spPr>
        <p:txBody>
          <a:bodyPr wrap="square">
            <a:spAutoFit/>
          </a:bodyPr>
          <a:lstStyle/>
          <a:p>
            <a:r>
              <a:rPr lang="en-IN" dirty="0"/>
              <a:t>HOISTING THE </a:t>
            </a:r>
            <a:r>
              <a:rPr lang="en-IN" dirty="0" smtClean="0"/>
              <a:t>VEHICLE 12</a:t>
            </a:r>
            <a:endParaRPr lang="en-US" dirty="0"/>
          </a:p>
        </p:txBody>
      </p:sp>
      <p:pic>
        <p:nvPicPr>
          <p:cNvPr id="40962" name="Picture 2" descr="A photo shows a technician moving out the arm of the lift from the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844573"/>
            <a:ext cx="8100707" cy="539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8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567581"/>
          </a:xfrm>
        </p:spPr>
        <p:txBody>
          <a:bodyPr lIns="0" tIns="0" rIns="0" bIns="0">
            <a:sp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775972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304800"/>
            <a:ext cx="8229600" cy="738664"/>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1.10 </a:t>
            </a:r>
            <a:r>
              <a:rPr lang="en-IN" sz="2400" dirty="0"/>
              <a:t>The metric system specifies fasteners </a:t>
            </a:r>
            <a:r>
              <a:rPr lang="en-IN" sz="2400" dirty="0" smtClean="0"/>
              <a:t>by diameter</a:t>
            </a:r>
            <a:r>
              <a:rPr lang="en-IN" sz="2400" dirty="0"/>
              <a:t>, length, and pitch</a:t>
            </a:r>
            <a:endParaRPr lang="en-US" sz="2400" dirty="0"/>
          </a:p>
        </p:txBody>
      </p:sp>
      <p:pic>
        <p:nvPicPr>
          <p:cNvPr id="10242" name="Picture 2" descr="The illustration denotes D as the head size across flats, P as the pitch between threads, and M as the nominal thread diameter.&#10;The table lists the following:&#10;• M: 1.6, P: 0.35, D: 3.2&#10;• M: 1.7, P: 0.35, D: 3.5&#10;• M: 2, P: 0.40, D: 4&#10;• M: 2, P: 0.40, D: 4&#10;• M: 2.3, P: 0.40, D: 4&#10;• M: 2.5, P: 0.45, D: 5&#10;• M: 3, P: 0.50, D: 5.5&#10;• M: 4, P: 0.70, D: 7&#10;• M: 5, P: 0.80, D: 8&#10;• M: 6, P: 1.00, D: 10&#10;• M: 7, P: 1.00, D: 11&#10;• M: 8, P: 1.00, D: 13&#10;• M: 8, P: 1.25, D: 13&#10;• M: 10, P: 1.00, D: 17&#10;• M: 10, P: 1.25, D: 17&#10;• M: 10, P: 1.50, D: 17&#10;• M: 12, P: 1.25, D: 19&#10;• M: 12, P: 1.50, D: 19&#10;• M: 12, P: 1.75, D: 19&#10;• M: 14, P: 1.50, D: 22&#10;• M: 14, P: 2.00, D: 22&#10;• M: 16, P: 1.50, D: 24&#10;• M: 16, P: 2.00, D: 24&#10;• M: 18, P: 1.50, D: 27&#10;• M: 18, P: 2.50, D: 27&#10;• M: 20, P: 1.50, D: 30&#10;• M: 20, P: 2.50, D: 30&#10;• M: 22, P: 1.50, D: 32&#10;• M: 22, P: 2.50, D: 32&#10;• M: 24, P: 2.00, D: 36&#10;• M: 24, P: 3.00, D: 36&#10;• M: 27, P: 3.00, D: 41&#10;• M: 30, P: 3.50, D: 46&#10;• M: 33, P: 3.50, D: 50&#10;• M: 36, P: 4.00, D: 55&#10;• M: 39, P: 4.00, D: 60&#10;• M: 42, P: 4.50, D: 65&#10;• M: 45, P: 4.50, D: 7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1131504"/>
            <a:ext cx="5209921" cy="5116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397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36684"/>
            <a:ext cx="8229600" cy="2215991"/>
          </a:xfrm>
        </p:spPr>
        <p:txBody>
          <a:bodyPr wrap="square">
            <a:spAutoFit/>
          </a:bodyPr>
          <a:lstStyle/>
          <a:p>
            <a:r>
              <a:rPr lang="en-IN" altLang="en-US" dirty="0">
                <a:ea typeface="ヒラギノ角ゴ Pro W3" charset="-128"/>
              </a:rPr>
              <a:t>Figure </a:t>
            </a:r>
            <a:r>
              <a:rPr lang="en-IN" altLang="en-US" dirty="0" smtClean="0">
                <a:ea typeface="ヒラギノ角ゴ Pro W3" charset="-128"/>
              </a:rPr>
              <a:t>1.11 </a:t>
            </a:r>
            <a:r>
              <a:rPr lang="en-IN" dirty="0"/>
              <a:t>Stronger threads are created by cold-rolling </a:t>
            </a:r>
            <a:r>
              <a:rPr lang="en-IN" dirty="0" smtClean="0"/>
              <a:t>a heat-treated </a:t>
            </a:r>
            <a:r>
              <a:rPr lang="en-IN" dirty="0"/>
              <a:t>bolt blank instead of cutting the threads, using a die</a:t>
            </a:r>
            <a:endParaRPr lang="en-US" dirty="0"/>
          </a:p>
        </p:txBody>
      </p:sp>
      <p:pic>
        <p:nvPicPr>
          <p:cNvPr id="11266" name="Picture 2" descr="A figure illustrates the process of cold-rolling a heat treated bolt blank. The figure shows a heat treated bolt blank cold rolled between two threading dies. The bolt rotates in anticlockwise direction as the threading dies m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78" y="2506994"/>
            <a:ext cx="8165098" cy="379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472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42875"/>
            <a:ext cx="8229600"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1.12 </a:t>
            </a:r>
            <a:r>
              <a:rPr lang="en-IN" dirty="0"/>
              <a:t>Metric bolt (cap screw) grade markings </a:t>
            </a:r>
            <a:r>
              <a:rPr lang="en-IN" dirty="0" smtClean="0"/>
              <a:t>and approximate </a:t>
            </a:r>
            <a:r>
              <a:rPr lang="en-IN" dirty="0"/>
              <a:t>tensile strength</a:t>
            </a:r>
            <a:endParaRPr lang="en-US" dirty="0"/>
          </a:p>
        </p:txBody>
      </p:sp>
      <p:pic>
        <p:nvPicPr>
          <p:cNvPr id="12290" name="Picture 2" descr="The figure shows the following:&#10;• Metric class:4.6; Approximate maximum pound force per square inch: 60,000&#10;• Metric class:8.8; Approximate maximum pound force per square inch: 120,000&#10;• Metric class:9.8; Approximate maximum pound force per square inch: 130,000&#10;• Metric class:10.8; Approximate maximum pound force per square inch: 150,0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92" y="1864931"/>
            <a:ext cx="7905524" cy="444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051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36684"/>
            <a:ext cx="8229600" cy="2215991"/>
          </a:xfrm>
        </p:spPr>
        <p:txBody>
          <a:bodyPr wrap="square">
            <a:spAutoFit/>
          </a:bodyPr>
          <a:lstStyle/>
          <a:p>
            <a:r>
              <a:rPr lang="en-IN" altLang="en-US" dirty="0">
                <a:ea typeface="ヒラギノ角ゴ Pro W3" charset="-128"/>
              </a:rPr>
              <a:t>Figure </a:t>
            </a:r>
            <a:r>
              <a:rPr lang="en-IN" altLang="en-US" dirty="0" smtClean="0">
                <a:ea typeface="ヒラギノ角ゴ Pro W3" charset="-128"/>
              </a:rPr>
              <a:t>1.13 </a:t>
            </a:r>
            <a:r>
              <a:rPr lang="en-IN" dirty="0"/>
              <a:t>Nuts come in a variety of styles, </a:t>
            </a:r>
            <a:r>
              <a:rPr lang="en-IN" dirty="0" smtClean="0"/>
              <a:t>including locking </a:t>
            </a:r>
            <a:r>
              <a:rPr lang="en-IN" dirty="0"/>
              <a:t>(prevailing torque) types, such as the distorted </a:t>
            </a:r>
            <a:r>
              <a:rPr lang="en-IN" dirty="0" smtClean="0"/>
              <a:t>thread and </a:t>
            </a:r>
            <a:r>
              <a:rPr lang="en-IN" dirty="0"/>
              <a:t>nylon insert type</a:t>
            </a:r>
            <a:endParaRPr lang="en-US" dirty="0"/>
          </a:p>
        </p:txBody>
      </p:sp>
      <p:pic>
        <p:nvPicPr>
          <p:cNvPr id="13314" name="Picture 2" descr="The figure shows the following styles of nuts:&#10;• Hex nut resembles a nut with hexagonal sides&#10;• Jam nut is similar to a hex nut, but is half as tall as the hex nut&#10;• Nylon lock nut is similar to a hex nut, but has a nylon collar at the top&#10;• Castle nut has slots cut into one end of the nut&#10;• Acorn nut has a dome at the top of a hex nu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20" y="3146642"/>
            <a:ext cx="8178496" cy="2142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594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33350"/>
            <a:ext cx="8229600" cy="2215991"/>
          </a:xfrm>
        </p:spPr>
        <p:txBody>
          <a:bodyPr wrap="square">
            <a:spAutoFit/>
          </a:bodyPr>
          <a:lstStyle/>
          <a:p>
            <a:r>
              <a:rPr lang="en-IN" altLang="en-US" dirty="0">
                <a:ea typeface="ヒラギノ角ゴ Pro W3" charset="-128"/>
              </a:rPr>
              <a:t>Figure </a:t>
            </a:r>
            <a:r>
              <a:rPr lang="en-IN" altLang="en-US" dirty="0" smtClean="0">
                <a:ea typeface="ヒラギノ角ゴ Pro W3" charset="-128"/>
              </a:rPr>
              <a:t>1.14 </a:t>
            </a:r>
            <a:r>
              <a:rPr lang="en-IN" dirty="0"/>
              <a:t>Washers come in a variety of styles, </a:t>
            </a:r>
            <a:r>
              <a:rPr lang="en-IN" dirty="0" smtClean="0"/>
              <a:t>including flat </a:t>
            </a:r>
            <a:r>
              <a:rPr lang="en-IN" dirty="0"/>
              <a:t>and serrated used to help prevent a fastener from loosening</a:t>
            </a:r>
            <a:endParaRPr lang="en-US" dirty="0"/>
          </a:p>
        </p:txBody>
      </p:sp>
      <p:pic>
        <p:nvPicPr>
          <p:cNvPr id="14338" name="Picture 2" descr="The figure shows the following styles of washers:&#10;• Flat washer is a thin disc-shaped plate with a hole at the center&#10;• Lock washer has a side tab that resembles a slot that can be bent into place against a nut&#10;• Star washer with external tabs have slot cuts into the washer that resemble a gear&#10;• Star washer with internal tabs have slot cuts into the washer hole&#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20" y="3201377"/>
            <a:ext cx="8182751" cy="220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002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33350"/>
            <a:ext cx="8229600" cy="2215991"/>
          </a:xfrm>
        </p:spPr>
        <p:txBody>
          <a:bodyPr wrap="square">
            <a:spAutoFit/>
          </a:bodyPr>
          <a:lstStyle/>
          <a:p>
            <a:r>
              <a:rPr lang="en-IN" altLang="en-US" dirty="0">
                <a:ea typeface="ヒラギノ角ゴ Pro W3" charset="-128"/>
              </a:rPr>
              <a:t>Figure </a:t>
            </a:r>
            <a:r>
              <a:rPr lang="en-IN" altLang="en-US" dirty="0" smtClean="0">
                <a:ea typeface="ヒラギノ角ゴ Pro W3" charset="-128"/>
              </a:rPr>
              <a:t>1.15 </a:t>
            </a:r>
            <a:r>
              <a:rPr lang="en-IN" dirty="0"/>
              <a:t>A wrench after it has been forged but </a:t>
            </a:r>
            <a:r>
              <a:rPr lang="en-IN" dirty="0" smtClean="0"/>
              <a:t>before the </a:t>
            </a:r>
            <a:r>
              <a:rPr lang="en-IN" dirty="0"/>
              <a:t>flashing, extra material around the wrench, has </a:t>
            </a:r>
            <a:r>
              <a:rPr lang="en-IN" dirty="0" smtClean="0"/>
              <a:t>been removed</a:t>
            </a:r>
            <a:endParaRPr lang="en-US" dirty="0"/>
          </a:p>
        </p:txBody>
      </p:sp>
      <p:pic>
        <p:nvPicPr>
          <p:cNvPr id="15362" name="Picture 2" descr="A photo shows forged wrench before flashing with extra material being remov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67" y="2806213"/>
            <a:ext cx="8150154" cy="306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531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36684"/>
            <a:ext cx="8229600" cy="2215991"/>
          </a:xfrm>
        </p:spPr>
        <p:txBody>
          <a:bodyPr wrap="square">
            <a:spAutoFit/>
          </a:bodyPr>
          <a:lstStyle/>
          <a:p>
            <a:r>
              <a:rPr lang="en-IN" altLang="en-US" dirty="0">
                <a:ea typeface="ヒラギノ角ゴ Pro W3" charset="-128"/>
              </a:rPr>
              <a:t>Figure </a:t>
            </a:r>
            <a:r>
              <a:rPr lang="en-IN" altLang="en-US" dirty="0" smtClean="0">
                <a:ea typeface="ヒラギノ角ゴ Pro W3" charset="-128"/>
              </a:rPr>
              <a:t>1.16 </a:t>
            </a:r>
            <a:r>
              <a:rPr lang="en-IN" dirty="0"/>
              <a:t>A typical </a:t>
            </a:r>
            <a:r>
              <a:rPr lang="en-IN" dirty="0" smtClean="0"/>
              <a:t>open-end wrench</a:t>
            </a:r>
            <a:r>
              <a:rPr lang="en-IN" dirty="0"/>
              <a:t>. The size is different on each end; notice that the head is angled 15 </a:t>
            </a:r>
            <a:r>
              <a:rPr lang="en-IN" dirty="0" smtClean="0"/>
              <a:t>degrees at </a:t>
            </a:r>
            <a:r>
              <a:rPr lang="en-IN" dirty="0"/>
              <a:t>the end</a:t>
            </a:r>
            <a:endParaRPr lang="en-US" dirty="0"/>
          </a:p>
        </p:txBody>
      </p:sp>
      <p:pic>
        <p:nvPicPr>
          <p:cNvPr id="16386" name="Picture 2" descr="A figure shows an open ended wrench with different sizes angled 15 degrees at each end with right end measuring 9 by 16 inches and left end measuring 1 by 2 inc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50" y="3234633"/>
            <a:ext cx="8029559" cy="147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976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625061"/>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1.17 </a:t>
            </a:r>
            <a:r>
              <a:rPr lang="en-IN" sz="3200" dirty="0"/>
              <a:t>The end of a </a:t>
            </a:r>
            <a:r>
              <a:rPr lang="en-IN" sz="3200" dirty="0" smtClean="0"/>
              <a:t>box-end wrench </a:t>
            </a:r>
            <a:r>
              <a:rPr lang="en-IN" sz="3200" dirty="0"/>
              <a:t>is </a:t>
            </a:r>
            <a:r>
              <a:rPr lang="en-IN" sz="3200" dirty="0" smtClean="0"/>
              <a:t>angled 15 </a:t>
            </a:r>
            <a:r>
              <a:rPr lang="en-IN" sz="3200" dirty="0"/>
              <a:t>degrees to allow clearance for nearby objects or </a:t>
            </a:r>
            <a:r>
              <a:rPr lang="en-IN" sz="3200" dirty="0" smtClean="0"/>
              <a:t>other fasteners</a:t>
            </a:r>
            <a:endParaRPr lang="en-US" sz="3200" dirty="0"/>
          </a:p>
        </p:txBody>
      </p:sp>
      <p:pic>
        <p:nvPicPr>
          <p:cNvPr id="17410" name="Picture 2" descr="A figure shows a box end wrench with two fasteners. One end of the wrench grasps around the entire head of the fastener and is angled at 15 deg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2657718"/>
            <a:ext cx="8079724" cy="313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712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1.18 </a:t>
            </a:r>
            <a:r>
              <a:rPr lang="en-IN" dirty="0"/>
              <a:t>A combination wrench has an open end </a:t>
            </a:r>
            <a:r>
              <a:rPr lang="en-IN" dirty="0" smtClean="0"/>
              <a:t>at one </a:t>
            </a:r>
            <a:r>
              <a:rPr lang="en-IN" dirty="0"/>
              <a:t>end and a box end at the other end</a:t>
            </a:r>
            <a:endParaRPr lang="en-US" dirty="0"/>
          </a:p>
        </p:txBody>
      </p:sp>
      <p:pic>
        <p:nvPicPr>
          <p:cNvPr id="18434" name="Picture 2" descr="A figure shows a wrench with a box end at one end and open end on the o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2630817"/>
            <a:ext cx="8079378" cy="275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804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500"/>
            <a:ext cx="8200841" cy="1969770"/>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1.1 </a:t>
            </a:r>
            <a:r>
              <a:rPr lang="en-IN" sz="3200" dirty="0"/>
              <a:t>The vehicle identification number (</a:t>
            </a:r>
            <a:r>
              <a:rPr lang="en-IN" sz="3200" spc="-300" dirty="0" smtClean="0"/>
              <a:t>V I N</a:t>
            </a:r>
            <a:r>
              <a:rPr lang="en-IN" sz="3200" dirty="0"/>
              <a:t>) </a:t>
            </a:r>
            <a:r>
              <a:rPr lang="en-IN" sz="3200" dirty="0" smtClean="0"/>
              <a:t>is visible through </a:t>
            </a:r>
            <a:r>
              <a:rPr lang="en-IN" sz="3200" dirty="0"/>
              <a:t>the base of the windshield and on a decal inside </a:t>
            </a:r>
            <a:r>
              <a:rPr lang="en-IN" sz="3200" dirty="0" smtClean="0"/>
              <a:t>the driver’s </a:t>
            </a:r>
            <a:r>
              <a:rPr lang="en-IN" sz="3200" dirty="0"/>
              <a:t>door</a:t>
            </a:r>
            <a:endParaRPr lang="en-US" sz="3200" dirty="0"/>
          </a:p>
        </p:txBody>
      </p:sp>
      <p:pic>
        <p:nvPicPr>
          <p:cNvPr id="1026" name="Picture 2" descr="A figure shows the location of vehicle identification number in a car. The vehicle identification number is located at the bottom of the wind shield and as a label inside the driver’s wind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62" y="2225456"/>
            <a:ext cx="8117915" cy="406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70" y="123825"/>
            <a:ext cx="8233930" cy="3323987"/>
          </a:xfrm>
        </p:spPr>
        <p:txBody>
          <a:bodyPr wrap="square">
            <a:spAutoFit/>
          </a:bodyPr>
          <a:lstStyle/>
          <a:p>
            <a:r>
              <a:rPr lang="en-IN" altLang="en-US" dirty="0">
                <a:ea typeface="ヒラギノ角ゴ Pro W3" charset="-128"/>
              </a:rPr>
              <a:t>Figure </a:t>
            </a:r>
            <a:r>
              <a:rPr lang="en-IN" altLang="en-US" dirty="0" smtClean="0">
                <a:ea typeface="ヒラギノ角ゴ Pro W3" charset="-128"/>
              </a:rPr>
              <a:t>1.19 </a:t>
            </a:r>
            <a:r>
              <a:rPr lang="en-IN" dirty="0"/>
              <a:t>An adjustable wrench. Adjustable </a:t>
            </a:r>
            <a:r>
              <a:rPr lang="en-IN" dirty="0" smtClean="0"/>
              <a:t>wrenches are </a:t>
            </a:r>
            <a:r>
              <a:rPr lang="en-IN" dirty="0"/>
              <a:t>sized by the overall length of the wrench and not by </a:t>
            </a:r>
            <a:r>
              <a:rPr lang="en-IN" dirty="0" smtClean="0"/>
              <a:t>how far </a:t>
            </a:r>
            <a:r>
              <a:rPr lang="en-IN" dirty="0"/>
              <a:t>the jaws open. </a:t>
            </a:r>
            <a:r>
              <a:rPr lang="en-IN" dirty="0" smtClean="0"/>
              <a:t>Common </a:t>
            </a:r>
            <a:r>
              <a:rPr lang="en-IN" dirty="0"/>
              <a:t>sizes of adjustable </a:t>
            </a:r>
            <a:r>
              <a:rPr lang="en-IN" dirty="0" smtClean="0"/>
              <a:t>wrenches include </a:t>
            </a:r>
            <a:r>
              <a:rPr lang="en-IN" dirty="0"/>
              <a:t>8, 10, and 12 inch</a:t>
            </a:r>
            <a:endParaRPr lang="en-US" dirty="0"/>
          </a:p>
        </p:txBody>
      </p:sp>
      <p:pic>
        <p:nvPicPr>
          <p:cNvPr id="19458" name="Picture 2" descr="A figure shows an adjustable wrench sizing with the overall length measured from the top to bottom of the wrench. The wrench uses a worn screw to adjust the size of the ja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03" y="3538179"/>
            <a:ext cx="7814122" cy="2728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090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70" y="142875"/>
            <a:ext cx="8225349" cy="2215991"/>
          </a:xfrm>
        </p:spPr>
        <p:txBody>
          <a:bodyPr wrap="square">
            <a:spAutoFit/>
          </a:bodyPr>
          <a:lstStyle/>
          <a:p>
            <a:r>
              <a:rPr lang="en-IN" altLang="en-US" dirty="0">
                <a:ea typeface="ヒラギノ角ゴ Pro W3" charset="-128"/>
              </a:rPr>
              <a:t>Figure </a:t>
            </a:r>
            <a:r>
              <a:rPr lang="en-IN" altLang="en-US" dirty="0" smtClean="0">
                <a:ea typeface="ヒラギノ角ゴ Pro W3" charset="-128"/>
              </a:rPr>
              <a:t>1.20 </a:t>
            </a:r>
            <a:r>
              <a:rPr lang="en-IN" dirty="0"/>
              <a:t>The end of a typical line wrench, which </a:t>
            </a:r>
            <a:r>
              <a:rPr lang="en-IN" dirty="0" smtClean="0"/>
              <a:t>shows that </a:t>
            </a:r>
            <a:r>
              <a:rPr lang="en-IN" dirty="0"/>
              <a:t>it is capable of grasping most of the head of the fitting</a:t>
            </a:r>
            <a:endParaRPr lang="en-US" dirty="0"/>
          </a:p>
        </p:txBody>
      </p:sp>
      <p:pic>
        <p:nvPicPr>
          <p:cNvPr id="20482" name="Picture 2" descr="A photo shows the end of the line wrench that is being used to grasp the head of the fitting. It has a narrow slot wide enough to almost encircle a compon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2786712"/>
            <a:ext cx="8085165" cy="312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47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71" y="257175"/>
            <a:ext cx="8230232" cy="2000548"/>
          </a:xfrm>
        </p:spPr>
        <p:txBody>
          <a:bodyPr wrap="square">
            <a:spAutoFit/>
          </a:bodyPr>
          <a:lstStyle/>
          <a:p>
            <a:r>
              <a:rPr lang="en-IN" altLang="en-US" sz="2600" dirty="0">
                <a:ea typeface="ヒラギノ角ゴ Pro W3" charset="-128"/>
              </a:rPr>
              <a:t>Figure </a:t>
            </a:r>
            <a:r>
              <a:rPr lang="en-IN" altLang="en-US" sz="2600" dirty="0" smtClean="0">
                <a:ea typeface="ヒラギノ角ゴ Pro W3" charset="-128"/>
              </a:rPr>
              <a:t>1.21 </a:t>
            </a:r>
            <a:r>
              <a:rPr lang="en-IN" sz="2600" dirty="0"/>
              <a:t>A typical ratchet used to rotate a socket. </a:t>
            </a:r>
            <a:r>
              <a:rPr lang="en-IN" sz="2600" dirty="0" smtClean="0"/>
              <a:t>A ratchet </a:t>
            </a:r>
            <a:r>
              <a:rPr lang="en-IN" sz="2600" dirty="0"/>
              <a:t>makes a </a:t>
            </a:r>
            <a:r>
              <a:rPr lang="en-IN" sz="2600" dirty="0" err="1"/>
              <a:t>ratcheting</a:t>
            </a:r>
            <a:r>
              <a:rPr lang="en-IN" sz="2600" dirty="0"/>
              <a:t> noise when it is being rotated </a:t>
            </a:r>
            <a:r>
              <a:rPr lang="en-IN" sz="2600" dirty="0" smtClean="0"/>
              <a:t>in the </a:t>
            </a:r>
            <a:r>
              <a:rPr lang="en-IN" sz="2600" dirty="0"/>
              <a:t>opposite direction from loosening or tightening. A knob </a:t>
            </a:r>
            <a:r>
              <a:rPr lang="en-IN" sz="2600" dirty="0" smtClean="0"/>
              <a:t>or lever </a:t>
            </a:r>
            <a:r>
              <a:rPr lang="en-IN" sz="2600" dirty="0"/>
              <a:t>on the ratchet allows the user to switch directions</a:t>
            </a:r>
            <a:endParaRPr lang="en-US" sz="2600" dirty="0"/>
          </a:p>
        </p:txBody>
      </p:sp>
      <p:pic>
        <p:nvPicPr>
          <p:cNvPr id="21506" name="Picture 2" descr="A figure shows a ratchet with a ratchet reversing lever rotating square drive lug of 1 by 2 to 3 by 4 inch in the opposite direction from loosening or tighte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2546558"/>
            <a:ext cx="8088853" cy="368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550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295" y="123825"/>
            <a:ext cx="8262505" cy="3323987"/>
          </a:xfrm>
        </p:spPr>
        <p:txBody>
          <a:bodyPr wrap="square">
            <a:spAutoFit/>
          </a:bodyPr>
          <a:lstStyle/>
          <a:p>
            <a:r>
              <a:rPr lang="en-IN" altLang="en-US" dirty="0" smtClean="0">
                <a:ea typeface="ヒラギノ角ゴ Pro W3" charset="-128"/>
              </a:rPr>
              <a:t>Figure 1.22 </a:t>
            </a:r>
            <a:r>
              <a:rPr lang="en-IN" dirty="0" smtClean="0"/>
              <a:t>A typical flex handle used to rotate a socket, also called a breaker bar because it usually has a longer handle than a ratchet and, therefore, can be used to apply more torque to a fastener than a ratchet</a:t>
            </a:r>
            <a:endParaRPr lang="en-US" dirty="0"/>
          </a:p>
        </p:txBody>
      </p:sp>
      <p:pic>
        <p:nvPicPr>
          <p:cNvPr id="1026" name="Picture 2" descr="A figure shows a long, rod-shaped flex handle with a hinged joint at the end that fits over a socket to increase torqu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214" y="3638426"/>
            <a:ext cx="8010049" cy="246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9096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770" y="133350"/>
            <a:ext cx="8272030" cy="1661993"/>
          </a:xfrm>
        </p:spPr>
        <p:txBody>
          <a:bodyPr wrap="square">
            <a:spAutoFit/>
          </a:bodyPr>
          <a:lstStyle/>
          <a:p>
            <a:r>
              <a:rPr lang="en-IN" altLang="en-US" dirty="0" smtClean="0">
                <a:ea typeface="ヒラギノ角ゴ Pro W3" charset="-128"/>
              </a:rPr>
              <a:t>Figure 1.23 </a:t>
            </a:r>
            <a:r>
              <a:rPr lang="en-IN" dirty="0"/>
              <a:t>The most </a:t>
            </a:r>
            <a:r>
              <a:rPr lang="en-IN" dirty="0" smtClean="0"/>
              <a:t>commonly used </a:t>
            </a:r>
            <a:r>
              <a:rPr lang="en-IN" dirty="0"/>
              <a:t>socket drive </a:t>
            </a:r>
            <a:r>
              <a:rPr lang="en-IN" dirty="0" smtClean="0"/>
              <a:t>sizes include </a:t>
            </a:r>
            <a:r>
              <a:rPr lang="en-IN" dirty="0"/>
              <a:t>1/4, 3/8, and 1/2 inch drive</a:t>
            </a:r>
            <a:endParaRPr lang="en-US" dirty="0"/>
          </a:p>
        </p:txBody>
      </p:sp>
      <p:pic>
        <p:nvPicPr>
          <p:cNvPr id="23554" name="Picture 2" descr="A figure shows three commonly used socket drives. The sockets are cylindrical in shape with a square slot at the base with sizes: 1 by 4, 3 by 8, and 1 by 2 i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65621"/>
            <a:ext cx="8056778" cy="326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550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770" y="210741"/>
            <a:ext cx="8272030" cy="1846659"/>
          </a:xfrm>
        </p:spPr>
        <p:txBody>
          <a:bodyPr wrap="square">
            <a:spAutoFit/>
          </a:bodyPr>
          <a:lstStyle/>
          <a:p>
            <a:r>
              <a:rPr lang="en-IN" altLang="en-US" sz="3000" dirty="0" smtClean="0">
                <a:ea typeface="ヒラギノ角ゴ Pro W3" charset="-128"/>
              </a:rPr>
              <a:t>Figure 1.24 </a:t>
            </a:r>
            <a:r>
              <a:rPr lang="en-IN" sz="3000" dirty="0"/>
              <a:t>A 6-point socket fits the head of a bolt or </a:t>
            </a:r>
            <a:r>
              <a:rPr lang="en-IN" sz="3000" dirty="0" smtClean="0"/>
              <a:t>nut on </a:t>
            </a:r>
            <a:r>
              <a:rPr lang="en-IN" sz="3000" dirty="0"/>
              <a:t>all sides. A 12-point socket can round off the head of a </a:t>
            </a:r>
            <a:r>
              <a:rPr lang="en-IN" sz="3000" dirty="0" smtClean="0"/>
              <a:t>bolt or </a:t>
            </a:r>
            <a:r>
              <a:rPr lang="en-IN" sz="3000" dirty="0"/>
              <a:t>nut if a lot of force is applied</a:t>
            </a:r>
            <a:endParaRPr lang="en-US" sz="3000" dirty="0"/>
          </a:p>
        </p:txBody>
      </p:sp>
      <p:pic>
        <p:nvPicPr>
          <p:cNvPr id="24578" name="Picture 2" descr="A figure shows a six-point socket with a nut and a twelve-point socket fitted over a nut. The 6-point socket has 6 points that contact the socket head at 6 places, while the 12-point has 12 points that contact the socket head at 12 pl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2244654"/>
            <a:ext cx="7357848" cy="4056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666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770" y="199072"/>
            <a:ext cx="8272030" cy="1477328"/>
          </a:xfrm>
        </p:spPr>
        <p:txBody>
          <a:bodyPr wrap="square">
            <a:spAutoFit/>
          </a:bodyPr>
          <a:lstStyle/>
          <a:p>
            <a:r>
              <a:rPr lang="en-IN" altLang="en-US" sz="3000" dirty="0" smtClean="0">
                <a:ea typeface="ヒラギノ角ゴ Pro W3" charset="-128"/>
              </a:rPr>
              <a:t>Figure 1.25 </a:t>
            </a:r>
            <a:r>
              <a:rPr lang="en-IN" sz="3200" dirty="0"/>
              <a:t>Allows access to the nut that has a stud </a:t>
            </a:r>
            <a:r>
              <a:rPr lang="en-IN" sz="3200" dirty="0" smtClean="0"/>
              <a:t>plus other </a:t>
            </a:r>
            <a:r>
              <a:rPr lang="en-IN" sz="3200" dirty="0"/>
              <a:t>locations needing great depth, such as spark plugs</a:t>
            </a:r>
            <a:endParaRPr lang="en-US" sz="3000" dirty="0"/>
          </a:p>
        </p:txBody>
      </p:sp>
      <p:pic>
        <p:nvPicPr>
          <p:cNvPr id="25602" name="Picture 2" descr="A figure shows a deep socket resembling a hollow cylinder and a regular socket resembling a hollow cylinder shorter. The deep socket is almost twice the length of regular soc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77673"/>
            <a:ext cx="5468646" cy="452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879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82" y="213573"/>
            <a:ext cx="8247018" cy="1384995"/>
          </a:xfrm>
        </p:spPr>
        <p:txBody>
          <a:bodyPr wrap="square">
            <a:spAutoFit/>
          </a:bodyPr>
          <a:lstStyle/>
          <a:p>
            <a:r>
              <a:rPr lang="en-IN" altLang="en-US" sz="3000" dirty="0" smtClean="0">
                <a:ea typeface="ヒラギノ角ゴ Pro W3" charset="-128"/>
              </a:rPr>
              <a:t>Figure 1.26 </a:t>
            </a:r>
            <a:r>
              <a:rPr lang="en-IN" sz="3000" dirty="0" smtClean="0"/>
              <a:t>Using </a:t>
            </a:r>
            <a:r>
              <a:rPr lang="en-IN" sz="3000" dirty="0"/>
              <a:t>a clicker-type torque wrench to </a:t>
            </a:r>
            <a:r>
              <a:rPr lang="en-IN" sz="3000" dirty="0" smtClean="0"/>
              <a:t>tighten connecting </a:t>
            </a:r>
            <a:r>
              <a:rPr lang="en-IN" sz="3000" dirty="0"/>
              <a:t>rod nuts on an </a:t>
            </a:r>
            <a:r>
              <a:rPr lang="en-IN" sz="3000" dirty="0" smtClean="0"/>
              <a:t>engine</a:t>
            </a:r>
            <a:endParaRPr lang="en-US" sz="3000" dirty="0"/>
          </a:p>
        </p:txBody>
      </p:sp>
      <p:pic>
        <p:nvPicPr>
          <p:cNvPr id="26626" name="Picture 2" descr="A photo shows a clicker-type torque wrench tightening the connecting rod nuts of an en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1637528"/>
            <a:ext cx="6207042" cy="467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839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82" y="190500"/>
            <a:ext cx="8247018" cy="2954655"/>
          </a:xfrm>
        </p:spPr>
        <p:txBody>
          <a:bodyPr wrap="square">
            <a:spAutoFit/>
          </a:bodyPr>
          <a:lstStyle/>
          <a:p>
            <a:r>
              <a:rPr lang="en-IN" altLang="en-US" sz="3200" dirty="0" smtClean="0">
                <a:ea typeface="ヒラギノ角ゴ Pro W3" charset="-128"/>
              </a:rPr>
              <a:t>Figure 1.27 </a:t>
            </a:r>
            <a:r>
              <a:rPr lang="en-IN" sz="3200" dirty="0"/>
              <a:t>A beam-type torque wrench that </a:t>
            </a:r>
            <a:r>
              <a:rPr lang="en-IN" sz="3200" dirty="0" smtClean="0"/>
              <a:t>displays the </a:t>
            </a:r>
            <a:r>
              <a:rPr lang="en-IN" sz="3200" dirty="0"/>
              <a:t>torque reading on the face of the dial. The beam </a:t>
            </a:r>
            <a:r>
              <a:rPr lang="en-IN" sz="3200" dirty="0" smtClean="0"/>
              <a:t>display is </a:t>
            </a:r>
            <a:r>
              <a:rPr lang="en-IN" sz="3200" dirty="0"/>
              <a:t>read as the beam deflects, which is </a:t>
            </a:r>
            <a:r>
              <a:rPr lang="en-IN" sz="3200" dirty="0" smtClean="0"/>
              <a:t>in proportion </a:t>
            </a:r>
            <a:r>
              <a:rPr lang="en-IN" sz="3200" dirty="0"/>
              <a:t>to </a:t>
            </a:r>
            <a:r>
              <a:rPr lang="en-IN" sz="3200" dirty="0" smtClean="0"/>
              <a:t>the amount </a:t>
            </a:r>
            <a:r>
              <a:rPr lang="en-IN" sz="3200" dirty="0"/>
              <a:t>of torque applied to the fastener</a:t>
            </a:r>
            <a:endParaRPr lang="en-US" sz="3200" dirty="0"/>
          </a:p>
        </p:txBody>
      </p:sp>
      <p:pic>
        <p:nvPicPr>
          <p:cNvPr id="27650" name="Picture 2" descr="A photo shows a typical beam-type torque wrench that has a scale and pointer connected to the beam of the wrench. The wrench displays the torque reading on the face of the d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74" y="3397189"/>
            <a:ext cx="7987301" cy="2849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805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83" y="213360"/>
            <a:ext cx="8247017" cy="984885"/>
          </a:xfrm>
        </p:spPr>
        <p:txBody>
          <a:bodyPr wrap="square">
            <a:spAutoFit/>
          </a:bodyPr>
          <a:lstStyle/>
          <a:p>
            <a:r>
              <a:rPr lang="en-IN" altLang="en-US" sz="3200" dirty="0" smtClean="0">
                <a:ea typeface="ヒラギノ角ゴ Pro W3" charset="-128"/>
              </a:rPr>
              <a:t>Figure 1.28 </a:t>
            </a:r>
            <a:r>
              <a:rPr lang="en-IN" sz="3200" dirty="0"/>
              <a:t>Torque wrench </a:t>
            </a:r>
            <a:r>
              <a:rPr lang="en-IN" sz="3200" dirty="0" smtClean="0"/>
              <a:t>calibration checker</a:t>
            </a:r>
            <a:endParaRPr lang="en-US" sz="3200" dirty="0"/>
          </a:p>
        </p:txBody>
      </p:sp>
      <p:pic>
        <p:nvPicPr>
          <p:cNvPr id="4" name="Picture 2" descr="A photo shows a torque wrench calibration checker that has a dial graduated in pounds on the top and a drive adapter at the bottom over which the torque wrench to be calibrated is inser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6940" y="1347412"/>
            <a:ext cx="3722435" cy="494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93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54" y="138232"/>
            <a:ext cx="8268746"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1.2 </a:t>
            </a:r>
            <a:r>
              <a:rPr lang="en-IN" dirty="0"/>
              <a:t>The vehicle emissions </a:t>
            </a:r>
            <a:r>
              <a:rPr lang="en-IN" dirty="0" smtClean="0"/>
              <a:t>control information (</a:t>
            </a:r>
            <a:r>
              <a:rPr lang="en-IN" spc="-300" dirty="0" smtClean="0"/>
              <a:t>V E C I</a:t>
            </a:r>
            <a:r>
              <a:rPr lang="en-IN" dirty="0"/>
              <a:t>) sticker is placed under the </a:t>
            </a:r>
            <a:r>
              <a:rPr lang="en-IN" dirty="0" smtClean="0"/>
              <a:t>hood</a:t>
            </a:r>
            <a:endParaRPr lang="en-US" dirty="0"/>
          </a:p>
        </p:txBody>
      </p:sp>
      <p:pic>
        <p:nvPicPr>
          <p:cNvPr id="2050" name="Picture 2" descr="The vehicle emissions control information shows the following details:&#10;• Vehicle emission control information.&#10;• Conforms to regulation 2013MY HEV&#10;• Test group&#10;• EVAP family&#10;• LDT2 OBD&#10;• Fuel&#10;• No adjustments needed&#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55" y="2173128"/>
            <a:ext cx="8220286" cy="3846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804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83" y="266759"/>
            <a:ext cx="8247017" cy="1200329"/>
          </a:xfrm>
        </p:spPr>
        <p:txBody>
          <a:bodyPr wrap="square">
            <a:spAutoFit/>
          </a:bodyPr>
          <a:lstStyle/>
          <a:p>
            <a:r>
              <a:rPr lang="en-IN" altLang="en-US" sz="2600" dirty="0" smtClean="0">
                <a:ea typeface="ヒラギノ角ゴ Pro W3" charset="-128"/>
              </a:rPr>
              <a:t>Figure 1.29 </a:t>
            </a:r>
            <a:r>
              <a:rPr lang="en-IN" sz="2600" dirty="0"/>
              <a:t>A flat-tip (straight-blade) screwdriver. </a:t>
            </a:r>
            <a:r>
              <a:rPr lang="en-IN" sz="2600" dirty="0" smtClean="0"/>
              <a:t>The width </a:t>
            </a:r>
            <a:r>
              <a:rPr lang="en-IN" sz="2600" dirty="0"/>
              <a:t>of the blade should match the width of the slot in </a:t>
            </a:r>
            <a:r>
              <a:rPr lang="en-IN" sz="2600" dirty="0" smtClean="0"/>
              <a:t>the fastener </a:t>
            </a:r>
            <a:r>
              <a:rPr lang="en-IN" sz="2600" dirty="0"/>
              <a:t>being loosened or </a:t>
            </a:r>
            <a:r>
              <a:rPr lang="en-IN" sz="2600" dirty="0" smtClean="0"/>
              <a:t>tightened</a:t>
            </a:r>
            <a:endParaRPr lang="en-US" sz="2600" dirty="0"/>
          </a:p>
        </p:txBody>
      </p:sp>
      <p:pic>
        <p:nvPicPr>
          <p:cNvPr id="29698" name="Picture 2" descr="A figure shows a flat-tip screwdriver with a blade width used for loosening or tightening the fastener. The screwdriver has a handle and a shaft that ends in a flat t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53" y="1565164"/>
            <a:ext cx="7035572" cy="471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14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83" y="238601"/>
            <a:ext cx="8247017" cy="1723549"/>
          </a:xfrm>
        </p:spPr>
        <p:txBody>
          <a:bodyPr wrap="square">
            <a:spAutoFit/>
          </a:bodyPr>
          <a:lstStyle/>
          <a:p>
            <a:r>
              <a:rPr lang="en-IN" altLang="en-US" sz="2600" dirty="0" smtClean="0">
                <a:ea typeface="ヒラギノ角ゴ Pro W3" charset="-128"/>
              </a:rPr>
              <a:t>Figure 1.30 </a:t>
            </a:r>
            <a:r>
              <a:rPr lang="en-IN" sz="2800" dirty="0"/>
              <a:t>Two stubby screwdrivers that are used </a:t>
            </a:r>
            <a:r>
              <a:rPr lang="en-IN" sz="2800" dirty="0" smtClean="0"/>
              <a:t>to access </a:t>
            </a:r>
            <a:r>
              <a:rPr lang="en-IN" sz="2800" dirty="0"/>
              <a:t>screws that have limited space above. A straight </a:t>
            </a:r>
            <a:r>
              <a:rPr lang="en-IN" sz="2800" dirty="0" smtClean="0"/>
              <a:t>blade is </a:t>
            </a:r>
            <a:r>
              <a:rPr lang="en-IN" sz="2800" dirty="0"/>
              <a:t>on top and a #2 </a:t>
            </a:r>
            <a:r>
              <a:rPr lang="en-IN" sz="2800" dirty="0" smtClean="0"/>
              <a:t>Phillips screwdriver </a:t>
            </a:r>
            <a:r>
              <a:rPr lang="en-IN" sz="2800" dirty="0"/>
              <a:t>is on the bottom</a:t>
            </a:r>
            <a:endParaRPr lang="en-US" sz="2600" dirty="0"/>
          </a:p>
        </p:txBody>
      </p:sp>
      <p:pic>
        <p:nvPicPr>
          <p:cNvPr id="30722" name="Picture 2" descr="A photo shows two stubby screw drivers with large handle and very small shanks. One screw driver has a straight blade and another has a Philips driver at the bot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549" y="2044398"/>
            <a:ext cx="6159501" cy="4242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27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58" y="142875"/>
            <a:ext cx="8256542" cy="553998"/>
          </a:xfrm>
        </p:spPr>
        <p:txBody>
          <a:bodyPr wrap="square">
            <a:spAutoFit/>
          </a:bodyPr>
          <a:lstStyle/>
          <a:p>
            <a:r>
              <a:rPr lang="en-IN" altLang="en-US" dirty="0" smtClean="0">
                <a:ea typeface="ヒラギノ角ゴ Pro W3" charset="-128"/>
              </a:rPr>
              <a:t>Figure 1.31 </a:t>
            </a:r>
            <a:r>
              <a:rPr lang="en-IN" dirty="0"/>
              <a:t>A </a:t>
            </a:r>
            <a:r>
              <a:rPr lang="en-IN" dirty="0" err="1"/>
              <a:t>Torx</a:t>
            </a:r>
            <a:r>
              <a:rPr lang="en-IN" dirty="0"/>
              <a:t> bit and fastener</a:t>
            </a:r>
            <a:endParaRPr lang="en-US" dirty="0"/>
          </a:p>
        </p:txBody>
      </p:sp>
      <p:pic>
        <p:nvPicPr>
          <p:cNvPr id="31746" name="Picture 2" descr="A figure shows a torx bit and a fastener. Torx fastener has a six-pointed star-shaped slot on its head and the Torx bit has a similar six-pointed star-shaped tip that fits over the faste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6350" y="801014"/>
            <a:ext cx="6579720" cy="550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187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58" y="304800"/>
            <a:ext cx="8256542" cy="1107996"/>
          </a:xfrm>
        </p:spPr>
        <p:txBody>
          <a:bodyPr wrap="square">
            <a:spAutoFit/>
          </a:bodyPr>
          <a:lstStyle/>
          <a:p>
            <a:r>
              <a:rPr lang="en-IN" altLang="en-US" sz="2400" dirty="0" smtClean="0">
                <a:ea typeface="ヒラギノ角ゴ Pro W3" charset="-128"/>
              </a:rPr>
              <a:t>Figure 1.32 </a:t>
            </a:r>
            <a:r>
              <a:rPr lang="en-IN" sz="2400" dirty="0"/>
              <a:t>An impact screwdriver used to remove </a:t>
            </a:r>
            <a:r>
              <a:rPr lang="en-IN" sz="2400" dirty="0" smtClean="0"/>
              <a:t>slotted or </a:t>
            </a:r>
            <a:r>
              <a:rPr lang="en-IN" sz="2400" dirty="0"/>
              <a:t>Phillips head fasteners that cannot be broken loose using </a:t>
            </a:r>
            <a:r>
              <a:rPr lang="en-IN" sz="2400" dirty="0" smtClean="0"/>
              <a:t>a standard </a:t>
            </a:r>
            <a:r>
              <a:rPr lang="en-IN" sz="2400" dirty="0"/>
              <a:t>screwdriver</a:t>
            </a:r>
            <a:endParaRPr lang="en-US" sz="2400" dirty="0"/>
          </a:p>
        </p:txBody>
      </p:sp>
      <p:pic>
        <p:nvPicPr>
          <p:cNvPr id="32770" name="Picture 2" descr="A photo shows technician’s hands holding an impact screw driver that has a larger outer sleeve on the top where the hammer strikes and a Phillips head on the other end on a small sh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516092"/>
            <a:ext cx="5893618" cy="479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893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83" y="152400"/>
            <a:ext cx="8247017" cy="1107996"/>
          </a:xfrm>
        </p:spPr>
        <p:txBody>
          <a:bodyPr wrap="square">
            <a:spAutoFit/>
          </a:bodyPr>
          <a:lstStyle/>
          <a:p>
            <a:r>
              <a:rPr lang="en-IN" altLang="en-US" dirty="0" smtClean="0">
                <a:ea typeface="ヒラギノ角ゴ Pro W3" charset="-128"/>
              </a:rPr>
              <a:t>Figure 1.33 </a:t>
            </a:r>
            <a:r>
              <a:rPr lang="en-IN" dirty="0" smtClean="0"/>
              <a:t>A </a:t>
            </a:r>
            <a:r>
              <a:rPr lang="en-IN" dirty="0"/>
              <a:t>typical </a:t>
            </a:r>
            <a:r>
              <a:rPr lang="en-IN" dirty="0" smtClean="0"/>
              <a:t>ball-peen hammer</a:t>
            </a:r>
            <a:endParaRPr lang="en-US" dirty="0"/>
          </a:p>
        </p:txBody>
      </p:sp>
      <p:pic>
        <p:nvPicPr>
          <p:cNvPr id="1026" name="Picture 2" descr="A photo shows a typical ball-peen hammer. The head is hemispherical on one end and flat on the other en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54" y="2038632"/>
            <a:ext cx="8182292" cy="278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772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33" y="133350"/>
            <a:ext cx="8266067" cy="1661993"/>
          </a:xfrm>
        </p:spPr>
        <p:txBody>
          <a:bodyPr wrap="square">
            <a:spAutoFit/>
          </a:bodyPr>
          <a:lstStyle/>
          <a:p>
            <a:r>
              <a:rPr lang="en-IN" altLang="en-US" dirty="0" smtClean="0">
                <a:ea typeface="ヒラギノ角ゴ Pro W3" charset="-128"/>
              </a:rPr>
              <a:t>Figure 1.34 </a:t>
            </a:r>
            <a:r>
              <a:rPr lang="en-IN" dirty="0"/>
              <a:t>A rubber mallet used to deliver a force to </a:t>
            </a:r>
            <a:r>
              <a:rPr lang="en-IN" dirty="0" smtClean="0"/>
              <a:t>an object </a:t>
            </a:r>
            <a:r>
              <a:rPr lang="en-IN" dirty="0"/>
              <a:t>without harming the surface</a:t>
            </a:r>
            <a:endParaRPr lang="en-US" dirty="0"/>
          </a:p>
        </p:txBody>
      </p:sp>
      <p:pic>
        <p:nvPicPr>
          <p:cNvPr id="34818" name="Picture 2" descr="A photo shows a typical rubber mallet that has a large, cylindrical rubber head attached to a wooden han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11084"/>
            <a:ext cx="8065618" cy="269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795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58" y="285750"/>
            <a:ext cx="8256542" cy="1477328"/>
          </a:xfrm>
        </p:spPr>
        <p:txBody>
          <a:bodyPr wrap="square">
            <a:spAutoFit/>
          </a:bodyPr>
          <a:lstStyle/>
          <a:p>
            <a:r>
              <a:rPr lang="en-IN" altLang="en-US" sz="2400" dirty="0" smtClean="0">
                <a:ea typeface="ヒラギノ角ゴ Pro W3" charset="-128"/>
              </a:rPr>
              <a:t>Figure 1.35 </a:t>
            </a:r>
            <a:r>
              <a:rPr lang="en-IN" sz="2400" dirty="0"/>
              <a:t>A dead-blow hammer that was left outside </a:t>
            </a:r>
            <a:r>
              <a:rPr lang="en-IN" sz="2400" dirty="0" smtClean="0"/>
              <a:t>in freezing </a:t>
            </a:r>
            <a:r>
              <a:rPr lang="en-IN" sz="2400" dirty="0"/>
              <a:t>weather. The plastic covering was damaged, </a:t>
            </a:r>
            <a:r>
              <a:rPr lang="en-IN" sz="2400" dirty="0" smtClean="0"/>
              <a:t>which destroyed </a:t>
            </a:r>
            <a:r>
              <a:rPr lang="en-IN" sz="2400" dirty="0"/>
              <a:t>this hammer. The lead shot is encased in the </a:t>
            </a:r>
            <a:r>
              <a:rPr lang="en-IN" sz="2400" dirty="0" smtClean="0"/>
              <a:t>metal housing </a:t>
            </a:r>
            <a:r>
              <a:rPr lang="en-IN" sz="2400" dirty="0"/>
              <a:t>and then </a:t>
            </a:r>
            <a:r>
              <a:rPr lang="en-IN" sz="2400" dirty="0" smtClean="0"/>
              <a:t>covered</a:t>
            </a:r>
            <a:endParaRPr lang="en-US" sz="2400" dirty="0"/>
          </a:p>
        </p:txBody>
      </p:sp>
      <p:pic>
        <p:nvPicPr>
          <p:cNvPr id="35842" name="Picture 2" descr="A photo shows a dead-blow hammer with damaged plastic head. The plastic cover of the head is wide open, exposing the metal housing filled with lead 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96630"/>
            <a:ext cx="4243954" cy="4356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80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58" y="247650"/>
            <a:ext cx="8256542" cy="1292662"/>
          </a:xfrm>
        </p:spPr>
        <p:txBody>
          <a:bodyPr wrap="square">
            <a:spAutoFit/>
          </a:bodyPr>
          <a:lstStyle/>
          <a:p>
            <a:r>
              <a:rPr lang="en-IN" altLang="en-US" sz="2800" dirty="0" smtClean="0">
                <a:ea typeface="ヒラギノ角ゴ Pro W3" charset="-128"/>
              </a:rPr>
              <a:t>Figure 1.36 </a:t>
            </a:r>
            <a:r>
              <a:rPr lang="en-IN" sz="2800" dirty="0"/>
              <a:t>Typical slip-joint pliers are a common </a:t>
            </a:r>
            <a:r>
              <a:rPr lang="en-IN" sz="2800" dirty="0" smtClean="0"/>
              <a:t>household pliers</a:t>
            </a:r>
            <a:r>
              <a:rPr lang="en-IN" sz="2800" dirty="0"/>
              <a:t>. </a:t>
            </a:r>
            <a:r>
              <a:rPr lang="en-IN" sz="2800" dirty="0" smtClean="0"/>
              <a:t>The </a:t>
            </a:r>
            <a:r>
              <a:rPr lang="en-IN" sz="2800" dirty="0"/>
              <a:t>slip joint allows the jaws to be opened to </a:t>
            </a:r>
            <a:r>
              <a:rPr lang="en-IN" sz="2800" dirty="0" smtClean="0"/>
              <a:t>two different </a:t>
            </a:r>
            <a:r>
              <a:rPr lang="en-IN" sz="2800" dirty="0"/>
              <a:t>settings</a:t>
            </a:r>
            <a:endParaRPr lang="en-US" sz="2800" dirty="0"/>
          </a:p>
        </p:txBody>
      </p:sp>
      <p:pic>
        <p:nvPicPr>
          <p:cNvPr id="36866" name="Picture 2" descr="A figure shows a smaller and a larger slip-joint pliers with a slip-joint in the middle of the plier. The slip-joint plier has two jaws connected at a pivot point that can be moved to increase the size of the ja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37989"/>
            <a:ext cx="7006684" cy="466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09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58" y="127159"/>
            <a:ext cx="8256542" cy="2215991"/>
          </a:xfrm>
        </p:spPr>
        <p:txBody>
          <a:bodyPr wrap="square">
            <a:spAutoFit/>
          </a:bodyPr>
          <a:lstStyle/>
          <a:p>
            <a:r>
              <a:rPr lang="en-IN" altLang="en-US" dirty="0" smtClean="0">
                <a:ea typeface="ヒラギノ角ゴ Pro W3" charset="-128"/>
              </a:rPr>
              <a:t>Figure 1.37 </a:t>
            </a:r>
            <a:r>
              <a:rPr lang="en-IN" dirty="0" err="1"/>
              <a:t>Multigroove</a:t>
            </a:r>
            <a:r>
              <a:rPr lang="en-IN" dirty="0"/>
              <a:t> adjustable pliers are known </a:t>
            </a:r>
            <a:r>
              <a:rPr lang="en-IN" dirty="0" smtClean="0"/>
              <a:t>by many </a:t>
            </a:r>
            <a:r>
              <a:rPr lang="en-IN" dirty="0"/>
              <a:t>names, including the trade name “Channel Locks</a:t>
            </a:r>
            <a:r>
              <a:rPr lang="en-IN" baseline="30000" dirty="0" smtClean="0"/>
              <a:t>®</a:t>
            </a:r>
            <a:r>
              <a:rPr lang="en-IN" dirty="0" smtClean="0"/>
              <a:t>”</a:t>
            </a:r>
            <a:endParaRPr lang="en-US" dirty="0"/>
          </a:p>
        </p:txBody>
      </p:sp>
      <p:pic>
        <p:nvPicPr>
          <p:cNvPr id="37890" name="Picture 2" descr="A figure shows a multigroove adjustable plier with the two jaws pivoted on a groove. The lower jaw of the plier can be slid along the groove section under the upper jaw to adjust the size range of the ja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435061"/>
            <a:ext cx="6406744" cy="3829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416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58" y="215205"/>
            <a:ext cx="8256542" cy="1384995"/>
          </a:xfrm>
        </p:spPr>
        <p:txBody>
          <a:bodyPr wrap="square">
            <a:spAutoFit/>
          </a:bodyPr>
          <a:lstStyle/>
          <a:p>
            <a:r>
              <a:rPr lang="en-IN" altLang="en-US" sz="3000" dirty="0" smtClean="0">
                <a:ea typeface="ヒラギノ角ゴ Pro W3" charset="-128"/>
              </a:rPr>
              <a:t>Figure 1.38 </a:t>
            </a:r>
            <a:r>
              <a:rPr lang="en-IN" sz="3000" dirty="0"/>
              <a:t>Linesman’s pliers are very </a:t>
            </a:r>
            <a:r>
              <a:rPr lang="en-IN" sz="3000" dirty="0" smtClean="0"/>
              <a:t>useful because </a:t>
            </a:r>
            <a:r>
              <a:rPr lang="en-IN" sz="3000" dirty="0"/>
              <a:t>it helps perform many automotive </a:t>
            </a:r>
            <a:r>
              <a:rPr lang="en-IN" sz="3000" dirty="0" smtClean="0"/>
              <a:t>service jobs</a:t>
            </a:r>
            <a:endParaRPr lang="en-US" sz="3000" dirty="0"/>
          </a:p>
        </p:txBody>
      </p:sp>
      <p:pic>
        <p:nvPicPr>
          <p:cNvPr id="38914" name="Picture 2" descr="The lineman’s plier has two pivoted jaws connected to the handle. The plier head has the the following parts from top to bottom:&#10;• Flat grip&#10;• Pipe grip&#10;• Side cutters&#10;• Joint cutters&#10;The figure shows the pipe grip of the plier used to cut a soft wire and the flat grip used to remove the cotter pin from a castle nut&#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1717508"/>
            <a:ext cx="5720276" cy="455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17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07996"/>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1.3 </a:t>
            </a:r>
            <a:r>
              <a:rPr lang="en-IN" sz="2400" dirty="0"/>
              <a:t>A typical calibration code sticker on the </a:t>
            </a:r>
            <a:r>
              <a:rPr lang="en-IN" sz="2400" dirty="0" smtClean="0"/>
              <a:t>case of </a:t>
            </a:r>
            <a:r>
              <a:rPr lang="en-IN" sz="2400" dirty="0"/>
              <a:t>a controller. The information on the sticker is </a:t>
            </a:r>
            <a:r>
              <a:rPr lang="en-IN" sz="2400" dirty="0" smtClean="0"/>
              <a:t>often needed when </a:t>
            </a:r>
            <a:r>
              <a:rPr lang="en-IN" sz="2400" dirty="0"/>
              <a:t>ordering parts or a replacement controller</a:t>
            </a:r>
            <a:endParaRPr lang="en-US" sz="2400" dirty="0"/>
          </a:p>
        </p:txBody>
      </p:sp>
      <p:pic>
        <p:nvPicPr>
          <p:cNvPr id="3074" name="Picture 2" descr="A photo shows a calibration code sticker stuck on controller c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931" y="1552399"/>
            <a:ext cx="6275794" cy="472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10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58" y="228600"/>
            <a:ext cx="8256542" cy="923330"/>
          </a:xfrm>
        </p:spPr>
        <p:txBody>
          <a:bodyPr wrap="square">
            <a:spAutoFit/>
          </a:bodyPr>
          <a:lstStyle/>
          <a:p>
            <a:r>
              <a:rPr lang="en-IN" altLang="en-US" sz="3000" dirty="0" smtClean="0">
                <a:ea typeface="ヒラギノ角ゴ Pro W3" charset="-128"/>
              </a:rPr>
              <a:t>Figure 1.39 </a:t>
            </a:r>
            <a:r>
              <a:rPr lang="en-IN" sz="3000" dirty="0"/>
              <a:t>Diagonal-cut pliers are another common </a:t>
            </a:r>
            <a:r>
              <a:rPr lang="en-IN" sz="3000" dirty="0" smtClean="0"/>
              <a:t>tool that </a:t>
            </a:r>
            <a:r>
              <a:rPr lang="en-IN" sz="3000" dirty="0"/>
              <a:t>has many names</a:t>
            </a:r>
            <a:endParaRPr lang="en-US" sz="3000" dirty="0"/>
          </a:p>
        </p:txBody>
      </p:sp>
      <p:pic>
        <p:nvPicPr>
          <p:cNvPr id="39938" name="Picture 2" descr="The automotive jobs comprise:&#10;• Cutting wires close to terminals&#10;• Pulling out the cotter pins&#10;• Spreading cotter pin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65" y="1224493"/>
            <a:ext cx="7375785" cy="5095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937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58" y="146209"/>
            <a:ext cx="8256542" cy="2215991"/>
          </a:xfrm>
        </p:spPr>
        <p:txBody>
          <a:bodyPr wrap="square">
            <a:spAutoFit/>
          </a:bodyPr>
          <a:lstStyle/>
          <a:p>
            <a:r>
              <a:rPr lang="en-IN" altLang="en-US" dirty="0" smtClean="0">
                <a:ea typeface="ヒラギノ角ゴ Pro W3" charset="-128"/>
              </a:rPr>
              <a:t>Figure 1.40 </a:t>
            </a:r>
            <a:r>
              <a:rPr lang="en-IN" dirty="0"/>
              <a:t>Needle-nose pliers are used where there </a:t>
            </a:r>
            <a:r>
              <a:rPr lang="en-IN" dirty="0" smtClean="0"/>
              <a:t>is limited </a:t>
            </a:r>
            <a:r>
              <a:rPr lang="en-IN" dirty="0"/>
              <a:t>access to a wire or pin that needs to be installed </a:t>
            </a:r>
            <a:r>
              <a:rPr lang="en-IN" dirty="0" smtClean="0"/>
              <a:t>or removed</a:t>
            </a:r>
            <a:endParaRPr lang="en-US" dirty="0"/>
          </a:p>
        </p:txBody>
      </p:sp>
      <p:pic>
        <p:nvPicPr>
          <p:cNvPr id="40962" name="Picture 2" descr="A figure shows a needle-nose plier that has a long, pointed nose with a sharp t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 y="2444528"/>
            <a:ext cx="7947325" cy="3856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535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733" y="123825"/>
            <a:ext cx="8018417" cy="1661993"/>
          </a:xfrm>
        </p:spPr>
        <p:txBody>
          <a:bodyPr wrap="square">
            <a:spAutoFit/>
          </a:bodyPr>
          <a:lstStyle/>
          <a:p>
            <a:r>
              <a:rPr lang="en-IN" altLang="en-US" dirty="0" smtClean="0">
                <a:ea typeface="ヒラギノ角ゴ Pro W3" charset="-128"/>
              </a:rPr>
              <a:t>Figure 1.41 </a:t>
            </a:r>
            <a:r>
              <a:rPr lang="en-IN" dirty="0"/>
              <a:t>Locking pliers are best known by their </a:t>
            </a:r>
            <a:r>
              <a:rPr lang="en-IN" dirty="0" smtClean="0"/>
              <a:t>trade name </a:t>
            </a:r>
            <a:r>
              <a:rPr lang="en-IN" dirty="0" err="1"/>
              <a:t>Vise</a:t>
            </a:r>
            <a:r>
              <a:rPr lang="en-IN" dirty="0"/>
              <a:t> Grips</a:t>
            </a:r>
            <a:r>
              <a:rPr lang="en-IN" baseline="30000" dirty="0" smtClean="0"/>
              <a:t>®</a:t>
            </a:r>
            <a:r>
              <a:rPr lang="en-IN" b="0" dirty="0" smtClean="0"/>
              <a:t> </a:t>
            </a:r>
            <a:endParaRPr lang="en-US" dirty="0"/>
          </a:p>
        </p:txBody>
      </p:sp>
      <p:pic>
        <p:nvPicPr>
          <p:cNvPr id="41986" name="Picture 2" descr="A figure shows a locking pliers with a release lever in the bottom right of the locking plier and a bolt at the base on one handle to adjust the spacing of the ja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38400"/>
            <a:ext cx="8053578" cy="238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974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292179"/>
            <a:ext cx="8239125" cy="1107996"/>
          </a:xfrm>
        </p:spPr>
        <p:txBody>
          <a:bodyPr wrap="square">
            <a:spAutoFit/>
          </a:bodyPr>
          <a:lstStyle/>
          <a:p>
            <a:r>
              <a:rPr lang="en-IN" sz="2400" dirty="0"/>
              <a:t>Figure 1.42 Snap-ring pliers are also called lock ring pliers and most are designed to remove internal and external snap rings (lock rings</a:t>
            </a:r>
            <a:r>
              <a:rPr lang="en-IN" sz="2400" dirty="0" smtClean="0"/>
              <a:t>)</a:t>
            </a:r>
            <a:endParaRPr lang="en-US" sz="3000" dirty="0"/>
          </a:p>
        </p:txBody>
      </p:sp>
      <p:pic>
        <p:nvPicPr>
          <p:cNvPr id="41986" name="Picture 2" descr="A figure shows a technician removing internal and external snap rings. Snap ring pliers have long, elongated nose with raised tips that can be inserted inside the holes in snap r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8475" y="1577154"/>
            <a:ext cx="3106575" cy="471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025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33350"/>
            <a:ext cx="8267700" cy="1661993"/>
          </a:xfrm>
        </p:spPr>
        <p:txBody>
          <a:bodyPr wrap="square">
            <a:spAutoFit/>
          </a:bodyPr>
          <a:lstStyle/>
          <a:p>
            <a:r>
              <a:rPr lang="en-IN" dirty="0"/>
              <a:t>Figure </a:t>
            </a:r>
            <a:r>
              <a:rPr lang="en-IN" dirty="0" smtClean="0"/>
              <a:t>1.43 </a:t>
            </a:r>
            <a:r>
              <a:rPr lang="en-IN" dirty="0"/>
              <a:t>Files come in many different shapes and </a:t>
            </a:r>
            <a:r>
              <a:rPr lang="en-IN" dirty="0" smtClean="0"/>
              <a:t>sizes. Never </a:t>
            </a:r>
            <a:r>
              <a:rPr lang="en-IN" dirty="0"/>
              <a:t>use a file without a handle</a:t>
            </a:r>
            <a:r>
              <a:rPr lang="en-IN" sz="3000" b="0" dirty="0" smtClean="0"/>
              <a:t> </a:t>
            </a:r>
            <a:endParaRPr lang="en-US" sz="3000" dirty="0"/>
          </a:p>
        </p:txBody>
      </p:sp>
      <p:pic>
        <p:nvPicPr>
          <p:cNvPr id="44034" name="Picture 2" descr="The different shapes and sizes of files include:&#10;• Triangular: has a triangular cross section and tapers slightly towards the tip&#10;• Half round: is rounded on one side and flat on the other&#10;• Round: has round cross section and tapers slightly toward the tip&#10;• Flat: has rectangular cross section and a tapered tip&#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599" y="2237102"/>
            <a:ext cx="8007426" cy="371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24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39779"/>
            <a:ext cx="8258175" cy="1107996"/>
          </a:xfrm>
        </p:spPr>
        <p:txBody>
          <a:bodyPr wrap="square">
            <a:spAutoFit/>
          </a:bodyPr>
          <a:lstStyle/>
          <a:p>
            <a:r>
              <a:rPr lang="en-IN" dirty="0"/>
              <a:t>Figure </a:t>
            </a:r>
            <a:r>
              <a:rPr lang="en-IN" dirty="0" smtClean="0"/>
              <a:t>1.44 </a:t>
            </a:r>
            <a:r>
              <a:rPr lang="en-IN" dirty="0"/>
              <a:t>Tin snips are used to cut thin sheets of </a:t>
            </a:r>
            <a:r>
              <a:rPr lang="en-IN" dirty="0" smtClean="0"/>
              <a:t>metal or carpet</a:t>
            </a:r>
            <a:r>
              <a:rPr lang="en-IN" sz="3000" b="0" dirty="0" smtClean="0"/>
              <a:t> </a:t>
            </a:r>
            <a:endParaRPr lang="en-US" sz="3000" dirty="0"/>
          </a:p>
        </p:txBody>
      </p:sp>
      <p:pic>
        <p:nvPicPr>
          <p:cNvPr id="45058" name="Picture 2" descr="A straight cut tin snip has straight blades joined at a pivot point and the blades of an offset right-hand aviation snip are curved to the left so that the material cut will be coming off the right s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75" y="1407498"/>
            <a:ext cx="7345806" cy="488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816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38232"/>
            <a:ext cx="8162925" cy="1661993"/>
          </a:xfrm>
        </p:spPr>
        <p:txBody>
          <a:bodyPr wrap="square">
            <a:spAutoFit/>
          </a:bodyPr>
          <a:lstStyle/>
          <a:p>
            <a:r>
              <a:rPr lang="en-IN" dirty="0"/>
              <a:t>Figure </a:t>
            </a:r>
            <a:r>
              <a:rPr lang="en-IN" dirty="0" smtClean="0"/>
              <a:t>1.45 </a:t>
            </a:r>
            <a:r>
              <a:rPr lang="en-IN" dirty="0"/>
              <a:t>A utility knife </a:t>
            </a:r>
            <a:r>
              <a:rPr lang="en-IN" dirty="0" smtClean="0"/>
              <a:t>uses replaceable </a:t>
            </a:r>
            <a:r>
              <a:rPr lang="en-IN" dirty="0"/>
              <a:t>blades and </a:t>
            </a:r>
            <a:r>
              <a:rPr lang="en-IN" dirty="0" smtClean="0"/>
              <a:t>is used </a:t>
            </a:r>
            <a:r>
              <a:rPr lang="en-IN" dirty="0"/>
              <a:t>to cut carpet and other materials</a:t>
            </a:r>
            <a:r>
              <a:rPr lang="en-IN" sz="3000" b="0" dirty="0" smtClean="0"/>
              <a:t> </a:t>
            </a:r>
            <a:endParaRPr lang="en-US" sz="3000" dirty="0"/>
          </a:p>
        </p:txBody>
      </p:sp>
      <p:pic>
        <p:nvPicPr>
          <p:cNvPr id="46082" name="Picture 2" descr="A figure shows a utility knife that has a retractable blade inside a ca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875204"/>
            <a:ext cx="6158024" cy="4398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125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240864"/>
            <a:ext cx="8258175" cy="1292662"/>
          </a:xfrm>
        </p:spPr>
        <p:txBody>
          <a:bodyPr wrap="square">
            <a:spAutoFit/>
          </a:bodyPr>
          <a:lstStyle/>
          <a:p>
            <a:r>
              <a:rPr lang="en-IN" sz="2800" dirty="0"/>
              <a:t>Figure </a:t>
            </a:r>
            <a:r>
              <a:rPr lang="en-IN" sz="2800" dirty="0" smtClean="0"/>
              <a:t>1.46 A </a:t>
            </a:r>
            <a:r>
              <a:rPr lang="en-IN" sz="2800" dirty="0"/>
              <a:t>punch used to drive pins from </a:t>
            </a:r>
            <a:r>
              <a:rPr lang="en-IN" sz="2800" dirty="0" smtClean="0"/>
              <a:t>assembled components</a:t>
            </a:r>
            <a:r>
              <a:rPr lang="en-IN" sz="2800" dirty="0"/>
              <a:t>. This type of punch is also called a pin </a:t>
            </a:r>
            <a:r>
              <a:rPr lang="en-IN" sz="2800" dirty="0" smtClean="0"/>
              <a:t>punch</a:t>
            </a:r>
            <a:endParaRPr lang="en-US" sz="2800" dirty="0"/>
          </a:p>
        </p:txBody>
      </p:sp>
      <p:pic>
        <p:nvPicPr>
          <p:cNvPr id="43010" name="Picture 2" descr="A figure shows technician holding the punch to drive pin. The punch has a sharp tip on one end and a blunt butt end on the other, which is struck by a ham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1642880"/>
            <a:ext cx="2089904" cy="4602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31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133350"/>
            <a:ext cx="8181975" cy="2215991"/>
          </a:xfrm>
        </p:spPr>
        <p:txBody>
          <a:bodyPr wrap="square">
            <a:spAutoFit/>
          </a:bodyPr>
          <a:lstStyle/>
          <a:p>
            <a:r>
              <a:rPr lang="en-IN" dirty="0"/>
              <a:t>Figure </a:t>
            </a:r>
            <a:r>
              <a:rPr lang="en-IN" dirty="0" smtClean="0"/>
              <a:t>1.47</a:t>
            </a:r>
            <a:r>
              <a:rPr lang="en-IN" dirty="0"/>
              <a:t> Warning stamped on the side of a </a:t>
            </a:r>
            <a:r>
              <a:rPr lang="en-IN" dirty="0" smtClean="0"/>
              <a:t>punch warning </a:t>
            </a:r>
            <a:r>
              <a:rPr lang="en-IN" dirty="0"/>
              <a:t>that goggles should be worn when using this </a:t>
            </a:r>
            <a:r>
              <a:rPr lang="en-IN" dirty="0" smtClean="0"/>
              <a:t>tool. Always </a:t>
            </a:r>
            <a:r>
              <a:rPr lang="en-IN" dirty="0"/>
              <a:t>follow safety </a:t>
            </a:r>
            <a:r>
              <a:rPr lang="en-IN" dirty="0" smtClean="0"/>
              <a:t>warnings</a:t>
            </a:r>
            <a:endParaRPr lang="en-US" dirty="0"/>
          </a:p>
        </p:txBody>
      </p:sp>
      <p:pic>
        <p:nvPicPr>
          <p:cNvPr id="48130" name="Picture 2" descr="A figure shows the warning “wear safety goggles” stamped on the side of a pu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3042403"/>
            <a:ext cx="8096402" cy="2140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625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245983"/>
            <a:ext cx="8181975" cy="1354217"/>
          </a:xfrm>
        </p:spPr>
        <p:txBody>
          <a:bodyPr wrap="square">
            <a:spAutoFit/>
          </a:bodyPr>
          <a:lstStyle/>
          <a:p>
            <a:r>
              <a:rPr lang="en-IN" sz="2800" dirty="0"/>
              <a:t>Figure </a:t>
            </a:r>
            <a:r>
              <a:rPr lang="en-IN" sz="2800" dirty="0" smtClean="0"/>
              <a:t>1.48 </a:t>
            </a:r>
            <a:r>
              <a:rPr lang="en-IN" sz="2800" dirty="0"/>
              <a:t>Use a grinder or a file to remove the </a:t>
            </a:r>
            <a:r>
              <a:rPr lang="en-IN" sz="2800" dirty="0" smtClean="0"/>
              <a:t>mushroom material </a:t>
            </a:r>
            <a:r>
              <a:rPr lang="en-IN" sz="2800" dirty="0"/>
              <a:t>on the end of a punch or chisel</a:t>
            </a:r>
            <a:r>
              <a:rPr lang="en-IN" sz="3200" b="0" dirty="0" smtClean="0"/>
              <a:t> </a:t>
            </a:r>
            <a:endParaRPr lang="en-US" sz="3200" dirty="0"/>
          </a:p>
        </p:txBody>
      </p:sp>
      <p:pic>
        <p:nvPicPr>
          <p:cNvPr id="49154" name="Picture 2" descr="Two figures illustrate the right and wrong use of punches. The figure on left is labeled right and has a punch with a chamfered top. The figure on the right is labeled wrong and has a punch with mushroom head on the 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64316"/>
            <a:ext cx="8062240" cy="465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240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38232"/>
            <a:ext cx="8229600"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1.4 </a:t>
            </a:r>
            <a:r>
              <a:rPr lang="en-IN" dirty="0"/>
              <a:t>Casting numbers on major components can </a:t>
            </a:r>
            <a:r>
              <a:rPr lang="en-IN" dirty="0" smtClean="0"/>
              <a:t>be either </a:t>
            </a:r>
            <a:r>
              <a:rPr lang="en-IN" dirty="0"/>
              <a:t>cast or stamped</a:t>
            </a:r>
            <a:endParaRPr lang="en-US" dirty="0"/>
          </a:p>
        </p:txBody>
      </p:sp>
      <p:pic>
        <p:nvPicPr>
          <p:cNvPr id="4098" name="Picture 2" descr="A photo shows a casting number cast on the en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1882948"/>
            <a:ext cx="6788551" cy="444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591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36684"/>
            <a:ext cx="8181975" cy="2215991"/>
          </a:xfrm>
        </p:spPr>
        <p:txBody>
          <a:bodyPr wrap="square">
            <a:spAutoFit/>
          </a:bodyPr>
          <a:lstStyle/>
          <a:p>
            <a:r>
              <a:rPr lang="en-IN" dirty="0"/>
              <a:t>Figure </a:t>
            </a:r>
            <a:r>
              <a:rPr lang="en-IN" dirty="0" smtClean="0"/>
              <a:t>1.49 </a:t>
            </a:r>
            <a:r>
              <a:rPr lang="en-IN" dirty="0"/>
              <a:t>A typical hacksaw that is used to cut </a:t>
            </a:r>
            <a:r>
              <a:rPr lang="en-IN" dirty="0" smtClean="0"/>
              <a:t>metal. If </a:t>
            </a:r>
            <a:r>
              <a:rPr lang="en-IN" dirty="0"/>
              <a:t>cutting sheet metal or thin objects, a blade with more </a:t>
            </a:r>
            <a:r>
              <a:rPr lang="en-IN" dirty="0" smtClean="0"/>
              <a:t>teeth should </a:t>
            </a:r>
            <a:r>
              <a:rPr lang="en-IN" dirty="0"/>
              <a:t>be used</a:t>
            </a:r>
            <a:r>
              <a:rPr lang="en-IN" sz="3200" b="0" dirty="0" smtClean="0"/>
              <a:t> </a:t>
            </a:r>
            <a:endParaRPr lang="en-US" sz="3200" dirty="0"/>
          </a:p>
        </p:txBody>
      </p:sp>
      <p:pic>
        <p:nvPicPr>
          <p:cNvPr id="50178" name="Picture 2" descr="A figure shows a hacksaw with a C-shaped frame that holds a replaceable blade and a handle that is attached to the right of the fr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2871354"/>
            <a:ext cx="8048650" cy="298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973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19075"/>
            <a:ext cx="8181975" cy="1415772"/>
          </a:xfrm>
        </p:spPr>
        <p:txBody>
          <a:bodyPr wrap="square">
            <a:spAutoFit/>
          </a:bodyPr>
          <a:lstStyle/>
          <a:p>
            <a:r>
              <a:rPr lang="en-IN" sz="3000" dirty="0"/>
              <a:t>Figure </a:t>
            </a:r>
            <a:r>
              <a:rPr lang="en-IN" sz="3000" dirty="0" smtClean="0"/>
              <a:t>1.50 </a:t>
            </a:r>
            <a:r>
              <a:rPr lang="en-IN" sz="3000" dirty="0"/>
              <a:t>A typical beginning </a:t>
            </a:r>
            <a:r>
              <a:rPr lang="en-IN" sz="3000" dirty="0" smtClean="0"/>
              <a:t>technician </a:t>
            </a:r>
            <a:r>
              <a:rPr lang="en-IN" sz="3000" dirty="0"/>
              <a:t>tool set </a:t>
            </a:r>
            <a:r>
              <a:rPr lang="en-IN" sz="3000" dirty="0" smtClean="0"/>
              <a:t>that includes </a:t>
            </a:r>
            <a:r>
              <a:rPr lang="en-IN" sz="3000" dirty="0"/>
              <a:t>the basic tools to get started</a:t>
            </a:r>
            <a:r>
              <a:rPr lang="en-IN" sz="3200" b="0" dirty="0" smtClean="0"/>
              <a:t> </a:t>
            </a:r>
            <a:endParaRPr lang="en-US" sz="3200" dirty="0"/>
          </a:p>
        </p:txBody>
      </p:sp>
      <p:pic>
        <p:nvPicPr>
          <p:cNvPr id="51202" name="Picture 2" descr="A photo shows a technician tool set that includes various tools such as wrenches, drive sockets, deep sockets, screwdriver, and so 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02779"/>
            <a:ext cx="6107255" cy="459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2136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61580"/>
            <a:ext cx="8181975" cy="923330"/>
          </a:xfrm>
        </p:spPr>
        <p:txBody>
          <a:bodyPr wrap="square">
            <a:spAutoFit/>
          </a:bodyPr>
          <a:lstStyle/>
          <a:p>
            <a:r>
              <a:rPr lang="en-IN" sz="2800" dirty="0"/>
              <a:t>Figure </a:t>
            </a:r>
            <a:r>
              <a:rPr lang="en-IN" sz="2800" dirty="0" smtClean="0"/>
              <a:t>1.51 </a:t>
            </a:r>
            <a:r>
              <a:rPr lang="en-IN" sz="2800" dirty="0"/>
              <a:t>A typical 40 inch wide top </a:t>
            </a:r>
            <a:r>
              <a:rPr lang="en-IN" sz="2800" dirty="0" smtClean="0"/>
              <a:t>and bottom professional tool </a:t>
            </a:r>
            <a:r>
              <a:rPr lang="en-IN" sz="2800" dirty="0"/>
              <a:t>box</a:t>
            </a:r>
            <a:r>
              <a:rPr lang="en-IN" sz="3200" b="0" dirty="0" smtClean="0"/>
              <a:t> </a:t>
            </a:r>
            <a:endParaRPr lang="en-US" sz="3200" dirty="0"/>
          </a:p>
        </p:txBody>
      </p:sp>
      <p:pic>
        <p:nvPicPr>
          <p:cNvPr id="52226" name="Picture 2" descr="A photo shows a professional tool box of 40-inch-wide on top and at the bottom with multiple dra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302170"/>
            <a:ext cx="4554242" cy="4989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164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50852"/>
            <a:ext cx="8181975" cy="553998"/>
          </a:xfrm>
        </p:spPr>
        <p:txBody>
          <a:bodyPr wrap="square">
            <a:spAutoFit/>
          </a:bodyPr>
          <a:lstStyle/>
          <a:p>
            <a:r>
              <a:rPr lang="en-IN" dirty="0"/>
              <a:t>Figure </a:t>
            </a:r>
            <a:r>
              <a:rPr lang="en-IN" dirty="0" smtClean="0"/>
              <a:t>1.52 </a:t>
            </a:r>
            <a:r>
              <a:rPr lang="en-IN" dirty="0"/>
              <a:t>A typical 12 volt test </a:t>
            </a:r>
            <a:r>
              <a:rPr lang="en-IN" dirty="0" smtClean="0"/>
              <a:t>light</a:t>
            </a:r>
            <a:r>
              <a:rPr lang="en-IN" sz="3200" b="0" dirty="0" smtClean="0"/>
              <a:t> </a:t>
            </a:r>
            <a:endParaRPr lang="en-US" sz="3200" dirty="0"/>
          </a:p>
        </p:txBody>
      </p:sp>
      <p:pic>
        <p:nvPicPr>
          <p:cNvPr id="53250" name="Picture 2" descr="A photo shows a typical test light of 12 volts connected to an insulated w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837064"/>
            <a:ext cx="7806021" cy="5437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046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333375"/>
            <a:ext cx="8181975" cy="1538883"/>
          </a:xfrm>
        </p:spPr>
        <p:txBody>
          <a:bodyPr wrap="square">
            <a:spAutoFit/>
          </a:bodyPr>
          <a:lstStyle/>
          <a:p>
            <a:r>
              <a:rPr lang="en-IN" sz="2000" dirty="0"/>
              <a:t>Figure </a:t>
            </a:r>
            <a:r>
              <a:rPr lang="en-IN" sz="2000" dirty="0" smtClean="0"/>
              <a:t>1.53 </a:t>
            </a:r>
            <a:r>
              <a:rPr lang="en-IN" sz="2000" dirty="0"/>
              <a:t>Electric and butane-powered soldering </a:t>
            </a:r>
            <a:r>
              <a:rPr lang="en-IN" sz="2000" dirty="0" smtClean="0"/>
              <a:t>guns used </a:t>
            </a:r>
            <a:r>
              <a:rPr lang="en-IN" sz="2000" dirty="0"/>
              <a:t>to make electrical repairs. Soldering guns are sold by </a:t>
            </a:r>
            <a:r>
              <a:rPr lang="en-IN" sz="2000" dirty="0" smtClean="0"/>
              <a:t>the wattage </a:t>
            </a:r>
            <a:r>
              <a:rPr lang="en-IN" sz="2000" dirty="0"/>
              <a:t>rating. The higher the wattage, the greater the </a:t>
            </a:r>
            <a:r>
              <a:rPr lang="en-IN" sz="2000" dirty="0" smtClean="0"/>
              <a:t>amount of </a:t>
            </a:r>
            <a:r>
              <a:rPr lang="en-IN" sz="2000" dirty="0"/>
              <a:t>heat created. Most solder guns used for automotive </a:t>
            </a:r>
            <a:r>
              <a:rPr lang="en-IN" sz="2000" dirty="0" smtClean="0"/>
              <a:t>electrical work </a:t>
            </a:r>
            <a:r>
              <a:rPr lang="en-IN" sz="2000" dirty="0"/>
              <a:t>usually fall within the 60 to 160 watt </a:t>
            </a:r>
            <a:r>
              <a:rPr lang="en-IN" sz="2000" dirty="0" smtClean="0"/>
              <a:t>range</a:t>
            </a:r>
            <a:endParaRPr lang="en-US" sz="2000" dirty="0"/>
          </a:p>
        </p:txBody>
      </p:sp>
      <p:pic>
        <p:nvPicPr>
          <p:cNvPr id="54274" name="Picture 2" descr="A figure shows a cordless butane-powered soldering gun on the left and a corded electric powered soldering gun on the 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52" y="1950408"/>
            <a:ext cx="5089498" cy="432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098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39779"/>
            <a:ext cx="8181975" cy="1107996"/>
          </a:xfrm>
        </p:spPr>
        <p:txBody>
          <a:bodyPr wrap="square">
            <a:spAutoFit/>
          </a:bodyPr>
          <a:lstStyle/>
          <a:p>
            <a:r>
              <a:rPr lang="en-IN" dirty="0"/>
              <a:t>Figure </a:t>
            </a:r>
            <a:r>
              <a:rPr lang="en-IN" dirty="0" smtClean="0"/>
              <a:t>1.54 </a:t>
            </a:r>
            <a:r>
              <a:rPr lang="en-IN" dirty="0"/>
              <a:t>A battery-powered </a:t>
            </a:r>
            <a:r>
              <a:rPr lang="en-IN" spc="-250" dirty="0" smtClean="0"/>
              <a:t>L E D</a:t>
            </a:r>
            <a:r>
              <a:rPr lang="en-IN" dirty="0" smtClean="0"/>
              <a:t> </a:t>
            </a:r>
            <a:r>
              <a:rPr lang="en-IN" dirty="0"/>
              <a:t>trouble </a:t>
            </a:r>
            <a:r>
              <a:rPr lang="en-IN" dirty="0" smtClean="0"/>
              <a:t>light</a:t>
            </a:r>
            <a:endParaRPr lang="en-US" sz="2000" dirty="0"/>
          </a:p>
        </p:txBody>
      </p:sp>
      <p:pic>
        <p:nvPicPr>
          <p:cNvPr id="55298" name="Picture 2" descr="A figure shows a battery-powered LED trouble light illuminating obscure places of an auto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875" y="1345831"/>
            <a:ext cx="6558054" cy="493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652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247650"/>
            <a:ext cx="8181975" cy="1292662"/>
          </a:xfrm>
        </p:spPr>
        <p:txBody>
          <a:bodyPr wrap="square">
            <a:spAutoFit/>
          </a:bodyPr>
          <a:lstStyle/>
          <a:p>
            <a:r>
              <a:rPr lang="en-IN" sz="2800" dirty="0"/>
              <a:t>Figure </a:t>
            </a:r>
            <a:r>
              <a:rPr lang="en-IN" sz="2800" dirty="0" smtClean="0"/>
              <a:t>1.55 </a:t>
            </a:r>
            <a:r>
              <a:rPr lang="en-IN" sz="2800" dirty="0"/>
              <a:t>A typical 1/2 inch drive air impact </a:t>
            </a:r>
            <a:r>
              <a:rPr lang="en-IN" sz="2800" dirty="0" smtClean="0"/>
              <a:t>wrench. The </a:t>
            </a:r>
            <a:r>
              <a:rPr lang="en-IN" sz="2800" dirty="0"/>
              <a:t>direction of rotation can be </a:t>
            </a:r>
            <a:r>
              <a:rPr lang="en-IN" sz="2800" dirty="0" smtClean="0"/>
              <a:t>changed </a:t>
            </a:r>
            <a:r>
              <a:rPr lang="en-IN" sz="2800" dirty="0"/>
              <a:t>to loosen or </a:t>
            </a:r>
            <a:r>
              <a:rPr lang="en-IN" sz="2800" dirty="0" smtClean="0"/>
              <a:t>tighten a </a:t>
            </a:r>
            <a:r>
              <a:rPr lang="en-IN" sz="2800" dirty="0"/>
              <a:t>fastener</a:t>
            </a:r>
            <a:endParaRPr lang="en-US" sz="2800" dirty="0"/>
          </a:p>
        </p:txBody>
      </p:sp>
      <p:pic>
        <p:nvPicPr>
          <p:cNvPr id="56322" name="Picture 2" descr="A photo shows an air impact wrench of 1 by 2 inch dri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7875" y="1647339"/>
            <a:ext cx="5033107" cy="464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483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42875"/>
            <a:ext cx="8258175" cy="1107996"/>
          </a:xfrm>
        </p:spPr>
        <p:txBody>
          <a:bodyPr wrap="square">
            <a:spAutoFit/>
          </a:bodyPr>
          <a:lstStyle/>
          <a:p>
            <a:r>
              <a:rPr lang="en-IN" dirty="0"/>
              <a:t>Figure </a:t>
            </a:r>
            <a:r>
              <a:rPr lang="en-IN" dirty="0" smtClean="0"/>
              <a:t>1.56 </a:t>
            </a:r>
            <a:r>
              <a:rPr lang="en-IN" dirty="0"/>
              <a:t>A typical battery-powered 1/2 inch </a:t>
            </a:r>
            <a:r>
              <a:rPr lang="en-IN" dirty="0" smtClean="0"/>
              <a:t>drive impact </a:t>
            </a:r>
            <a:r>
              <a:rPr lang="en-IN" dirty="0"/>
              <a:t>wrench</a:t>
            </a:r>
            <a:endParaRPr lang="en-US" dirty="0"/>
          </a:p>
        </p:txBody>
      </p:sp>
      <p:pic>
        <p:nvPicPr>
          <p:cNvPr id="57346" name="Picture 2" descr="A photo shows a technician handling battery powered drive impact wrench of 1 by 2 i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1349249"/>
            <a:ext cx="5365377" cy="494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440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340519"/>
            <a:ext cx="8258175" cy="1231106"/>
          </a:xfrm>
        </p:spPr>
        <p:txBody>
          <a:bodyPr wrap="square">
            <a:spAutoFit/>
          </a:bodyPr>
          <a:lstStyle/>
          <a:p>
            <a:r>
              <a:rPr lang="en-IN" sz="2000" dirty="0"/>
              <a:t>Figure </a:t>
            </a:r>
            <a:r>
              <a:rPr lang="en-IN" sz="2000" dirty="0" smtClean="0"/>
              <a:t>1.57 </a:t>
            </a:r>
            <a:r>
              <a:rPr lang="en-IN" sz="2000" dirty="0"/>
              <a:t>A black impact socket. Always use an </a:t>
            </a:r>
            <a:r>
              <a:rPr lang="en-IN" sz="2000" dirty="0" smtClean="0"/>
              <a:t>impact-type </a:t>
            </a:r>
            <a:r>
              <a:rPr lang="en-IN" sz="2000" dirty="0"/>
              <a:t>socket whenever using an impact wrench to avoid the possibility of shattering the socket, which could </a:t>
            </a:r>
            <a:r>
              <a:rPr lang="en-IN" sz="2000" dirty="0" smtClean="0"/>
              <a:t>cause personal </a:t>
            </a:r>
            <a:r>
              <a:rPr lang="en-IN" sz="2000" dirty="0"/>
              <a:t>injury. If a socket is chrome plated, it is not to be used with an impact </a:t>
            </a:r>
            <a:r>
              <a:rPr lang="en-IN" sz="2000" dirty="0" smtClean="0"/>
              <a:t>wrench</a:t>
            </a:r>
            <a:endParaRPr lang="en-US" sz="2000" dirty="0"/>
          </a:p>
        </p:txBody>
      </p:sp>
      <p:pic>
        <p:nvPicPr>
          <p:cNvPr id="58370" name="Picture 2" descr="A photo shows technician holding a black impact socket that resembles a cylinder with 6 points to fit over the hexagonal head of a bolt or nut fasten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5975" y="1699827"/>
            <a:ext cx="4964901" cy="4575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5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77411"/>
            <a:ext cx="8258175" cy="1492101"/>
          </a:xfrm>
        </p:spPr>
        <p:txBody>
          <a:bodyPr wrap="square">
            <a:spAutoFit/>
          </a:bodyPr>
          <a:lstStyle/>
          <a:p>
            <a:r>
              <a:rPr lang="en-IN" sz="2400" dirty="0"/>
              <a:t>Figure </a:t>
            </a:r>
            <a:r>
              <a:rPr lang="en-IN" sz="2400" dirty="0" smtClean="0"/>
              <a:t>1.58 </a:t>
            </a:r>
            <a:r>
              <a:rPr lang="en-IN" sz="2400" dirty="0"/>
              <a:t>An air ratchet is a very useful tool that </a:t>
            </a:r>
            <a:r>
              <a:rPr lang="en-IN" sz="2400" dirty="0" smtClean="0"/>
              <a:t>allows fast </a:t>
            </a:r>
            <a:r>
              <a:rPr lang="en-IN" sz="2400" dirty="0"/>
              <a:t>removal and installation of fasteners, especially in </a:t>
            </a:r>
            <a:r>
              <a:rPr lang="en-IN" sz="2400" dirty="0" smtClean="0"/>
              <a:t>areas that </a:t>
            </a:r>
            <a:r>
              <a:rPr lang="en-IN" sz="2400" dirty="0"/>
              <a:t>are difficult to reach or do not have room enough to </a:t>
            </a:r>
            <a:r>
              <a:rPr lang="en-IN" sz="2400" dirty="0" smtClean="0"/>
              <a:t>move a </a:t>
            </a:r>
            <a:r>
              <a:rPr lang="en-IN" sz="2400" dirty="0"/>
              <a:t>hand ratchet or </a:t>
            </a:r>
            <a:r>
              <a:rPr lang="en-IN" sz="2400" dirty="0" smtClean="0"/>
              <a:t>wrench</a:t>
            </a:r>
            <a:endParaRPr lang="en-US" sz="2400" dirty="0"/>
          </a:p>
        </p:txBody>
      </p:sp>
      <p:pic>
        <p:nvPicPr>
          <p:cNvPr id="59394" name="Picture 2" descr="A photo shows technician holding the grip of an air ratch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434" y="1874870"/>
            <a:ext cx="6790950" cy="440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915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3495"/>
            <a:ext cx="8229600" cy="923330"/>
          </a:xfrm>
        </p:spPr>
        <p:txBody>
          <a:bodyPr wrap="square">
            <a:spAutoFit/>
          </a:bodyPr>
          <a:lstStyle/>
          <a:p>
            <a:r>
              <a:rPr lang="en-IN" altLang="en-US" sz="2000" dirty="0">
                <a:ea typeface="ヒラギノ角ゴ Pro W3" charset="-128"/>
              </a:rPr>
              <a:t>Figure </a:t>
            </a:r>
            <a:r>
              <a:rPr lang="en-IN" altLang="en-US" sz="2000" dirty="0" smtClean="0">
                <a:ea typeface="ヒラギノ角ゴ Pro W3" charset="-128"/>
              </a:rPr>
              <a:t>1.5 </a:t>
            </a:r>
            <a:r>
              <a:rPr lang="en-IN" sz="2000" dirty="0"/>
              <a:t>Electronic service information is available from </a:t>
            </a:r>
            <a:r>
              <a:rPr lang="en-IN" sz="2000" dirty="0" smtClean="0"/>
              <a:t>aftermarket sources</a:t>
            </a:r>
            <a:r>
              <a:rPr lang="en-IN" sz="2000" dirty="0"/>
              <a:t>, such as </a:t>
            </a:r>
            <a:r>
              <a:rPr lang="en-IN" sz="2000" dirty="0" smtClean="0"/>
              <a:t>ALLDATA  and </a:t>
            </a:r>
            <a:r>
              <a:rPr lang="en-IN" sz="2000" dirty="0"/>
              <a:t>Mitchell On </a:t>
            </a:r>
            <a:r>
              <a:rPr lang="en-IN" sz="2000" dirty="0" smtClean="0"/>
              <a:t>Demand, as </a:t>
            </a:r>
            <a:r>
              <a:rPr lang="en-IN" sz="2000" dirty="0"/>
              <a:t>well as, on websites hosted by vehicle manufacturers</a:t>
            </a:r>
            <a:endParaRPr lang="en-US" sz="2000" dirty="0"/>
          </a:p>
        </p:txBody>
      </p:sp>
      <p:pic>
        <p:nvPicPr>
          <p:cNvPr id="5122" name="Picture 2" descr="A photo shows a technician obtaining electronic service information with the help of a compu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9275" y="1375902"/>
            <a:ext cx="5506651" cy="4939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847"/>
            <a:ext cx="8234716" cy="1477328"/>
          </a:xfrm>
        </p:spPr>
        <p:txBody>
          <a:bodyPr wrap="square">
            <a:spAutoFit/>
          </a:bodyPr>
          <a:lstStyle/>
          <a:p>
            <a:r>
              <a:rPr lang="en-IN" sz="2400" dirty="0"/>
              <a:t>Figure </a:t>
            </a:r>
            <a:r>
              <a:rPr lang="en-IN" sz="2400" dirty="0" smtClean="0"/>
              <a:t>1.59</a:t>
            </a:r>
            <a:r>
              <a:rPr lang="en-IN" sz="2400" dirty="0"/>
              <a:t> This typical die grinder surface </a:t>
            </a:r>
            <a:r>
              <a:rPr lang="en-IN" sz="2400" dirty="0" smtClean="0"/>
              <a:t>preparation</a:t>
            </a:r>
            <a:r>
              <a:rPr lang="en-IN" sz="2400" dirty="0"/>
              <a:t> </a:t>
            </a:r>
            <a:r>
              <a:rPr lang="en-IN" sz="2400" dirty="0" smtClean="0"/>
              <a:t>kit </a:t>
            </a:r>
            <a:r>
              <a:rPr lang="en-IN" sz="2400" dirty="0"/>
              <a:t>includes the air-operated die grinder, as well as, a variety </a:t>
            </a:r>
            <a:r>
              <a:rPr lang="en-IN" sz="2400" dirty="0" smtClean="0"/>
              <a:t>of sanding </a:t>
            </a:r>
            <a:r>
              <a:rPr lang="en-IN" sz="2400" dirty="0"/>
              <a:t>disks for smoothing surfaces or removing </a:t>
            </a:r>
            <a:r>
              <a:rPr lang="en-IN" sz="2400" dirty="0" smtClean="0"/>
              <a:t>rust</a:t>
            </a:r>
            <a:endParaRPr lang="en-US" sz="2400" dirty="0"/>
          </a:p>
        </p:txBody>
      </p:sp>
      <p:pic>
        <p:nvPicPr>
          <p:cNvPr id="60418" name="Picture 2" descr="A photo shows a typical die grinder surface preparation kit that includes an air-operated die grinder, different sizes of sanding discs, and wrenc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1864108"/>
            <a:ext cx="5868952" cy="441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280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342900"/>
            <a:ext cx="8244241" cy="1231106"/>
          </a:xfrm>
        </p:spPr>
        <p:txBody>
          <a:bodyPr wrap="square">
            <a:spAutoFit/>
          </a:bodyPr>
          <a:lstStyle/>
          <a:p>
            <a:r>
              <a:rPr lang="en-IN" sz="2000" dirty="0"/>
              <a:t>Figure </a:t>
            </a:r>
            <a:r>
              <a:rPr lang="en-IN" sz="2000" dirty="0" smtClean="0"/>
              <a:t>1.60 </a:t>
            </a:r>
            <a:r>
              <a:rPr lang="en-IN" sz="2000" dirty="0"/>
              <a:t>A typical pedestal grinder with a wire wheel </a:t>
            </a:r>
            <a:r>
              <a:rPr lang="en-IN" sz="2000" dirty="0" smtClean="0"/>
              <a:t>on the </a:t>
            </a:r>
            <a:r>
              <a:rPr lang="en-IN" sz="2000" dirty="0"/>
              <a:t>left side and a stone wheel on the right side. Even though </a:t>
            </a:r>
            <a:r>
              <a:rPr lang="en-IN" sz="2000" dirty="0" smtClean="0"/>
              <a:t>this machine </a:t>
            </a:r>
            <a:r>
              <a:rPr lang="en-IN" sz="2000" dirty="0"/>
              <a:t>is equipped with guards, safety glasses, or a face </a:t>
            </a:r>
            <a:r>
              <a:rPr lang="en-IN" sz="2000" dirty="0" smtClean="0"/>
              <a:t>shield should </a:t>
            </a:r>
            <a:r>
              <a:rPr lang="en-IN" sz="2000" dirty="0"/>
              <a:t>always be worn whenever using a grinder or wire </a:t>
            </a:r>
            <a:r>
              <a:rPr lang="en-IN" sz="2000" dirty="0" smtClean="0"/>
              <a:t>wheel</a:t>
            </a:r>
            <a:endParaRPr lang="en-US" sz="2000" dirty="0"/>
          </a:p>
        </p:txBody>
      </p:sp>
      <p:pic>
        <p:nvPicPr>
          <p:cNvPr id="61442" name="Picture 2" descr="A photo shows a typical pedestal grinder equipped with safety glass over a stone wheel on the right and a wire wheel on the le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08" y="1676201"/>
            <a:ext cx="6921542" cy="461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578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127159"/>
            <a:ext cx="8244241" cy="2215991"/>
          </a:xfrm>
        </p:spPr>
        <p:txBody>
          <a:bodyPr wrap="square">
            <a:spAutoFit/>
          </a:bodyPr>
          <a:lstStyle/>
          <a:p>
            <a:r>
              <a:rPr lang="en-IN" dirty="0"/>
              <a:t>Figure 1.61 Safety glasses should be worn at all </a:t>
            </a:r>
            <a:r>
              <a:rPr lang="en-IN" dirty="0" smtClean="0"/>
              <a:t>times when </a:t>
            </a:r>
            <a:r>
              <a:rPr lang="en-IN" dirty="0"/>
              <a:t>working on or around any vehicle or servicing </a:t>
            </a:r>
            <a:r>
              <a:rPr lang="en-IN" dirty="0" smtClean="0"/>
              <a:t>any components</a:t>
            </a:r>
            <a:endParaRPr lang="en-US" dirty="0"/>
          </a:p>
        </p:txBody>
      </p:sp>
      <p:pic>
        <p:nvPicPr>
          <p:cNvPr id="1026" name="Picture 2" descr="A photo shows a safety g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29351"/>
            <a:ext cx="8069459" cy="387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68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276225"/>
            <a:ext cx="8244241" cy="1477328"/>
          </a:xfrm>
        </p:spPr>
        <p:txBody>
          <a:bodyPr wrap="square">
            <a:spAutoFit/>
          </a:bodyPr>
          <a:lstStyle/>
          <a:p>
            <a:r>
              <a:rPr lang="en-IN" sz="2400" dirty="0"/>
              <a:t>Figure 1.62 Steel-toed shoes are </a:t>
            </a:r>
            <a:r>
              <a:rPr lang="en-IN" sz="2400" dirty="0" smtClean="0"/>
              <a:t>a worthwhile investment to </a:t>
            </a:r>
            <a:r>
              <a:rPr lang="en-IN" sz="2400" dirty="0"/>
              <a:t>help prevent foot injury due to falling objects. Even </a:t>
            </a:r>
            <a:r>
              <a:rPr lang="en-IN" sz="2400" dirty="0" smtClean="0"/>
              <a:t>these well-worn </a:t>
            </a:r>
            <a:r>
              <a:rPr lang="en-IN" sz="2400" dirty="0"/>
              <a:t>shoes can protect the feet of this service technician</a:t>
            </a:r>
            <a:endParaRPr lang="en-US" sz="2400" dirty="0"/>
          </a:p>
        </p:txBody>
      </p:sp>
      <p:pic>
        <p:nvPicPr>
          <p:cNvPr id="2050" name="Picture 2" descr="A photo shows a steel toed shoe worn by a technic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946" y="1825389"/>
            <a:ext cx="4788829" cy="4473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906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139185"/>
            <a:ext cx="8244241" cy="1661993"/>
          </a:xfrm>
        </p:spPr>
        <p:txBody>
          <a:bodyPr wrap="square">
            <a:spAutoFit/>
          </a:bodyPr>
          <a:lstStyle/>
          <a:p>
            <a:r>
              <a:rPr lang="en-IN" dirty="0"/>
              <a:t>Figure 1.63 One version of a bump cap is a </a:t>
            </a:r>
            <a:r>
              <a:rPr lang="en-IN" dirty="0" err="1"/>
              <a:t>molded</a:t>
            </a:r>
            <a:r>
              <a:rPr lang="en-IN" dirty="0"/>
              <a:t> </a:t>
            </a:r>
            <a:r>
              <a:rPr lang="en-IN" dirty="0" smtClean="0"/>
              <a:t>plastic insert </a:t>
            </a:r>
            <a:r>
              <a:rPr lang="en-IN" dirty="0"/>
              <a:t>that is worn inside a regular cloth cap</a:t>
            </a:r>
            <a:endParaRPr lang="en-US" dirty="0"/>
          </a:p>
        </p:txBody>
      </p:sp>
      <p:pic>
        <p:nvPicPr>
          <p:cNvPr id="3074" name="Picture 2" descr="A photo shows a bump cap molded with plastic placed inside a regular cloth c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1879242"/>
            <a:ext cx="6746209" cy="4412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347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139185"/>
            <a:ext cx="8244241" cy="1661993"/>
          </a:xfrm>
        </p:spPr>
        <p:txBody>
          <a:bodyPr wrap="square">
            <a:spAutoFit/>
          </a:bodyPr>
          <a:lstStyle/>
          <a:p>
            <a:r>
              <a:rPr lang="en-IN" dirty="0"/>
              <a:t>Figure 1.64 Protective gloves are available in several </a:t>
            </a:r>
            <a:r>
              <a:rPr lang="en-IN" dirty="0" smtClean="0"/>
              <a:t>sizes and </a:t>
            </a:r>
            <a:r>
              <a:rPr lang="en-IN" dirty="0"/>
              <a:t>materials</a:t>
            </a:r>
            <a:endParaRPr lang="en-US" dirty="0"/>
          </a:p>
        </p:txBody>
      </p:sp>
      <p:pic>
        <p:nvPicPr>
          <p:cNvPr id="4098" name="Picture 2" descr="A photo shows a technician wearing protective gloves while working in the 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545" y="1896127"/>
            <a:ext cx="5868952" cy="441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405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139185"/>
            <a:ext cx="8244241" cy="1661993"/>
          </a:xfrm>
        </p:spPr>
        <p:txBody>
          <a:bodyPr wrap="square">
            <a:spAutoFit/>
          </a:bodyPr>
          <a:lstStyle/>
          <a:p>
            <a:r>
              <a:rPr lang="en-IN" dirty="0"/>
              <a:t>Figure 1.65 Remove all </a:t>
            </a:r>
            <a:r>
              <a:rPr lang="en-IN" dirty="0" err="1"/>
              <a:t>jewelry</a:t>
            </a:r>
            <a:r>
              <a:rPr lang="en-IN" dirty="0"/>
              <a:t> before performing </a:t>
            </a:r>
            <a:r>
              <a:rPr lang="en-IN" dirty="0" smtClean="0"/>
              <a:t>service work </a:t>
            </a:r>
            <a:r>
              <a:rPr lang="en-IN" dirty="0"/>
              <a:t>on any vehicle</a:t>
            </a:r>
            <a:endParaRPr lang="en-US" dirty="0"/>
          </a:p>
        </p:txBody>
      </p:sp>
      <p:pic>
        <p:nvPicPr>
          <p:cNvPr id="5122" name="Picture 2" descr="A photo shows a technician removing a ring from the ring fi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48" y="1883427"/>
            <a:ext cx="5868952" cy="441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453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133350"/>
            <a:ext cx="8244241" cy="1661993"/>
          </a:xfrm>
        </p:spPr>
        <p:txBody>
          <a:bodyPr wrap="square">
            <a:spAutoFit/>
          </a:bodyPr>
          <a:lstStyle/>
          <a:p>
            <a:r>
              <a:rPr lang="en-IN" dirty="0"/>
              <a:t>Figure 1.66 Always connect an exhaust hose to the </a:t>
            </a:r>
            <a:r>
              <a:rPr lang="en-IN" dirty="0" smtClean="0"/>
              <a:t>tailpipe of </a:t>
            </a:r>
            <a:r>
              <a:rPr lang="en-IN" dirty="0"/>
              <a:t>a vehicle to be run inside a building</a:t>
            </a:r>
            <a:endParaRPr lang="en-US" dirty="0"/>
          </a:p>
        </p:txBody>
      </p:sp>
      <p:pic>
        <p:nvPicPr>
          <p:cNvPr id="6146" name="Picture 2" descr="A photo shows a tailpipe of a vehicle connected to the exhaust hose that runs into a hole on the floor of the 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1889777"/>
            <a:ext cx="5868952" cy="441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0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144422"/>
            <a:ext cx="8244241" cy="1107996"/>
          </a:xfrm>
        </p:spPr>
        <p:txBody>
          <a:bodyPr wrap="square">
            <a:spAutoFit/>
          </a:bodyPr>
          <a:lstStyle/>
          <a:p>
            <a:r>
              <a:rPr lang="en-IN" dirty="0"/>
              <a:t>Figure 1.67 A binder clip being used to keep a </a:t>
            </a:r>
            <a:r>
              <a:rPr lang="en-IN" dirty="0" smtClean="0"/>
              <a:t>fender cover </a:t>
            </a:r>
            <a:r>
              <a:rPr lang="en-IN" dirty="0"/>
              <a:t>from falling off</a:t>
            </a:r>
            <a:endParaRPr lang="en-US" dirty="0"/>
          </a:p>
        </p:txBody>
      </p:sp>
      <p:pic>
        <p:nvPicPr>
          <p:cNvPr id="7170" name="Picture 2" descr="A photo shows a fender clipped by a blinder cl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83424"/>
            <a:ext cx="6547804" cy="492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641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245506"/>
            <a:ext cx="8244241" cy="1292662"/>
          </a:xfrm>
        </p:spPr>
        <p:txBody>
          <a:bodyPr wrap="square">
            <a:spAutoFit/>
          </a:bodyPr>
          <a:lstStyle/>
          <a:p>
            <a:r>
              <a:rPr lang="en-IN" sz="2800" dirty="0"/>
              <a:t>Figure 1.68 Covering the interior as soon as the </a:t>
            </a:r>
            <a:r>
              <a:rPr lang="en-IN" sz="2800" dirty="0" smtClean="0"/>
              <a:t>vehicle comes </a:t>
            </a:r>
            <a:r>
              <a:rPr lang="en-IN" sz="2800" dirty="0"/>
              <a:t>in for service helps improve customer satisfaction</a:t>
            </a:r>
            <a:endParaRPr lang="en-US" sz="2800" dirty="0"/>
          </a:p>
        </p:txBody>
      </p:sp>
      <p:pic>
        <p:nvPicPr>
          <p:cNvPr id="8194" name="Picture 2" descr="A photo shows a protective cover covering the seat, steering wheel, and the floor of the vehi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9875" y="1612429"/>
            <a:ext cx="3521435" cy="468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000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475"/>
            <a:ext cx="8229600" cy="1107996"/>
          </a:xfrm>
        </p:spPr>
        <p:txBody>
          <a:bodyPr wrap="square">
            <a:spAutoFit/>
          </a:bodyPr>
          <a:lstStyle/>
          <a:p>
            <a:r>
              <a:rPr lang="en-IN" altLang="en-US" sz="1800" dirty="0">
                <a:ea typeface="ヒラギノ角ゴ Pro W3" charset="-128"/>
              </a:rPr>
              <a:t>Figure </a:t>
            </a:r>
            <a:r>
              <a:rPr lang="en-IN" altLang="en-US" sz="1800" dirty="0" smtClean="0">
                <a:ea typeface="ヒラギノ角ゴ Pro W3" charset="-128"/>
              </a:rPr>
              <a:t>1.6 </a:t>
            </a:r>
            <a:r>
              <a:rPr lang="en-IN" sz="1800" dirty="0"/>
              <a:t>Technical service bulletins (</a:t>
            </a:r>
            <a:r>
              <a:rPr lang="en-IN" sz="1800" spc="-250" dirty="0" smtClean="0"/>
              <a:t>T  S  B  s</a:t>
            </a:r>
            <a:r>
              <a:rPr lang="en-IN" sz="1800" dirty="0"/>
              <a:t>) are issued </a:t>
            </a:r>
            <a:r>
              <a:rPr lang="en-IN" sz="1800" dirty="0" smtClean="0"/>
              <a:t>by vehicle </a:t>
            </a:r>
            <a:r>
              <a:rPr lang="en-IN" sz="1800" dirty="0"/>
              <a:t>manufacturers when a fault occurs that affects </a:t>
            </a:r>
            <a:r>
              <a:rPr lang="en-IN" sz="1800" dirty="0" smtClean="0"/>
              <a:t>many vehicles </a:t>
            </a:r>
            <a:r>
              <a:rPr lang="en-IN" sz="1800" dirty="0"/>
              <a:t>with the same problem. The </a:t>
            </a:r>
            <a:r>
              <a:rPr lang="en-IN" sz="1800" spc="-250" dirty="0" smtClean="0"/>
              <a:t>T S B</a:t>
            </a:r>
            <a:r>
              <a:rPr lang="en-IN" sz="1800" dirty="0" smtClean="0"/>
              <a:t> </a:t>
            </a:r>
            <a:r>
              <a:rPr lang="en-IN" sz="1800" dirty="0"/>
              <a:t>then provides </a:t>
            </a:r>
            <a:r>
              <a:rPr lang="en-IN" sz="1800" dirty="0" smtClean="0"/>
              <a:t>the fix </a:t>
            </a:r>
            <a:r>
              <a:rPr lang="en-IN" sz="1800" dirty="0"/>
              <a:t>for the problem including any parts needed and </a:t>
            </a:r>
            <a:r>
              <a:rPr lang="en-IN" sz="1800" dirty="0" smtClean="0"/>
              <a:t>detailed instructions</a:t>
            </a:r>
            <a:endParaRPr lang="en-US" sz="1800" dirty="0"/>
          </a:p>
        </p:txBody>
      </p:sp>
      <p:pic>
        <p:nvPicPr>
          <p:cNvPr id="6146" name="Picture 2" descr="A photo showing technical service bulletins issued by the manufacturers when the fault occu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1559148"/>
            <a:ext cx="6331801" cy="4726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593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245506"/>
            <a:ext cx="8244241" cy="1292662"/>
          </a:xfrm>
        </p:spPr>
        <p:txBody>
          <a:bodyPr wrap="square">
            <a:spAutoFit/>
          </a:bodyPr>
          <a:lstStyle/>
          <a:p>
            <a:r>
              <a:rPr lang="en-IN" sz="2800" dirty="0"/>
              <a:t>Figure 1.69 All oily shop cloths should be stored in a </a:t>
            </a:r>
            <a:r>
              <a:rPr lang="en-IN" sz="2800" dirty="0" smtClean="0"/>
              <a:t>metal container </a:t>
            </a:r>
            <a:r>
              <a:rPr lang="en-IN" sz="2800" dirty="0"/>
              <a:t>equipped with a lid to help prevent </a:t>
            </a:r>
            <a:r>
              <a:rPr lang="en-IN" sz="2800" dirty="0" smtClean="0"/>
              <a:t>spontaneous combustion</a:t>
            </a:r>
            <a:endParaRPr lang="en-US" sz="2800" dirty="0"/>
          </a:p>
        </p:txBody>
      </p:sp>
      <p:pic>
        <p:nvPicPr>
          <p:cNvPr id="9218" name="Picture 2" descr="A photo shows a metal container with a lid to store oily shop cloths to help prevent spontaneous combus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706" y="1631424"/>
            <a:ext cx="4003544" cy="4642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024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245506"/>
            <a:ext cx="8244241" cy="1292662"/>
          </a:xfrm>
        </p:spPr>
        <p:txBody>
          <a:bodyPr wrap="square">
            <a:spAutoFit/>
          </a:bodyPr>
          <a:lstStyle/>
          <a:p>
            <a:r>
              <a:rPr lang="en-IN" sz="2800" dirty="0"/>
              <a:t>Figure 1.70 Most newer vehicles have a triangle </a:t>
            </a:r>
            <a:r>
              <a:rPr lang="en-IN" sz="2800" dirty="0" smtClean="0"/>
              <a:t>symbol indicating </a:t>
            </a:r>
            <a:r>
              <a:rPr lang="en-IN" sz="2800" dirty="0"/>
              <a:t>the recommended hoisting lift location</a:t>
            </a:r>
            <a:endParaRPr lang="en-US" sz="2800" dirty="0"/>
          </a:p>
        </p:txBody>
      </p:sp>
      <p:pic>
        <p:nvPicPr>
          <p:cNvPr id="10242" name="Picture 2" descr="A photo shows a triangle symbol on the top of driver’s door indicating the recommended hoisting lift lo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320" y="1620669"/>
            <a:ext cx="7526530" cy="464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68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231457"/>
            <a:ext cx="8244241" cy="2154436"/>
          </a:xfrm>
        </p:spPr>
        <p:txBody>
          <a:bodyPr wrap="square">
            <a:spAutoFit/>
          </a:bodyPr>
          <a:lstStyle/>
          <a:p>
            <a:r>
              <a:rPr lang="en-IN" sz="2800" dirty="0"/>
              <a:t>Figure 1.71 (a) Tall safety stands can be used to </a:t>
            </a:r>
            <a:r>
              <a:rPr lang="en-IN" sz="2800" dirty="0" smtClean="0"/>
              <a:t>provide additional </a:t>
            </a:r>
            <a:r>
              <a:rPr lang="en-IN" sz="2800" dirty="0"/>
              <a:t>support for the vehicle while on the hoist. (b) </a:t>
            </a:r>
            <a:r>
              <a:rPr lang="en-IN" sz="2800" dirty="0" smtClean="0"/>
              <a:t>A block </a:t>
            </a:r>
            <a:r>
              <a:rPr lang="en-IN" sz="2800" dirty="0"/>
              <a:t>of wood should be used to avoid the possibility of </a:t>
            </a:r>
            <a:r>
              <a:rPr lang="en-IN" sz="2800" dirty="0" smtClean="0"/>
              <a:t>doing damage </a:t>
            </a:r>
            <a:r>
              <a:rPr lang="en-IN" sz="2800" dirty="0"/>
              <a:t>to components supported by the stand</a:t>
            </a:r>
            <a:endParaRPr lang="en-US" sz="2800" dirty="0"/>
          </a:p>
        </p:txBody>
      </p:sp>
      <p:pic>
        <p:nvPicPr>
          <p:cNvPr id="11266" name="Picture 2" descr="A photo shows a tall safety stand providing additional support for the vehicle on the hoi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0458" y="2622226"/>
            <a:ext cx="2412723" cy="3646015"/>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A photo shows a block of wood supported by a stand providing support for the vehicle on the ho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429" y="3612787"/>
            <a:ext cx="3775454" cy="263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808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245506"/>
            <a:ext cx="8244241" cy="1292662"/>
          </a:xfrm>
        </p:spPr>
        <p:txBody>
          <a:bodyPr wrap="square">
            <a:spAutoFit/>
          </a:bodyPr>
          <a:lstStyle/>
          <a:p>
            <a:r>
              <a:rPr lang="en-IN" sz="2800" dirty="0"/>
              <a:t>Figure 1.72 This training vehicle fell from the hoist </a:t>
            </a:r>
            <a:r>
              <a:rPr lang="en-IN" sz="2800" dirty="0" smtClean="0"/>
              <a:t>because the </a:t>
            </a:r>
            <a:r>
              <a:rPr lang="en-IN" sz="2800" dirty="0"/>
              <a:t>pads were not set correctly. No one was hurt but the </a:t>
            </a:r>
            <a:r>
              <a:rPr lang="en-IN" sz="2800" dirty="0" smtClean="0"/>
              <a:t>vehicle was </a:t>
            </a:r>
            <a:r>
              <a:rPr lang="en-IN" sz="2800" dirty="0"/>
              <a:t>damaged</a:t>
            </a:r>
            <a:endParaRPr lang="en-US" sz="2800" dirty="0"/>
          </a:p>
        </p:txBody>
      </p:sp>
      <p:pic>
        <p:nvPicPr>
          <p:cNvPr id="12290" name="Picture 2" descr="A photo shows a vehicle fallen down on its side from the ho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1673077"/>
            <a:ext cx="6107255" cy="459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022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284202"/>
            <a:ext cx="8244241" cy="2215991"/>
          </a:xfrm>
        </p:spPr>
        <p:txBody>
          <a:bodyPr wrap="square">
            <a:spAutoFit/>
          </a:bodyPr>
          <a:lstStyle/>
          <a:p>
            <a:r>
              <a:rPr lang="en-IN" sz="2400" dirty="0"/>
              <a:t>Figure 1.73 (a) An assortment of hoist </a:t>
            </a:r>
            <a:r>
              <a:rPr lang="en-IN" sz="2400" dirty="0" smtClean="0"/>
              <a:t>pad adapters </a:t>
            </a:r>
            <a:r>
              <a:rPr lang="en-IN" sz="2400" dirty="0"/>
              <a:t>that are often needed to safely hoist many pickup trucks, vans, and </a:t>
            </a:r>
            <a:r>
              <a:rPr lang="en-IN" sz="2400" dirty="0" smtClean="0"/>
              <a:t>sport utility vehicles </a:t>
            </a:r>
            <a:r>
              <a:rPr lang="en-IN" sz="2400" dirty="0"/>
              <a:t>(</a:t>
            </a:r>
            <a:r>
              <a:rPr lang="en-IN" sz="2400" spc="-250" dirty="0" smtClean="0"/>
              <a:t>S U V s</a:t>
            </a:r>
            <a:r>
              <a:rPr lang="en-IN" sz="2400" dirty="0"/>
              <a:t>). (b) A view from underneath a Chevrolet pickup truck showing how the pad extensions are used to </a:t>
            </a:r>
            <a:r>
              <a:rPr lang="en-IN" sz="2400" dirty="0" smtClean="0"/>
              <a:t>attach the </a:t>
            </a:r>
            <a:r>
              <a:rPr lang="en-IN" sz="2400" dirty="0"/>
              <a:t>hoist lifting pad to contact the frame</a:t>
            </a:r>
            <a:endParaRPr lang="en-US" sz="2400" dirty="0"/>
          </a:p>
        </p:txBody>
      </p:sp>
      <p:pic>
        <p:nvPicPr>
          <p:cNvPr id="13314" name="Picture 2" descr="A photo shows three hoist pad adapters of different siz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68" y="2778203"/>
            <a:ext cx="3928753" cy="345424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A photo shows the hoist lifting pad contacting the frame through the pad extensions underneath a  Chevrolet pickup tru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580" y="2787728"/>
            <a:ext cx="3928753" cy="345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958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180976"/>
            <a:ext cx="8244241" cy="2462213"/>
          </a:xfrm>
        </p:spPr>
        <p:txBody>
          <a:bodyPr wrap="square">
            <a:spAutoFit/>
          </a:bodyPr>
          <a:lstStyle/>
          <a:p>
            <a:r>
              <a:rPr lang="en-IN" sz="3200" dirty="0"/>
              <a:t>Figure 1.74 (a) The pad arm is just contacting the rocker panel of the vehicle. (b) The pad arm has dented the rocker panel </a:t>
            </a:r>
            <a:r>
              <a:rPr lang="en-IN" sz="3200" dirty="0" smtClean="0"/>
              <a:t>on this </a:t>
            </a:r>
            <a:r>
              <a:rPr lang="en-IN" sz="3200" dirty="0"/>
              <a:t>vehicle because the pad was set too far inward underneath the vehicle</a:t>
            </a:r>
            <a:endParaRPr lang="en-US" sz="3200" dirty="0"/>
          </a:p>
        </p:txBody>
      </p:sp>
      <p:pic>
        <p:nvPicPr>
          <p:cNvPr id="14338" name="Picture 2" descr="A photo shows a pad arm contacting the rocker panel of the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81" y="3022266"/>
            <a:ext cx="4088276" cy="3082006"/>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A photo shows the pad arm being set inward underneath the vehicle denting the rocker p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227" y="3014530"/>
            <a:ext cx="4007721" cy="302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639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578"/>
            <a:ext cx="8244241" cy="2154436"/>
          </a:xfrm>
        </p:spPr>
        <p:txBody>
          <a:bodyPr wrap="square">
            <a:spAutoFit/>
          </a:bodyPr>
          <a:lstStyle/>
          <a:p>
            <a:r>
              <a:rPr lang="en-IN" sz="2800" dirty="0"/>
              <a:t>Figure 1.75 (a) A hydraulic hand-operated floor jack. (b) Whenever a vehicle is raised off the ground, a safety stand should </a:t>
            </a:r>
            <a:r>
              <a:rPr lang="en-IN" sz="2800" dirty="0" smtClean="0"/>
              <a:t>be placed </a:t>
            </a:r>
            <a:r>
              <a:rPr lang="en-IN" sz="2800" dirty="0"/>
              <a:t>under the frame, axle, or body to support the weight of the vehicle</a:t>
            </a:r>
            <a:endParaRPr lang="en-US" sz="2800" dirty="0"/>
          </a:p>
        </p:txBody>
      </p:sp>
      <p:pic>
        <p:nvPicPr>
          <p:cNvPr id="15362" name="Picture 2" descr="The floor jack comprises of the following components:&#10;• A saddle placed at the top of the lifting arm&#10;• lifting arm&#10;• front wheels&#10;• rear caster&#10;• Clockwise rotation of the handle closes the release valve, anticlockwise rotation of the handle opens the release valve, and downward movement of the handle rises the vehicl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971" y="2799773"/>
            <a:ext cx="3981320" cy="3474605"/>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A photo shows two safety stands being placed under the body of the vehicle. The base of the stand has four legs that are connected to each oth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2871" y="3476963"/>
            <a:ext cx="3981320" cy="282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2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248126"/>
            <a:ext cx="8244241" cy="1723549"/>
          </a:xfrm>
        </p:spPr>
        <p:txBody>
          <a:bodyPr wrap="square">
            <a:spAutoFit/>
          </a:bodyPr>
          <a:lstStyle/>
          <a:p>
            <a:r>
              <a:rPr lang="en-IN" sz="2800" dirty="0"/>
              <a:t>Figure 1.76 Drive-on-type ramps are dangerous to </a:t>
            </a:r>
            <a:r>
              <a:rPr lang="en-IN" sz="2800" dirty="0" smtClean="0"/>
              <a:t>use. The </a:t>
            </a:r>
            <a:r>
              <a:rPr lang="en-IN" sz="2800" dirty="0"/>
              <a:t>wheels on the ground level must be chocked (blocked) </a:t>
            </a:r>
            <a:r>
              <a:rPr lang="en-IN" sz="2800" dirty="0" smtClean="0"/>
              <a:t>to prevent </a:t>
            </a:r>
            <a:r>
              <a:rPr lang="en-IN" sz="2800" dirty="0"/>
              <a:t>accidental movement down the ramp</a:t>
            </a:r>
            <a:endParaRPr lang="en-US" sz="2800" dirty="0"/>
          </a:p>
        </p:txBody>
      </p:sp>
      <p:pic>
        <p:nvPicPr>
          <p:cNvPr id="16386" name="Picture 2" descr="A figure shows a car with front wheels being placed on the drive-on ramps and wheels on the ground level being chock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952" y="2079659"/>
            <a:ext cx="6264651" cy="4176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558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208597"/>
            <a:ext cx="8244241" cy="1477328"/>
          </a:xfrm>
        </p:spPr>
        <p:txBody>
          <a:bodyPr wrap="square">
            <a:spAutoFit/>
          </a:bodyPr>
          <a:lstStyle/>
          <a:p>
            <a:r>
              <a:rPr lang="en-IN" sz="3200" dirty="0"/>
              <a:t>Figure 1.77 Jumper cable usage guide. Follow the same connections if using a portable jump box</a:t>
            </a:r>
            <a:endParaRPr lang="en-US" sz="3200" dirty="0"/>
          </a:p>
        </p:txBody>
      </p:sp>
      <p:pic>
        <p:nvPicPr>
          <p:cNvPr id="17410" name="Picture 2" descr="The jumper cables are connected as follows:&#10;• Step1: The positive clamp is being connected to the positive terminal of the stalled vehicle battery, which in turn is connected to the starter motor of the stalling vehicle&#10;• Step 2: The other end of the positive clamp is being connected to the positive terminal of the starting vehicle battery, which in turn is connected to the starter motor of the starting vehicle.&#10;• Step 3: The negative clamp is being connected to the negative terminal of the starting vehicle battery, which in turn is connected to the engine ground of the starting vehicle.&#10;• Step 4: The negative clamp is being connected to the engine block or metal bracket on the engine b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86" y="2057400"/>
            <a:ext cx="8173632" cy="2857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08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240863"/>
            <a:ext cx="8244241" cy="1292662"/>
          </a:xfrm>
        </p:spPr>
        <p:txBody>
          <a:bodyPr wrap="square">
            <a:spAutoFit/>
          </a:bodyPr>
          <a:lstStyle/>
          <a:p>
            <a:r>
              <a:rPr lang="en-IN" sz="2800" dirty="0"/>
              <a:t>Figure 1.78 The air pressure going to the nozzle should </a:t>
            </a:r>
            <a:r>
              <a:rPr lang="en-IN" sz="2800" dirty="0" smtClean="0"/>
              <a:t>be reduced </a:t>
            </a:r>
            <a:r>
              <a:rPr lang="en-IN" sz="2800" dirty="0"/>
              <a:t>to 30 PSI or less to help prevent personal injury</a:t>
            </a:r>
            <a:endParaRPr lang="en-US" sz="2800" dirty="0"/>
          </a:p>
        </p:txBody>
      </p:sp>
      <p:pic>
        <p:nvPicPr>
          <p:cNvPr id="18434" name="Picture 2" descr="A photo shows a pressure gauge with pressure less than 20 P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1660242"/>
            <a:ext cx="6132923" cy="461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88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72760"/>
            <a:ext cx="8229600" cy="1046440"/>
          </a:xfrm>
        </p:spPr>
        <p:txBody>
          <a:bodyPr wrap="square">
            <a:spAutoFit/>
          </a:bodyPr>
          <a:lstStyle/>
          <a:p>
            <a:r>
              <a:rPr lang="en-IN" altLang="en-US" sz="3400" dirty="0">
                <a:ea typeface="ヒラギノ角ゴ Pro W3" charset="-128"/>
              </a:rPr>
              <a:t>Figure </a:t>
            </a:r>
            <a:r>
              <a:rPr lang="en-IN" altLang="en-US" sz="3400" dirty="0" smtClean="0">
                <a:ea typeface="ヒラギノ角ゴ Pro W3" charset="-128"/>
              </a:rPr>
              <a:t>1.7 </a:t>
            </a:r>
            <a:r>
              <a:rPr lang="en-IN" sz="3400" dirty="0"/>
              <a:t>The dimensions of a typical bolt showing </a:t>
            </a:r>
            <a:r>
              <a:rPr lang="en-IN" sz="3400" dirty="0" smtClean="0"/>
              <a:t>where sizes </a:t>
            </a:r>
            <a:r>
              <a:rPr lang="en-IN" sz="3400" dirty="0"/>
              <a:t>are measured</a:t>
            </a:r>
            <a:endParaRPr lang="en-US" sz="3400" dirty="0"/>
          </a:p>
        </p:txBody>
      </p:sp>
      <p:pic>
        <p:nvPicPr>
          <p:cNvPr id="7170" name="Picture 2" descr="The figure shows a bolt with the following parts from top to bottom: &#10;• Head&#10;• Bolt length measured from the bottom of the head to the end of the bolt&#10;• Threads&#10;• Pitch in between the flank of the thread measured in millimeter.&#10;• Thread depth is the distance between the crest and the base of a screw thread&#10;• Major diameter is the diameter formed by the crest of the thread&#10;• Minor diameter is the diameter formed by the root of the thread&#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1323575"/>
            <a:ext cx="2992771" cy="494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004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559" y="133350"/>
            <a:ext cx="8244241" cy="1661993"/>
          </a:xfrm>
        </p:spPr>
        <p:txBody>
          <a:bodyPr wrap="square">
            <a:spAutoFit/>
          </a:bodyPr>
          <a:lstStyle/>
          <a:p>
            <a:r>
              <a:rPr lang="en-IN" dirty="0"/>
              <a:t>Figure 1.79 A typical fire extinguisher designed to be </a:t>
            </a:r>
            <a:r>
              <a:rPr lang="en-IN" dirty="0" smtClean="0"/>
              <a:t>used on type A</a:t>
            </a:r>
            <a:r>
              <a:rPr lang="en-IN" dirty="0"/>
              <a:t>, B, or C fires</a:t>
            </a:r>
            <a:endParaRPr lang="en-US" dirty="0"/>
          </a:p>
        </p:txBody>
      </p:sp>
      <p:pic>
        <p:nvPicPr>
          <p:cNvPr id="19458" name="Picture 2" descr="The label has the following operating instructions:&#10;• To operate-hold up right&#10;• Pull pin&#10;• Squeeze lever&#10;• Direct discharge at base of fl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1883427"/>
            <a:ext cx="5868952" cy="441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206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084" y="295275"/>
            <a:ext cx="8244241" cy="1107996"/>
          </a:xfrm>
        </p:spPr>
        <p:txBody>
          <a:bodyPr wrap="square">
            <a:spAutoFit/>
          </a:bodyPr>
          <a:lstStyle/>
          <a:p>
            <a:r>
              <a:rPr lang="en-IN" sz="2400" dirty="0"/>
              <a:t>Figure 1.80 A CO</a:t>
            </a:r>
            <a:r>
              <a:rPr lang="en-IN" sz="2400" baseline="-25000" dirty="0"/>
              <a:t>2</a:t>
            </a:r>
            <a:r>
              <a:rPr lang="en-IN" sz="2400" dirty="0"/>
              <a:t> fire extinguisher being used on a </a:t>
            </a:r>
            <a:r>
              <a:rPr lang="en-IN" sz="2400" dirty="0" smtClean="0"/>
              <a:t>fire set </a:t>
            </a:r>
            <a:r>
              <a:rPr lang="en-IN" sz="2400" dirty="0"/>
              <a:t>in an open drum during a demonstration at a fire </a:t>
            </a:r>
            <a:r>
              <a:rPr lang="en-IN" sz="2400" dirty="0" smtClean="0"/>
              <a:t>training </a:t>
            </a:r>
            <a:r>
              <a:rPr lang="en-IN" sz="2400" dirty="0" err="1" smtClean="0"/>
              <a:t>center</a:t>
            </a:r>
            <a:endParaRPr lang="en-US" sz="2400" dirty="0"/>
          </a:p>
        </p:txBody>
      </p:sp>
      <p:pic>
        <p:nvPicPr>
          <p:cNvPr id="20482" name="Picture 2" descr="A photo shows a technician using carbon dioxide extinguisher on a fire set in an open drum to demonstrate at a fire training cen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1513059"/>
            <a:ext cx="6355234" cy="478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461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084" y="250388"/>
            <a:ext cx="8244241" cy="1292662"/>
          </a:xfrm>
        </p:spPr>
        <p:txBody>
          <a:bodyPr wrap="square">
            <a:spAutoFit/>
          </a:bodyPr>
          <a:lstStyle/>
          <a:p>
            <a:r>
              <a:rPr lang="en-IN" sz="2800" dirty="0"/>
              <a:t>Figure 1.81 A treated wool blanket is kept in </a:t>
            </a:r>
            <a:r>
              <a:rPr lang="en-IN" sz="2800" dirty="0" smtClean="0"/>
              <a:t>an easy-to-open </a:t>
            </a:r>
            <a:r>
              <a:rPr lang="en-IN" sz="2800" dirty="0"/>
              <a:t>wall-mounted holder and should be placed in </a:t>
            </a:r>
            <a:r>
              <a:rPr lang="en-IN" sz="2800" dirty="0" smtClean="0"/>
              <a:t>a central </a:t>
            </a:r>
            <a:r>
              <a:rPr lang="en-IN" sz="2800" dirty="0"/>
              <a:t>location in the shop</a:t>
            </a:r>
            <a:endParaRPr lang="en-US" sz="2800" dirty="0"/>
          </a:p>
        </p:txBody>
      </p:sp>
      <p:pic>
        <p:nvPicPr>
          <p:cNvPr id="21506" name="Picture 2" descr="A photo shows an easy to-open wall-mounted holder being used to keep a treated woolen blan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640" y="1676400"/>
            <a:ext cx="6107255" cy="459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501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225"/>
            <a:ext cx="8244241" cy="1200329"/>
          </a:xfrm>
        </p:spPr>
        <p:txBody>
          <a:bodyPr wrap="square">
            <a:spAutoFit/>
          </a:bodyPr>
          <a:lstStyle/>
          <a:p>
            <a:r>
              <a:rPr lang="en-IN" sz="2600" dirty="0"/>
              <a:t>Figure 1.82 A first aid box should be centrally </a:t>
            </a:r>
            <a:r>
              <a:rPr lang="en-IN" sz="2600" dirty="0" smtClean="0"/>
              <a:t>located in </a:t>
            </a:r>
            <a:r>
              <a:rPr lang="en-IN" sz="2600" dirty="0"/>
              <a:t>the shop and kept stocked with the </a:t>
            </a:r>
            <a:r>
              <a:rPr lang="en-IN" sz="2600" dirty="0" smtClean="0"/>
              <a:t>recommended supplies</a:t>
            </a:r>
            <a:endParaRPr lang="en-US" sz="2600" dirty="0"/>
          </a:p>
        </p:txBody>
      </p:sp>
      <p:pic>
        <p:nvPicPr>
          <p:cNvPr id="22530" name="Picture 2" descr="A photo shows a first aid box mounted to the wall of a 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841" y="1603227"/>
            <a:ext cx="6107255" cy="459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264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609" y="301704"/>
            <a:ext cx="8244241" cy="1107996"/>
          </a:xfrm>
        </p:spPr>
        <p:txBody>
          <a:bodyPr wrap="square">
            <a:spAutoFit/>
          </a:bodyPr>
          <a:lstStyle/>
          <a:p>
            <a:r>
              <a:rPr lang="en-IN" sz="2400" dirty="0"/>
              <a:t>Figure 1.83 A typical eye wash station. Often a </a:t>
            </a:r>
            <a:r>
              <a:rPr lang="en-IN" sz="2400" dirty="0" smtClean="0"/>
              <a:t>thorough flushing </a:t>
            </a:r>
            <a:r>
              <a:rPr lang="en-IN" sz="2400" dirty="0"/>
              <a:t>of the eyes with water is the first and often the </a:t>
            </a:r>
            <a:r>
              <a:rPr lang="en-IN" sz="2400" dirty="0" smtClean="0"/>
              <a:t>best treatment </a:t>
            </a:r>
            <a:r>
              <a:rPr lang="en-IN" sz="2400" dirty="0"/>
              <a:t>in </a:t>
            </a:r>
            <a:r>
              <a:rPr lang="en-IN" sz="2400" dirty="0" smtClean="0"/>
              <a:t>the event </a:t>
            </a:r>
            <a:r>
              <a:rPr lang="en-IN" sz="2400" dirty="0"/>
              <a:t>of eye contamination</a:t>
            </a:r>
            <a:endParaRPr lang="en-US" sz="2400" dirty="0"/>
          </a:p>
        </p:txBody>
      </p:sp>
      <p:pic>
        <p:nvPicPr>
          <p:cNvPr id="23554" name="Picture 2" descr="A photo shows a typical eye wash station with a basin and two pipes to spray water to the eyes of a technici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3895" y="1502402"/>
            <a:ext cx="3384030" cy="4778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286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1"/>
            <a:ext cx="8239125" cy="1107996"/>
          </a:xfrm>
        </p:spPr>
        <p:txBody>
          <a:bodyPr wrap="square">
            <a:spAutoFit/>
          </a:bodyPr>
          <a:lstStyle/>
          <a:p>
            <a:r>
              <a:rPr lang="en-IN" sz="2400" dirty="0"/>
              <a:t>Figure 1.84 A warning label on a Honda hybrid warns </a:t>
            </a:r>
            <a:r>
              <a:rPr lang="en-IN" sz="2400" dirty="0" smtClean="0"/>
              <a:t>that a </a:t>
            </a:r>
            <a:r>
              <a:rPr lang="en-IN" sz="2400" dirty="0"/>
              <a:t>person can be killed due to the high-voltage circuits </a:t>
            </a:r>
            <a:r>
              <a:rPr lang="en-IN" sz="2400" dirty="0" smtClean="0"/>
              <a:t>under the </a:t>
            </a:r>
            <a:r>
              <a:rPr lang="en-IN" sz="2400" dirty="0"/>
              <a:t>cover</a:t>
            </a:r>
            <a:endParaRPr lang="en-US" sz="2400" dirty="0"/>
          </a:p>
        </p:txBody>
      </p:sp>
      <p:pic>
        <p:nvPicPr>
          <p:cNvPr id="25602" name="Picture 2" descr="The warning label contains the follo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1499149"/>
            <a:ext cx="6355234" cy="479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48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2657"/>
            <a:ext cx="8229600" cy="1107996"/>
          </a:xfrm>
        </p:spPr>
        <p:txBody>
          <a:bodyPr wrap="square">
            <a:spAutoFit/>
          </a:bodyPr>
          <a:lstStyle/>
          <a:p>
            <a:r>
              <a:rPr lang="en-IN" sz="2400" dirty="0"/>
              <a:t>Figure 1.85 The high-voltage disconnect switch is </a:t>
            </a:r>
            <a:r>
              <a:rPr lang="en-IN" sz="2400" dirty="0" smtClean="0"/>
              <a:t>in the </a:t>
            </a:r>
            <a:r>
              <a:rPr lang="en-IN" sz="2400" dirty="0"/>
              <a:t>trunk area on a Toyota Prius. Insulated rubber </a:t>
            </a:r>
            <a:r>
              <a:rPr lang="en-IN" sz="2400" dirty="0" smtClean="0"/>
              <a:t>lineman’s gloves </a:t>
            </a:r>
            <a:r>
              <a:rPr lang="en-IN" sz="2400" dirty="0"/>
              <a:t>should be worn when removing this plug</a:t>
            </a:r>
            <a:endParaRPr lang="en-US" sz="2400" dirty="0"/>
          </a:p>
        </p:txBody>
      </p:sp>
      <p:pic>
        <p:nvPicPr>
          <p:cNvPr id="26626" name="Picture 2" descr="A photo shows a technician pulling the orange-handled plug to disconnect high-voltage system while wearing an insulated rubber lineman’s gl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1861783"/>
            <a:ext cx="5868952" cy="4429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085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07996"/>
          </a:xfrm>
        </p:spPr>
        <p:txBody>
          <a:bodyPr wrap="square">
            <a:spAutoFit/>
          </a:bodyPr>
          <a:lstStyle/>
          <a:p>
            <a:r>
              <a:rPr lang="en-IN" sz="2400" dirty="0"/>
              <a:t>Figure 1.86 The high-voltage shut-off switch on a </a:t>
            </a:r>
            <a:r>
              <a:rPr lang="en-IN" sz="2400" dirty="0" smtClean="0"/>
              <a:t>Ford Escape </a:t>
            </a:r>
            <a:r>
              <a:rPr lang="en-IN" sz="2400" dirty="0"/>
              <a:t>hybrid. The switch is located under the carpet at </a:t>
            </a:r>
            <a:r>
              <a:rPr lang="en-IN" sz="2400" dirty="0" smtClean="0"/>
              <a:t>the rear </a:t>
            </a:r>
            <a:r>
              <a:rPr lang="en-IN" sz="2400" dirty="0"/>
              <a:t>of the vehicle</a:t>
            </a:r>
            <a:endParaRPr lang="en-US" sz="2400" dirty="0"/>
          </a:p>
        </p:txBody>
      </p:sp>
      <p:pic>
        <p:nvPicPr>
          <p:cNvPr id="27650" name="Picture 2" descr="A photo shows a high-voltage shut-off switch located at the rear of the wheel under the carp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1503534"/>
            <a:ext cx="6355234" cy="478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520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847"/>
            <a:ext cx="8229600" cy="1477328"/>
          </a:xfrm>
        </p:spPr>
        <p:txBody>
          <a:bodyPr wrap="square">
            <a:spAutoFit/>
          </a:bodyPr>
          <a:lstStyle/>
          <a:p>
            <a:r>
              <a:rPr lang="en-IN" sz="2400" dirty="0"/>
              <a:t>Figure 1.87 The shut-off switch on a </a:t>
            </a:r>
            <a:r>
              <a:rPr lang="en-IN" sz="2400" spc="-250" dirty="0" smtClean="0"/>
              <a:t>G M</a:t>
            </a:r>
            <a:r>
              <a:rPr lang="en-IN" sz="2400" dirty="0" smtClean="0"/>
              <a:t> </a:t>
            </a:r>
            <a:r>
              <a:rPr lang="en-IN" sz="2400" dirty="0"/>
              <a:t>parallel </a:t>
            </a:r>
            <a:r>
              <a:rPr lang="en-IN" sz="2400" dirty="0" smtClean="0"/>
              <a:t>hybrid truck </a:t>
            </a:r>
            <a:r>
              <a:rPr lang="en-IN" sz="2400" dirty="0"/>
              <a:t>is green because this system uses 42 volts </a:t>
            </a:r>
            <a:r>
              <a:rPr lang="en-IN" sz="2400" dirty="0" smtClean="0"/>
              <a:t>instead of </a:t>
            </a:r>
            <a:r>
              <a:rPr lang="en-IN" sz="2400" dirty="0"/>
              <a:t>higher, and possibly fatal, voltages used in other </a:t>
            </a:r>
            <a:r>
              <a:rPr lang="en-IN" sz="2400" dirty="0" smtClean="0"/>
              <a:t>hybrid vehicles</a:t>
            </a:r>
            <a:endParaRPr lang="en-US" sz="2400" dirty="0"/>
          </a:p>
        </p:txBody>
      </p:sp>
      <p:pic>
        <p:nvPicPr>
          <p:cNvPr id="28674" name="Picture 2" descr="A photo shows a high-voltage shut-off switch located under the rear passenger s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1873902"/>
            <a:ext cx="5868952" cy="441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47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53998"/>
          </a:xfrm>
        </p:spPr>
        <p:txBody>
          <a:bodyPr wrap="square">
            <a:spAutoFit/>
          </a:bodyPr>
          <a:lstStyle/>
          <a:p>
            <a:r>
              <a:rPr lang="en-IN" dirty="0"/>
              <a:t>HOISTING THE </a:t>
            </a:r>
            <a:r>
              <a:rPr lang="en-IN" dirty="0" smtClean="0"/>
              <a:t>VEHICLE 1</a:t>
            </a:r>
            <a:endParaRPr lang="en-US" dirty="0"/>
          </a:p>
        </p:txBody>
      </p:sp>
      <p:pic>
        <p:nvPicPr>
          <p:cNvPr id="29698" name="Picture 2" descr="A photo shows the first step in hoisting the wheel. A vehicle is being aligned at the center of the st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887168"/>
            <a:ext cx="8020502" cy="534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49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33350"/>
            <a:ext cx="8229600"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1.8 </a:t>
            </a:r>
            <a:r>
              <a:rPr lang="en-IN" dirty="0"/>
              <a:t>Thread pitch gauge used to measure the </a:t>
            </a:r>
            <a:r>
              <a:rPr lang="en-IN" dirty="0" smtClean="0"/>
              <a:t>pitch of </a:t>
            </a:r>
            <a:r>
              <a:rPr lang="en-IN" dirty="0"/>
              <a:t>the thread. This bolt has 13 threads to the inch</a:t>
            </a:r>
            <a:endParaRPr lang="en-US" dirty="0"/>
          </a:p>
        </p:txBody>
      </p:sp>
      <p:pic>
        <p:nvPicPr>
          <p:cNvPr id="8194" name="Picture 2" descr="A figure shows a thread pitch gauge measuring the pitch of the thread with the help of a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67" y="2601098"/>
            <a:ext cx="8155004" cy="2503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187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53998"/>
          </a:xfrm>
        </p:spPr>
        <p:txBody>
          <a:bodyPr wrap="square">
            <a:spAutoFit/>
          </a:bodyPr>
          <a:lstStyle/>
          <a:p>
            <a:r>
              <a:rPr lang="en-IN" dirty="0"/>
              <a:t>HOISTING THE </a:t>
            </a:r>
            <a:r>
              <a:rPr lang="en-IN" dirty="0" smtClean="0"/>
              <a:t>VEHICLE 2</a:t>
            </a:r>
            <a:endParaRPr lang="en-US" dirty="0"/>
          </a:p>
        </p:txBody>
      </p:sp>
      <p:pic>
        <p:nvPicPr>
          <p:cNvPr id="30722" name="Picture 2" descr="A photo shows the left front tire of a car being centered on the tire p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918918"/>
            <a:ext cx="8020502" cy="534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156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53998"/>
          </a:xfrm>
        </p:spPr>
        <p:txBody>
          <a:bodyPr wrap="square">
            <a:spAutoFit/>
          </a:bodyPr>
          <a:lstStyle/>
          <a:p>
            <a:r>
              <a:rPr lang="en-IN" dirty="0"/>
              <a:t>HOISTING THE </a:t>
            </a:r>
            <a:r>
              <a:rPr lang="en-IN" dirty="0" smtClean="0"/>
              <a:t>VEHICLE 3</a:t>
            </a:r>
            <a:endParaRPr lang="en-US" dirty="0"/>
          </a:p>
        </p:txBody>
      </p:sp>
      <p:pic>
        <p:nvPicPr>
          <p:cNvPr id="31746" name="Picture 2" descr="A photo shows a technician rotating the pad of the l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942982"/>
            <a:ext cx="8024496" cy="5346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595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53998"/>
          </a:xfrm>
        </p:spPr>
        <p:txBody>
          <a:bodyPr wrap="square">
            <a:spAutoFit/>
          </a:bodyPr>
          <a:lstStyle/>
          <a:p>
            <a:r>
              <a:rPr lang="en-IN" dirty="0"/>
              <a:t>HOISTING THE </a:t>
            </a:r>
            <a:r>
              <a:rPr lang="en-IN" dirty="0" smtClean="0"/>
              <a:t>VEHICLE 4</a:t>
            </a:r>
            <a:endParaRPr lang="en-US" dirty="0"/>
          </a:p>
        </p:txBody>
      </p:sp>
      <p:pic>
        <p:nvPicPr>
          <p:cNvPr id="32770" name="Picture 2" descr="A photo shows a technician working on the short pad exte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61183"/>
            <a:ext cx="8065160" cy="537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245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53998"/>
          </a:xfrm>
        </p:spPr>
        <p:txBody>
          <a:bodyPr wrap="square">
            <a:spAutoFit/>
          </a:bodyPr>
          <a:lstStyle/>
          <a:p>
            <a:r>
              <a:rPr lang="en-IN" dirty="0"/>
              <a:t>HOISTING THE </a:t>
            </a:r>
            <a:r>
              <a:rPr lang="en-IN" dirty="0" smtClean="0"/>
              <a:t>VEHICLE 5</a:t>
            </a:r>
            <a:endParaRPr lang="en-US" dirty="0"/>
          </a:p>
        </p:txBody>
      </p:sp>
      <p:pic>
        <p:nvPicPr>
          <p:cNvPr id="33794" name="Picture 2" descr="A photo shows a technician inverting a tall pad exte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841398"/>
            <a:ext cx="8100707" cy="539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759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53998"/>
          </a:xfrm>
        </p:spPr>
        <p:txBody>
          <a:bodyPr wrap="square">
            <a:spAutoFit/>
          </a:bodyPr>
          <a:lstStyle/>
          <a:p>
            <a:r>
              <a:rPr lang="en-IN" dirty="0"/>
              <a:t>HOISTING THE </a:t>
            </a:r>
            <a:r>
              <a:rPr lang="en-IN" dirty="0" smtClean="0"/>
              <a:t>VEHICLE 6</a:t>
            </a:r>
            <a:endParaRPr lang="en-US" dirty="0"/>
          </a:p>
        </p:txBody>
      </p:sp>
      <p:pic>
        <p:nvPicPr>
          <p:cNvPr id="34818" name="Picture 2" descr="A photo shows a technician working on additional exte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918918"/>
            <a:ext cx="8020502" cy="534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98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53998"/>
          </a:xfrm>
        </p:spPr>
        <p:txBody>
          <a:bodyPr wrap="square">
            <a:spAutoFit/>
          </a:bodyPr>
          <a:lstStyle/>
          <a:p>
            <a:r>
              <a:rPr lang="en-IN" dirty="0"/>
              <a:t>HOISTING THE </a:t>
            </a:r>
            <a:r>
              <a:rPr lang="en-IN" dirty="0" smtClean="0"/>
              <a:t>VEHICLE 7</a:t>
            </a:r>
            <a:endParaRPr lang="en-US" dirty="0"/>
          </a:p>
        </p:txBody>
      </p:sp>
      <p:pic>
        <p:nvPicPr>
          <p:cNvPr id="35842" name="Picture 2" descr="A photo shows a technician positioning a pad under the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873148"/>
            <a:ext cx="8100707" cy="539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822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53998"/>
          </a:xfrm>
        </p:spPr>
        <p:txBody>
          <a:bodyPr wrap="square">
            <a:spAutoFit/>
          </a:bodyPr>
          <a:lstStyle/>
          <a:p>
            <a:r>
              <a:rPr lang="en-IN" dirty="0"/>
              <a:t>HOISTING THE </a:t>
            </a:r>
            <a:r>
              <a:rPr lang="en-IN" dirty="0" smtClean="0"/>
              <a:t>VEHICLE 8</a:t>
            </a:r>
            <a:endParaRPr lang="en-US" dirty="0"/>
          </a:p>
        </p:txBody>
      </p:sp>
      <p:pic>
        <p:nvPicPr>
          <p:cNvPr id="36866" name="Picture 2" descr="A photo shows a technician operating the electrochemical controls of a l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861768"/>
            <a:ext cx="8020502" cy="534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610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53998"/>
          </a:xfrm>
        </p:spPr>
        <p:txBody>
          <a:bodyPr wrap="square">
            <a:spAutoFit/>
          </a:bodyPr>
          <a:lstStyle/>
          <a:p>
            <a:r>
              <a:rPr lang="en-IN" dirty="0"/>
              <a:t>HOISTING THE </a:t>
            </a:r>
            <a:r>
              <a:rPr lang="en-IN" dirty="0" smtClean="0"/>
              <a:t>VEHICLE 9</a:t>
            </a:r>
            <a:endParaRPr lang="en-US" dirty="0"/>
          </a:p>
        </p:txBody>
      </p:sp>
      <p:pic>
        <p:nvPicPr>
          <p:cNvPr id="37890" name="Picture 2" descr="A photo shows a technician pushing down the vehicle to ensure that the pads are s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67223"/>
            <a:ext cx="8070832" cy="5377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55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53998"/>
          </a:xfrm>
        </p:spPr>
        <p:txBody>
          <a:bodyPr wrap="square">
            <a:spAutoFit/>
          </a:bodyPr>
          <a:lstStyle/>
          <a:p>
            <a:r>
              <a:rPr lang="en-IN" dirty="0"/>
              <a:t>HOISTING THE </a:t>
            </a:r>
            <a:r>
              <a:rPr lang="en-IN" dirty="0" smtClean="0"/>
              <a:t>VEHICLE 10</a:t>
            </a:r>
            <a:endParaRPr lang="en-US" dirty="0"/>
          </a:p>
        </p:txBody>
      </p:sp>
      <p:pic>
        <p:nvPicPr>
          <p:cNvPr id="38914" name="Picture 2" descr="A photo shows flat pads being placed under the pinch weld s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860448"/>
            <a:ext cx="8100707" cy="539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417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53998"/>
          </a:xfrm>
        </p:spPr>
        <p:txBody>
          <a:bodyPr wrap="square">
            <a:spAutoFit/>
          </a:bodyPr>
          <a:lstStyle/>
          <a:p>
            <a:r>
              <a:rPr lang="en-IN" dirty="0"/>
              <a:t>HOISTING THE </a:t>
            </a:r>
            <a:r>
              <a:rPr lang="en-IN" dirty="0" smtClean="0"/>
              <a:t>VEHICLE 11</a:t>
            </a:r>
            <a:endParaRPr lang="en-US" dirty="0"/>
          </a:p>
        </p:txBody>
      </p:sp>
      <p:pic>
        <p:nvPicPr>
          <p:cNvPr id="39938" name="Picture 2" descr="A photo shows a technician lowering the lever handle of the hydraulic le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854098"/>
            <a:ext cx="8100707" cy="539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910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23043</TotalTime>
  <Words>2298</Words>
  <Application>Microsoft Office PowerPoint</Application>
  <PresentationFormat>On-screen Show (4:3)</PresentationFormat>
  <Paragraphs>205</Paragraphs>
  <Slides>101</Slides>
  <Notes>101</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508 Lecture</vt:lpstr>
      <vt:lpstr>Automotive Electrical and Engine Performance</vt:lpstr>
      <vt:lpstr>Figure 1.1 The vehicle identification number (V I N) is visible through the base of the windshield and on a decal inside the driver’s door</vt:lpstr>
      <vt:lpstr>Figure 1.2 The vehicle emissions control information (V E C I) sticker is placed under the hood</vt:lpstr>
      <vt:lpstr>Figure 1.3 A typical calibration code sticker on the case of a controller. The information on the sticker is often needed when ordering parts or a replacement controller</vt:lpstr>
      <vt:lpstr>Figure 1.4 Casting numbers on major components can be either cast or stamped</vt:lpstr>
      <vt:lpstr>Figure 1.5 Electronic service information is available from aftermarket sources, such as ALLDATA  and Mitchell On Demand, as well as, on websites hosted by vehicle manufacturers</vt:lpstr>
      <vt:lpstr>Figure 1.6 Technical service bulletins (T  S  B  s) are issued by vehicle manufacturers when a fault occurs that affects many vehicles with the same problem. The T S B then provides the fix for the problem including any parts needed and detailed instructions</vt:lpstr>
      <vt:lpstr>Figure 1.7 The dimensions of a typical bolt showing where sizes are measured</vt:lpstr>
      <vt:lpstr>Figure 1.8 Thread pitch gauge used to measure the pitch of the thread. This bolt has 13 threads to the inch</vt:lpstr>
      <vt:lpstr>Figure 1.9 Bolts and screws have many different heads that determine what tool is needed</vt:lpstr>
      <vt:lpstr>Figure 1.10 The metric system specifies fasteners by diameter, length, and pitch</vt:lpstr>
      <vt:lpstr>Figure 1.11 Stronger threads are created by cold-rolling a heat-treated bolt blank instead of cutting the threads, using a die</vt:lpstr>
      <vt:lpstr>Figure 1.12 Metric bolt (cap screw) grade markings and approximate tensile strength</vt:lpstr>
      <vt:lpstr>Figure 1.13 Nuts come in a variety of styles, including locking (prevailing torque) types, such as the distorted thread and nylon insert type</vt:lpstr>
      <vt:lpstr>Figure 1.14 Washers come in a variety of styles, including flat and serrated used to help prevent a fastener from loosening</vt:lpstr>
      <vt:lpstr>Figure 1.15 A wrench after it has been forged but before the flashing, extra material around the wrench, has been removed</vt:lpstr>
      <vt:lpstr>Figure 1.16 A typical open-end wrench. The size is different on each end; notice that the head is angled 15 degrees at the end</vt:lpstr>
      <vt:lpstr>Figure 1.17 The end of a box-end wrench is angled 15 degrees to allow clearance for nearby objects or other fasteners</vt:lpstr>
      <vt:lpstr>Figure 1.18 A combination wrench has an open end at one end and a box end at the other end</vt:lpstr>
      <vt:lpstr>Figure 1.19 An adjustable wrench. Adjustable wrenches are sized by the overall length of the wrench and not by how far the jaws open. Common sizes of adjustable wrenches include 8, 10, and 12 inch</vt:lpstr>
      <vt:lpstr>Figure 1.20 The end of a typical line wrench, which shows that it is capable of grasping most of the head of the fitting</vt:lpstr>
      <vt:lpstr>Figure 1.21 A typical ratchet used to rotate a socket. A ratchet makes a ratcheting noise when it is being rotated in the opposite direction from loosening or tightening. A knob or lever on the ratchet allows the user to switch directions</vt:lpstr>
      <vt:lpstr>Figure 1.22 A typical flex handle used to rotate a socket, also called a breaker bar because it usually has a longer handle than a ratchet and, therefore, can be used to apply more torque to a fastener than a ratchet</vt:lpstr>
      <vt:lpstr>Figure 1.23 The most commonly used socket drive sizes include 1/4, 3/8, and 1/2 inch drive</vt:lpstr>
      <vt:lpstr>Figure 1.24 A 6-point socket fits the head of a bolt or nut on all sides. A 12-point socket can round off the head of a bolt or nut if a lot of force is applied</vt:lpstr>
      <vt:lpstr>Figure 1.25 Allows access to the nut that has a stud plus other locations needing great depth, such as spark plugs</vt:lpstr>
      <vt:lpstr>Figure 1.26 Using a clicker-type torque wrench to tighten connecting rod nuts on an engine</vt:lpstr>
      <vt:lpstr>Figure 1.27 A beam-type torque wrench that displays the torque reading on the face of the dial. The beam display is read as the beam deflects, which is in proportion to the amount of torque applied to the fastener</vt:lpstr>
      <vt:lpstr>Figure 1.28 Torque wrench calibration checker</vt:lpstr>
      <vt:lpstr>Figure 1.29 A flat-tip (straight-blade) screwdriver. The width of the blade should match the width of the slot in the fastener being loosened or tightened</vt:lpstr>
      <vt:lpstr>Figure 1.30 Two stubby screwdrivers that are used to access screws that have limited space above. A straight blade is on top and a #2 Phillips screwdriver is on the bottom</vt:lpstr>
      <vt:lpstr>Figure 1.31 A Torx bit and fastener</vt:lpstr>
      <vt:lpstr>Figure 1.32 An impact screwdriver used to remove slotted or Phillips head fasteners that cannot be broken loose using a standard screwdriver</vt:lpstr>
      <vt:lpstr>Figure 1.33 A typical ball-peen hammer</vt:lpstr>
      <vt:lpstr>Figure 1.34 A rubber mallet used to deliver a force to an object without harming the surface</vt:lpstr>
      <vt:lpstr>Figure 1.35 A dead-blow hammer that was left outside in freezing weather. The plastic covering was damaged, which destroyed this hammer. The lead shot is encased in the metal housing and then covered</vt:lpstr>
      <vt:lpstr>Figure 1.36 Typical slip-joint pliers are a common household pliers. The slip joint allows the jaws to be opened to two different settings</vt:lpstr>
      <vt:lpstr>Figure 1.37 Multigroove adjustable pliers are known by many names, including the trade name “Channel Locks®”</vt:lpstr>
      <vt:lpstr>Figure 1.38 Linesman’s pliers are very useful because it helps perform many automotive service jobs</vt:lpstr>
      <vt:lpstr>Figure 1.39 Diagonal-cut pliers are another common tool that has many names</vt:lpstr>
      <vt:lpstr>Figure 1.40 Needle-nose pliers are used where there is limited access to a wire or pin that needs to be installed or removed</vt:lpstr>
      <vt:lpstr>Figure 1.41 Locking pliers are best known by their trade name Vise Grips® </vt:lpstr>
      <vt:lpstr>Figure 1.42 Snap-ring pliers are also called lock ring pliers and most are designed to remove internal and external snap rings (lock rings)</vt:lpstr>
      <vt:lpstr>Figure 1.43 Files come in many different shapes and sizes. Never use a file without a handle </vt:lpstr>
      <vt:lpstr>Figure 1.44 Tin snips are used to cut thin sheets of metal or carpet </vt:lpstr>
      <vt:lpstr>Figure 1.45 A utility knife uses replaceable blades and is used to cut carpet and other materials </vt:lpstr>
      <vt:lpstr>Figure 1.46 A punch used to drive pins from assembled components. This type of punch is also called a pin punch</vt:lpstr>
      <vt:lpstr>Figure 1.47 Warning stamped on the side of a punch warning that goggles should be worn when using this tool. Always follow safety warnings</vt:lpstr>
      <vt:lpstr>Figure 1.48 Use a grinder or a file to remove the mushroom material on the end of a punch or chisel </vt:lpstr>
      <vt:lpstr>Figure 1.49 A typical hacksaw that is used to cut metal. If cutting sheet metal or thin objects, a blade with more teeth should be used </vt:lpstr>
      <vt:lpstr>Figure 1.50 A typical beginning technician tool set that includes the basic tools to get started </vt:lpstr>
      <vt:lpstr>Figure 1.51 A typical 40 inch wide top and bottom professional tool box </vt:lpstr>
      <vt:lpstr>Figure 1.52 A typical 12 volt test light </vt:lpstr>
      <vt:lpstr>Figure 1.53 Electric and butane-powered soldering guns used to make electrical repairs. Soldering guns are sold by the wattage rating. The higher the wattage, the greater the amount of heat created. Most solder guns used for automotive electrical work usually fall within the 60 to 160 watt range</vt:lpstr>
      <vt:lpstr>Figure 1.54 A battery-powered L E D trouble light</vt:lpstr>
      <vt:lpstr>Figure 1.55 A typical 1/2 inch drive air impact wrench. The direction of rotation can be changed to loosen or tighten a fastener</vt:lpstr>
      <vt:lpstr>Figure 1.56 A typical battery-powered 1/2 inch drive impact wrench</vt:lpstr>
      <vt:lpstr>Figure 1.57 A black impact socket. Always use an impact-type socket whenever using an impact wrench to avoid the possibility of shattering the socket, which could cause personal injury. If a socket is chrome plated, it is not to be used with an impact wrench</vt:lpstr>
      <vt:lpstr>Figure 1.58 An air ratchet is a very useful tool that allows fast removal and installation of fasteners, especially in areas that are difficult to reach or do not have room enough to move a hand ratchet or wrench</vt:lpstr>
      <vt:lpstr>Figure 1.59 This typical die grinder surface preparation kit includes the air-operated die grinder, as well as, a variety of sanding disks for smoothing surfaces or removing rust</vt:lpstr>
      <vt:lpstr>Figure 1.60 A typical pedestal grinder with a wire wheel on the left side and a stone wheel on the right side. Even though this machine is equipped with guards, safety glasses, or a face shield should always be worn whenever using a grinder or wire wheel</vt:lpstr>
      <vt:lpstr>Figure 1.61 Safety glasses should be worn at all times when working on or around any vehicle or servicing any components</vt:lpstr>
      <vt:lpstr>Figure 1.62 Steel-toed shoes are a worthwhile investment to help prevent foot injury due to falling objects. Even these well-worn shoes can protect the feet of this service technician</vt:lpstr>
      <vt:lpstr>Figure 1.63 One version of a bump cap is a molded plastic insert that is worn inside a regular cloth cap</vt:lpstr>
      <vt:lpstr>Figure 1.64 Protective gloves are available in several sizes and materials</vt:lpstr>
      <vt:lpstr>Figure 1.65 Remove all jewelry before performing service work on any vehicle</vt:lpstr>
      <vt:lpstr>Figure 1.66 Always connect an exhaust hose to the tailpipe of a vehicle to be run inside a building</vt:lpstr>
      <vt:lpstr>Figure 1.67 A binder clip being used to keep a fender cover from falling off</vt:lpstr>
      <vt:lpstr>Figure 1.68 Covering the interior as soon as the vehicle comes in for service helps improve customer satisfaction</vt:lpstr>
      <vt:lpstr>Figure 1.69 All oily shop cloths should be stored in a metal container equipped with a lid to help prevent spontaneous combustion</vt:lpstr>
      <vt:lpstr>Figure 1.70 Most newer vehicles have a triangle symbol indicating the recommended hoisting lift location</vt:lpstr>
      <vt:lpstr>Figure 1.71 (a) Tall safety stands can be used to provide additional support for the vehicle while on the hoist. (b) A block of wood should be used to avoid the possibility of doing damage to components supported by the stand</vt:lpstr>
      <vt:lpstr>Figure 1.72 This training vehicle fell from the hoist because the pads were not set correctly. No one was hurt but the vehicle was damaged</vt:lpstr>
      <vt:lpstr>Figure 1.73 (a) An assortment of hoist pad adapters that are often needed to safely hoist many pickup trucks, vans, and sport utility vehicles (S U V s). (b) A view from underneath a Chevrolet pickup truck showing how the pad extensions are used to attach the hoist lifting pad to contact the frame</vt:lpstr>
      <vt:lpstr>Figure 1.74 (a) The pad arm is just contacting the rocker panel of the vehicle. (b) The pad arm has dented the rocker panel on this vehicle because the pad was set too far inward underneath the vehicle</vt:lpstr>
      <vt:lpstr>Figure 1.75 (a) A hydraulic hand-operated floor jack. (b) Whenever a vehicle is raised off the ground, a safety stand should be placed under the frame, axle, or body to support the weight of the vehicle</vt:lpstr>
      <vt:lpstr>Figure 1.76 Drive-on-type ramps are dangerous to use. The wheels on the ground level must be chocked (blocked) to prevent accidental movement down the ramp</vt:lpstr>
      <vt:lpstr>Figure 1.77 Jumper cable usage guide. Follow the same connections if using a portable jump box</vt:lpstr>
      <vt:lpstr>Figure 1.78 The air pressure going to the nozzle should be reduced to 30 PSI or less to help prevent personal injury</vt:lpstr>
      <vt:lpstr>Figure 1.79 A typical fire extinguisher designed to be used on type A, B, or C fires</vt:lpstr>
      <vt:lpstr>Figure 1.80 A CO2 fire extinguisher being used on a fire set in an open drum during a demonstration at a fire training center</vt:lpstr>
      <vt:lpstr>Figure 1.81 A treated wool blanket is kept in an easy-to-open wall-mounted holder and should be placed in a central location in the shop</vt:lpstr>
      <vt:lpstr>Figure 1.82 A first aid box should be centrally located in the shop and kept stocked with the recommended supplies</vt:lpstr>
      <vt:lpstr>Figure 1.83 A typical eye wash station. Often a thorough flushing of the eyes with water is the first and often the best treatment in the event of eye contamination</vt:lpstr>
      <vt:lpstr>Figure 1.84 A warning label on a Honda hybrid warns that a person can be killed due to the high-voltage circuits under the cover</vt:lpstr>
      <vt:lpstr>Figure 1.85 The high-voltage disconnect switch is in the trunk area on a Toyota Prius. Insulated rubber lineman’s gloves should be worn when removing this plug</vt:lpstr>
      <vt:lpstr>Figure 1.86 The high-voltage shut-off switch on a Ford Escape hybrid. The switch is located under the carpet at the rear of the vehicle</vt:lpstr>
      <vt:lpstr>Figure 1.87 The shut-off switch on a G M parallel hybrid truck is green because this system uses 42 volts instead of higher, and possibly fatal, voltages used in other hybrid vehicles</vt:lpstr>
      <vt:lpstr>HOISTING THE VEHICLE 1</vt:lpstr>
      <vt:lpstr>HOISTING THE VEHICLE 2</vt:lpstr>
      <vt:lpstr>HOISTING THE VEHICLE 3</vt:lpstr>
      <vt:lpstr>HOISTING THE VEHICLE 4</vt:lpstr>
      <vt:lpstr>HOISTING THE VEHICLE 5</vt:lpstr>
      <vt:lpstr>HOISTING THE VEHICLE 6</vt:lpstr>
      <vt:lpstr>HOISTING THE VEHICLE 7</vt:lpstr>
      <vt:lpstr>HOISTING THE VEHICLE 8</vt:lpstr>
      <vt:lpstr>HOISTING THE VEHICLE 9</vt:lpstr>
      <vt:lpstr>HOISTING THE VEHICLE 10</vt:lpstr>
      <vt:lpstr>HOISTING THE VEHICLE 11</vt:lpstr>
      <vt:lpstr>HOISTING THE VEHICLE 12</vt:lpstr>
      <vt:lpstr>Copyright</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Eighth Edition</dc:title>
  <dc:subject>Automotive - Core</dc:subject>
  <dc:creator>James D. Halderman</dc:creator>
  <cp:keywords>Automotive </cp:keywords>
  <cp:lastModifiedBy>Kumaraguru Govindasamy</cp:lastModifiedBy>
  <cp:revision>4387</cp:revision>
  <dcterms:created xsi:type="dcterms:W3CDTF">2014-07-14T20:04:21Z</dcterms:created>
  <dcterms:modified xsi:type="dcterms:W3CDTF">2019-02-26T07:34:04Z</dcterms:modified>
</cp:coreProperties>
</file>