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76" r:id="rId2"/>
    <p:sldId id="382" r:id="rId3"/>
    <p:sldId id="383" r:id="rId4"/>
    <p:sldId id="384" r:id="rId5"/>
    <p:sldId id="396" r:id="rId6"/>
    <p:sldId id="385" r:id="rId7"/>
    <p:sldId id="397" r:id="rId8"/>
    <p:sldId id="402" r:id="rId9"/>
    <p:sldId id="387" r:id="rId10"/>
    <p:sldId id="388" r:id="rId11"/>
    <p:sldId id="389" r:id="rId12"/>
    <p:sldId id="390" r:id="rId13"/>
    <p:sldId id="391" r:id="rId14"/>
    <p:sldId id="399" r:id="rId15"/>
    <p:sldId id="400" r:id="rId16"/>
    <p:sldId id="403" r:id="rId17"/>
    <p:sldId id="404" r:id="rId18"/>
    <p:sldId id="393" r:id="rId19"/>
    <p:sldId id="394" r:id="rId20"/>
    <p:sldId id="395" r:id="rId21"/>
    <p:sldId id="40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007FA3"/>
    <a:srgbClr val="003057"/>
    <a:srgbClr val="E3EBF6"/>
    <a:srgbClr val="7E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3" autoAdjust="0"/>
    <p:restoredTop sz="83248" autoAdjust="0"/>
  </p:normalViewPr>
  <p:slideViewPr>
    <p:cSldViewPr>
      <p:cViewPr varScale="1">
        <p:scale>
          <a:sx n="189" d="100"/>
          <a:sy n="189" d="100"/>
        </p:scale>
        <p:origin x="107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212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4035" indent="-282321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9284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80998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32711" indent="-225857" defTabSz="914407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84425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6138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87852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39566" indent="-225857" defTabSz="91440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AD281E-63B0-F245-933C-A3802368DFC4}" type="slidenum">
              <a:rPr lang="en-US" sz="1200">
                <a:latin typeface="Tahoma" charset="0"/>
              </a:rPr>
              <a:pPr eaLnBrk="1" hangingPunct="1"/>
              <a:t>2</a:t>
            </a:fld>
            <a:endParaRPr lang="en-US" sz="1200">
              <a:latin typeface="Tahoma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248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687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975" y="914400"/>
            <a:ext cx="4168775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8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Add edition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44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 smtClean="0"/>
              <a:t>Chapter ##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6225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white">
          <a:xfrm>
            <a:off x="-7938" y="6435725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3338" y="6400800"/>
            <a:ext cx="9156700" cy="465137"/>
            <a:chOff x="33338" y="6408738"/>
            <a:chExt cx="9156700" cy="465137"/>
          </a:xfrm>
        </p:grpSpPr>
        <p:pic>
          <p:nvPicPr>
            <p:cNvPr id="13" name="Always Learning Logo" descr="Pearson: Always Learning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33338" y="6443663"/>
              <a:ext cx="1660525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opyright" descr="Copyright 2015, 2012, 2009"/>
            <p:cNvSpPr txBox="1">
              <a:spLocks noChangeArrowheads="1"/>
            </p:cNvSpPr>
            <p:nvPr/>
          </p:nvSpPr>
          <p:spPr bwMode="auto">
            <a:xfrm>
              <a:off x="14136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add Learning Objective(s)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chemeClr val="bg1"/>
              </a:buClr>
              <a:buSzPct val="25000"/>
              <a:defRPr sz="2400"/>
            </a:lvl1pPr>
            <a:lvl2pPr marL="569913" indent="-285750">
              <a:defRPr sz="20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add figure number and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white">
          <a:xfrm>
            <a:off x="-7938" y="6400800"/>
            <a:ext cx="9161464" cy="430213"/>
          </a:xfrm>
          <a:prstGeom prst="rect">
            <a:avLst/>
          </a:prstGeom>
          <a:solidFill>
            <a:srgbClr val="003057"/>
          </a:solidFill>
          <a:ln>
            <a:solidFill>
              <a:srgbClr val="003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3969" y="6408738"/>
            <a:ext cx="9096069" cy="463550"/>
            <a:chOff x="93969" y="6408738"/>
            <a:chExt cx="9096069" cy="463550"/>
          </a:xfrm>
        </p:grpSpPr>
        <p:sp>
          <p:nvSpPr>
            <p:cNvPr id="6" name="Copyright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2015, 2012, 2009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7" name="Pearson Logo" descr="Pearson_Bound_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</a:t>
            </a:r>
          </a:p>
          <a:p>
            <a:pPr lvl="6"/>
            <a:r>
              <a:rPr lang="en-US" dirty="0" smtClean="0"/>
              <a:t>Seventh</a:t>
            </a:r>
          </a:p>
          <a:p>
            <a:pPr lvl="7"/>
            <a:r>
              <a:rPr lang="en-US" dirty="0" smtClean="0"/>
              <a:t>Eighth</a:t>
            </a:r>
          </a:p>
          <a:p>
            <a:pPr lvl="8"/>
            <a:r>
              <a:rPr lang="en-US" dirty="0" smtClean="0"/>
              <a:t>Ninth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3/15/18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white">
          <a:xfrm>
            <a:off x="-7938" y="6407663"/>
            <a:ext cx="9161464" cy="430213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3969" y="6380676"/>
            <a:ext cx="9096069" cy="463550"/>
            <a:chOff x="93969" y="6408738"/>
            <a:chExt cx="9096069" cy="463550"/>
          </a:xfrm>
        </p:grpSpPr>
        <p:sp>
          <p:nvSpPr>
            <p:cNvPr id="13" name="Copyright" descr="Pearson: Copyright 2015, 2012, 2009"/>
            <p:cNvSpPr txBox="1">
              <a:spLocks noChangeArrowheads="1"/>
            </p:cNvSpPr>
            <p:nvPr/>
          </p:nvSpPr>
          <p:spPr bwMode="auto">
            <a:xfrm>
              <a:off x="93969" y="6408738"/>
              <a:ext cx="63166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defRPr/>
              </a:pP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Copyright © 2018, 2015, 2011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Pearson Education, Inc.</a:t>
              </a:r>
              <a:r>
                <a:rPr lang="en-US" altLang="en-US" sz="700" b="0" baseline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altLang="en-US" sz="700" b="0" dirty="0" smtClean="0">
                  <a:solidFill>
                    <a:schemeClr val="bg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All Rights Reserved</a:t>
              </a:r>
            </a:p>
          </p:txBody>
        </p:sp>
        <p:pic>
          <p:nvPicPr>
            <p:cNvPr id="14" name="Pearson Logo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7748588" y="6442075"/>
              <a:ext cx="1441450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  <p:sldLayoutId id="2147483661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Engines Theory and Servicing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Ninth Edition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Vehicle Identification and Emission Ratings</a:t>
            </a:r>
          </a:p>
        </p:txBody>
      </p:sp>
      <p:pic>
        <p:nvPicPr>
          <p:cNvPr id="6" name="Picture 5" descr="0134654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76" y="1447799"/>
            <a:ext cx="3840480" cy="4900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VECI LABEL (1 OF 2)</a:t>
            </a:r>
            <a:endParaRPr lang="en-US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vehicle emissions control information (VECI) label under the hood of the vehicle shows informative settings and emission hose routing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26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VECI LABEL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VECI label usually includes the following information.</a:t>
            </a:r>
          </a:p>
          <a:p>
            <a:pPr lvl="1"/>
            <a:r>
              <a:rPr lang="en-US" smtClean="0"/>
              <a:t>Engine identification</a:t>
            </a:r>
          </a:p>
          <a:p>
            <a:pPr lvl="1"/>
            <a:r>
              <a:rPr lang="en-US" smtClean="0"/>
              <a:t>Emissions standard that the vehicle meets</a:t>
            </a:r>
          </a:p>
          <a:p>
            <a:pPr lvl="1"/>
            <a:r>
              <a:rPr lang="en-US" smtClean="0"/>
              <a:t>Vacuum hose routing diagram</a:t>
            </a:r>
          </a:p>
          <a:p>
            <a:pPr lvl="1"/>
            <a:r>
              <a:rPr lang="en-US" smtClean="0"/>
              <a:t>Base ignition timing (if adjustable)</a:t>
            </a:r>
          </a:p>
          <a:p>
            <a:pPr lvl="1"/>
            <a:r>
              <a:rPr lang="en-US" smtClean="0"/>
              <a:t>Spark plug type and gap</a:t>
            </a:r>
          </a:p>
          <a:p>
            <a:pPr lvl="1"/>
            <a:r>
              <a:rPr lang="en-US" smtClean="0"/>
              <a:t>Valve lash</a:t>
            </a:r>
          </a:p>
          <a:p>
            <a:pPr lvl="1"/>
            <a:r>
              <a:rPr lang="en-US" smtClean="0"/>
              <a:t>Emission calibration code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4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 STANDARDS IN THE UNITED STATES (1 OF 3)</a:t>
            </a:r>
            <a:endParaRPr lang="en-US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the United States, emissions standards are managed by the Environmental Protection Agency (EPA) as well as some U.S. state governments. </a:t>
            </a:r>
          </a:p>
          <a:p>
            <a:r>
              <a:rPr lang="en-US" smtClean="0"/>
              <a:t>Some of the strictest standards in the world are formulated in California by the California Air Resources Board (CARB).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 STANDARDS IN THE UNITED STATES </a:t>
            </a:r>
            <a:r>
              <a:rPr lang="en-US" dirty="0" smtClean="0"/>
              <a:t>(2 </a:t>
            </a:r>
            <a:r>
              <a:rPr lang="en-US" dirty="0"/>
              <a:t>OF 3)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TIER 1 AND TIER 2</a:t>
            </a:r>
          </a:p>
          <a:p>
            <a:pPr lvl="1"/>
            <a:r>
              <a:rPr lang="en-US" dirty="0" smtClean="0"/>
              <a:t>TLEV—Transitional Low-Emission Vehicle. </a:t>
            </a:r>
          </a:p>
          <a:p>
            <a:pPr lvl="1"/>
            <a:r>
              <a:rPr lang="en-US" dirty="0" smtClean="0"/>
              <a:t>LEV—(also known as LEV I)—Low-Emission Vehicle.</a:t>
            </a:r>
          </a:p>
          <a:p>
            <a:pPr lvl="1"/>
            <a:r>
              <a:rPr lang="en-US" dirty="0" smtClean="0"/>
              <a:t>ULEV—(also known as ULEV I). </a:t>
            </a:r>
          </a:p>
          <a:p>
            <a:pPr lvl="1"/>
            <a:r>
              <a:rPr lang="en-US" dirty="0" smtClean="0"/>
              <a:t>ULEV II—Ultra-Low-Emission Vehicle. </a:t>
            </a:r>
          </a:p>
          <a:p>
            <a:pPr lvl="1"/>
            <a:r>
              <a:rPr lang="en-US" dirty="0" smtClean="0"/>
              <a:t>SULEV—Super-Ultra-Low-Emission Vehicle. </a:t>
            </a:r>
          </a:p>
        </p:txBody>
      </p:sp>
    </p:spTree>
    <p:extLst>
      <p:ext uri="{BB962C8B-B14F-4D97-AF65-F5344CB8AC3E}">
        <p14:creationId xmlns:p14="http://schemas.microsoft.com/office/powerpoint/2010/main" val="130613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 STANDARDS IN THE UNITED STATES </a:t>
            </a:r>
            <a:r>
              <a:rPr lang="en-US" dirty="0" smtClean="0"/>
              <a:t>(3 </a:t>
            </a:r>
            <a:r>
              <a:rPr lang="en-US" dirty="0"/>
              <a:t>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ZEV—Zero-Emission Vehicle.</a:t>
            </a:r>
          </a:p>
          <a:p>
            <a:pPr lvl="1"/>
            <a:r>
              <a:rPr lang="en-US" dirty="0"/>
              <a:t>ILEV—Inherently Low-Emission Vehicle.</a:t>
            </a:r>
          </a:p>
          <a:p>
            <a:pPr lvl="1"/>
            <a:r>
              <a:rPr lang="en-US" dirty="0"/>
              <a:t>AT-PZEV—Advanced Technology Partial-Zero-Emission Vehicle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7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9–3</a:t>
            </a:r>
            <a:r>
              <a:rPr lang="en-US" dirty="0" smtClean="0"/>
              <a:t> This vehicle emission control information (VECI) decal indicates this vehicle meets both national EPA Tier 2, Bin 5 (T2B5) and California (ULEV II) emission standards.</a:t>
            </a:r>
            <a:endParaRPr lang="en-US" dirty="0"/>
          </a:p>
        </p:txBody>
      </p:sp>
      <p:pic>
        <p:nvPicPr>
          <p:cNvPr id="3" name="Picture 2" descr="6540009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41" y="2031796"/>
            <a:ext cx="5760719" cy="37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2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3 STANDARDS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Tier 3 designed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5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Europe has its own set of standards that vehicles must meet</a:t>
            </a:r>
            <a:r>
              <a:rPr lang="en-US" dirty="0" smtClean="0"/>
              <a:t>, which </a:t>
            </a:r>
            <a:r>
              <a:rPr lang="en-US" dirty="0"/>
              <a:t>includes the following tiers:</a:t>
            </a:r>
          </a:p>
          <a:p>
            <a:pPr lvl="1"/>
            <a:r>
              <a:rPr lang="it-IT" dirty="0" smtClean="0"/>
              <a:t>Euro </a:t>
            </a:r>
            <a:r>
              <a:rPr lang="it-IT" dirty="0"/>
              <a:t>I (1992–1995)</a:t>
            </a:r>
          </a:p>
          <a:p>
            <a:pPr lvl="1"/>
            <a:r>
              <a:rPr lang="it-IT" dirty="0" smtClean="0"/>
              <a:t>Euro </a:t>
            </a:r>
            <a:r>
              <a:rPr lang="it-IT" dirty="0"/>
              <a:t>II (1995–1999)</a:t>
            </a:r>
          </a:p>
          <a:p>
            <a:pPr lvl="1"/>
            <a:r>
              <a:rPr lang="it-IT" dirty="0" smtClean="0"/>
              <a:t>Euro </a:t>
            </a:r>
            <a:r>
              <a:rPr lang="it-IT" dirty="0"/>
              <a:t>III (1999–2005)</a:t>
            </a:r>
          </a:p>
          <a:p>
            <a:pPr lvl="1"/>
            <a:r>
              <a:rPr lang="it-IT" dirty="0" smtClean="0"/>
              <a:t>Euro </a:t>
            </a:r>
            <a:r>
              <a:rPr lang="it-IT" dirty="0"/>
              <a:t>IV (2005–2008)</a:t>
            </a:r>
          </a:p>
          <a:p>
            <a:pPr lvl="1"/>
            <a:r>
              <a:rPr lang="it-IT" dirty="0" smtClean="0"/>
              <a:t>Euro </a:t>
            </a:r>
            <a:r>
              <a:rPr lang="it-IT" dirty="0"/>
              <a:t>V (2008+)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CALIBRATION CODES</a:t>
            </a:r>
            <a:endParaRPr lang="en-US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Calibration codes are usually located on powertrain control modules (PCMs) or other controllers. </a:t>
            </a:r>
            <a:endParaRPr lang="en-US" dirty="0"/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4625975" y="1606550"/>
            <a:ext cx="4213225" cy="4108450"/>
            <a:chOff x="2914" y="1270"/>
            <a:chExt cx="2654" cy="2588"/>
          </a:xfrm>
        </p:grpSpPr>
        <p:pic>
          <p:nvPicPr>
            <p:cNvPr id="19460" name="Picture 4" descr="AAJKYIL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270"/>
              <a:ext cx="2626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8038" name="Rectangle 6"/>
            <p:cNvSpPr>
              <a:spLocks noChangeArrowheads="1"/>
            </p:cNvSpPr>
            <p:nvPr/>
          </p:nvSpPr>
          <p:spPr bwMode="auto">
            <a:xfrm>
              <a:off x="2928" y="3264"/>
              <a:ext cx="2640" cy="5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9–4 </a:t>
              </a:r>
              <a:r>
                <a:rPr lang="en-US" dirty="0">
                  <a:cs typeface="+mn-cs"/>
                </a:rPr>
                <a:t>A typical computer calibration sticker on the case of the controller. The information on the sticker is often needed when ordering parts or a replacement controller.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548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CASTING NUMBERS</a:t>
            </a:r>
            <a:endParaRPr lang="en-US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 smtClean="0"/>
              <a:t>Whenever an engine part such as a block is cast, a number is put into the mold to identify the casting.</a:t>
            </a:r>
            <a:endParaRPr lang="en-US" dirty="0"/>
          </a:p>
        </p:txBody>
      </p: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4625975" y="2057400"/>
            <a:ext cx="4213225" cy="3244850"/>
            <a:chOff x="2914" y="1402"/>
            <a:chExt cx="2654" cy="2044"/>
          </a:xfrm>
        </p:grpSpPr>
        <p:pic>
          <p:nvPicPr>
            <p:cNvPr id="20484" name="Picture 4" descr="AAJKYIM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402"/>
              <a:ext cx="2626" cy="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9062" name="Rectangle 6"/>
            <p:cNvSpPr>
              <a:spLocks noChangeArrowheads="1"/>
            </p:cNvSpPr>
            <p:nvPr/>
          </p:nvSpPr>
          <p:spPr bwMode="auto">
            <a:xfrm>
              <a:off x="2928" y="3120"/>
              <a:ext cx="2640" cy="32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cs typeface="+mn-cs"/>
                </a:rPr>
                <a:t>FIGURE 9–5 </a:t>
              </a:r>
              <a:r>
                <a:rPr lang="en-US" dirty="0">
                  <a:cs typeface="+mn-cs"/>
                </a:rPr>
                <a:t>Engine block identification number cast into the block is used for identification.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12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/>
          </a:p>
        </p:txBody>
      </p:sp>
      <p:sp>
        <p:nvSpPr>
          <p:cNvPr id="717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FA3"/>
                </a:solidFill>
              </a:rPr>
              <a:t>9.1</a:t>
            </a:r>
            <a:r>
              <a:rPr lang="en-US" dirty="0" smtClean="0"/>
              <a:t> Discuss the parts of a vehicle, and differentiate between front-wheel drive and rear-wheel drive.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FA3"/>
                </a:solidFill>
              </a:rPr>
              <a:t>9.2 </a:t>
            </a:r>
            <a:r>
              <a:rPr lang="en-US" dirty="0" smtClean="0"/>
              <a:t>Explain vehicle identification, vehicle safety certification label, and the VECI label.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FA3"/>
                </a:solidFill>
              </a:rPr>
              <a:t>9.3</a:t>
            </a:r>
            <a:r>
              <a:rPr lang="en-US" dirty="0" smtClean="0"/>
              <a:t> Discuss emission standards in the United States.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FA3"/>
                </a:solidFill>
              </a:rPr>
              <a:t>9.4 </a:t>
            </a:r>
            <a:r>
              <a:rPr lang="en-US" dirty="0" smtClean="0"/>
              <a:t>Explain calibration codes and casting numbers.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8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(1 OF 2)</a:t>
            </a:r>
            <a:endParaRPr lang="en-US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front, rear, left, and right side of a vehicle are as viewed from the driver</a:t>
            </a:r>
            <a:r>
              <a:rPr lang="en-US" altLang="ja-JP" dirty="0" smtClean="0"/>
              <a:t>'</a:t>
            </a:r>
            <a:r>
              <a:rPr lang="en-US" dirty="0" smtClean="0"/>
              <a:t>s seat.</a:t>
            </a:r>
          </a:p>
          <a:p>
            <a:r>
              <a:rPr lang="en-US" dirty="0" smtClean="0"/>
              <a:t>The VIN is very important as it includes when the vehicle was built, as well as the engine code and many other details about the vehicle.</a:t>
            </a:r>
          </a:p>
        </p:txBody>
      </p:sp>
    </p:spTree>
    <p:extLst>
      <p:ext uri="{BB962C8B-B14F-4D97-AF65-F5344CB8AC3E}">
        <p14:creationId xmlns:p14="http://schemas.microsoft.com/office/powerpoint/2010/main" val="411745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VECI label under the hood needs to be checked by the technician to service the vehicle.</a:t>
            </a:r>
          </a:p>
          <a:p>
            <a:r>
              <a:rPr lang="en-US" dirty="0"/>
              <a:t>Other vehicle information that the technician may need for a service or repair include calibration codes, casting numbers, and emissions rating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67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PARTS OF A VEHICLE</a:t>
            </a:r>
            <a:endParaRPr lang="en-US"/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names of the parts of a vehicle are based on the location and purpose of the component.</a:t>
            </a:r>
          </a:p>
          <a:p>
            <a:pPr lvl="1"/>
            <a:r>
              <a:rPr lang="en-US" smtClean="0"/>
              <a:t>Left side of the vehicle</a:t>
            </a:r>
          </a:p>
          <a:p>
            <a:pPr lvl="1"/>
            <a:r>
              <a:rPr lang="en-US" smtClean="0"/>
              <a:t>Right side of the vehicle </a:t>
            </a:r>
          </a:p>
          <a:p>
            <a:pPr lvl="1"/>
            <a:r>
              <a:rPr lang="en-US" smtClean="0"/>
              <a:t>Front and rear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FRONT-WHEEL DRIVE VERSUS REAR-WHEEL DRIVE (1 OF 2)</a:t>
            </a:r>
            <a:endParaRPr lang="en-US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Front-wheel drive (FWD) means that the front wheels are being driven by the engine, as well as turned by the steering wheel.</a:t>
            </a:r>
          </a:p>
          <a:p>
            <a:r>
              <a:rPr lang="en-US" dirty="0" smtClean="0"/>
              <a:t>Rear-wheel drive (RWD) means that the rear wheels are driven by the engine. </a:t>
            </a:r>
          </a:p>
          <a:p>
            <a:pPr lvl="1"/>
            <a:r>
              <a:rPr lang="en-US" dirty="0" smtClean="0"/>
              <a:t>If the engine is in the front, it can be either front or rear-wheel drive. </a:t>
            </a:r>
          </a:p>
        </p:txBody>
      </p:sp>
    </p:spTree>
    <p:extLst>
      <p:ext uri="{BB962C8B-B14F-4D97-AF65-F5344CB8AC3E}">
        <p14:creationId xmlns:p14="http://schemas.microsoft.com/office/powerpoint/2010/main" val="42340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FRONT-WHEEL DRIVE VERSUS REAR-WHEEL DRIVE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 front engine vehicle can also drive all four wheels (4WD) or all-wheel drive (AWD). </a:t>
            </a:r>
          </a:p>
          <a:p>
            <a:pPr lvl="1"/>
            <a:r>
              <a:rPr lang="en-US" dirty="0"/>
              <a:t>If the engine is located at the rear of the vehicle, it can be rear-wheel drive or four-wheel (AWD) drive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VEHICLE IDENTIFICATION</a:t>
            </a:r>
            <a:endParaRPr lang="en-US"/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All service work requires that the vehicle, including the engine and accessories, be properly identified. </a:t>
            </a:r>
          </a:p>
          <a:p>
            <a:r>
              <a:rPr lang="en-US" smtClean="0"/>
              <a:t>The most common identification is the make, model, and year of the vehicle.</a:t>
            </a:r>
          </a:p>
          <a:p>
            <a:pPr lvl="1"/>
            <a:r>
              <a:rPr lang="en-US" smtClean="0"/>
              <a:t>Make: e.g., Chevrolet</a:t>
            </a:r>
          </a:p>
          <a:p>
            <a:pPr lvl="1"/>
            <a:r>
              <a:rPr lang="en-US" smtClean="0"/>
              <a:t>Model: e.g., Trailblazer</a:t>
            </a:r>
          </a:p>
          <a:p>
            <a:pPr lvl="1"/>
            <a:r>
              <a:rPr lang="en-US" smtClean="0"/>
              <a:t>Year: e.g., 2007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9–1</a:t>
            </a:r>
            <a:r>
              <a:rPr lang="en-US" dirty="0" smtClean="0"/>
              <a:t> The vehicle identification number (VIN) is visible through the base of the windshield and on a decal inside the driver’s door.</a:t>
            </a:r>
            <a:endParaRPr lang="en-US" dirty="0"/>
          </a:p>
        </p:txBody>
      </p:sp>
      <p:pic>
        <p:nvPicPr>
          <p:cNvPr id="3" name="Picture 2" descr="6540009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0668" y="2454250"/>
            <a:ext cx="5782664" cy="28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FIGURE 9-2</a:t>
            </a:r>
            <a:r>
              <a:rPr lang="en-US" dirty="0" smtClean="0"/>
              <a:t> A typical VIN showing the information that is represented.</a:t>
            </a:r>
            <a:endParaRPr lang="en-US" dirty="0"/>
          </a:p>
        </p:txBody>
      </p:sp>
      <p:pic>
        <p:nvPicPr>
          <p:cNvPr id="3" name="Picture 2" descr="6540009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98" y="2419503"/>
            <a:ext cx="8953805" cy="293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VEHICLE SAFETY CERTIFICATION LABEL</a:t>
            </a:r>
            <a:endParaRPr lang="en-US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vehicle safety certification label is attached to the left side pillar post on the rearward-facing section of the left front door. </a:t>
            </a:r>
          </a:p>
          <a:p>
            <a:pPr lvl="1"/>
            <a:r>
              <a:rPr lang="en-US" smtClean="0"/>
              <a:t>This label indicates the month and year of manufacture as well as the: </a:t>
            </a:r>
          </a:p>
          <a:p>
            <a:pPr lvl="2"/>
            <a:r>
              <a:rPr lang="en-US" smtClean="0"/>
              <a:t>Gross vehicle weight rating (GVWR)</a:t>
            </a:r>
          </a:p>
          <a:p>
            <a:pPr lvl="2"/>
            <a:r>
              <a:rPr lang="en-US" smtClean="0"/>
              <a:t>Gross axle weight rating (GAWR)</a:t>
            </a:r>
          </a:p>
          <a:p>
            <a:pPr lvl="2"/>
            <a:r>
              <a:rPr lang="en-US" smtClean="0"/>
              <a:t>Vehicle identification number (VIN).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508 Lecture">
  <a:themeElements>
    <a:clrScheme name="Custom 4">
      <a:dk1>
        <a:srgbClr val="003057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4232</TotalTime>
  <Words>791</Words>
  <Application>Microsoft Macintosh PowerPoint</Application>
  <PresentationFormat>On-screen Show (4:3)</PresentationFormat>
  <Paragraphs>83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Tahoma</vt:lpstr>
      <vt:lpstr>Times New Roman</vt:lpstr>
      <vt:lpstr>Verdana</vt:lpstr>
      <vt:lpstr>Wingdings</vt:lpstr>
      <vt:lpstr>Arial</vt:lpstr>
      <vt:lpstr>508 Lecture</vt:lpstr>
      <vt:lpstr>Automotive Engines Theory and Servicing</vt:lpstr>
      <vt:lpstr>OBJECTIVES</vt:lpstr>
      <vt:lpstr>PARTS OF A VEHICLE</vt:lpstr>
      <vt:lpstr>FRONT-WHEEL DRIVE VERSUS REAR-WHEEL DRIVE (1 OF 2)</vt:lpstr>
      <vt:lpstr>FRONT-WHEEL DRIVE VERSUS REAR-WHEEL DRIVE (2 OF 2)</vt:lpstr>
      <vt:lpstr>VEHICLE IDENTIFICATION</vt:lpstr>
      <vt:lpstr>FIGURE 9–1 The vehicle identification number (VIN) is visible through the base of the windshield and on a decal inside the driver’s door.</vt:lpstr>
      <vt:lpstr>FIGURE 9-2 A typical VIN showing the information that is represented.</vt:lpstr>
      <vt:lpstr>VEHICLE SAFETY CERTIFICATION LABEL</vt:lpstr>
      <vt:lpstr>VECI LABEL (1 OF 2)</vt:lpstr>
      <vt:lpstr>VECI LABEL (2 OF 2)</vt:lpstr>
      <vt:lpstr>EMISSION STANDARDS IN THE UNITED STATES (1 OF 3)</vt:lpstr>
      <vt:lpstr>EMISSION STANDARDS IN THE UNITED STATES (2 OF 3)</vt:lpstr>
      <vt:lpstr>EMISSION STANDARDS IN THE UNITED STATES (3 OF 3)</vt:lpstr>
      <vt:lpstr>FIGURE 9–3 This vehicle emission control information (VECI) decal indicates this vehicle meets both national EPA Tier 2, Bin 5 (T2B5) and California (ULEV II) emission standards.</vt:lpstr>
      <vt:lpstr>TIER 3 STANDARDS</vt:lpstr>
      <vt:lpstr>EUROPEAN STANDARDS</vt:lpstr>
      <vt:lpstr>CALIBRATION CODES</vt:lpstr>
      <vt:lpstr>CASTING NUMBERS</vt:lpstr>
      <vt:lpstr>SUMMARY (1 OF 2)</vt:lpstr>
      <vt:lpstr>SUMMARY (2 OF 2)</vt:lpstr>
    </vt:vector>
  </TitlesOfParts>
  <Company>echosvoice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9: Vehicle Identification and Emission Ratings</dc:title>
  <dc:subject>Automotive Engines Theory and Servicing, Ninth Edition</dc:subject>
  <dc:creator>James D. Halderman</dc:creator>
  <cp:keywords>Automotive</cp:keywords>
  <cp:lastModifiedBy>Anthony Borsani</cp:lastModifiedBy>
  <cp:revision>205</cp:revision>
  <dcterms:created xsi:type="dcterms:W3CDTF">2014-07-14T20:04:21Z</dcterms:created>
  <dcterms:modified xsi:type="dcterms:W3CDTF">2018-03-15T12:38:07Z</dcterms:modified>
</cp:coreProperties>
</file>