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76" r:id="rId2"/>
    <p:sldId id="383" r:id="rId3"/>
    <p:sldId id="401" r:id="rId4"/>
    <p:sldId id="384" r:id="rId5"/>
    <p:sldId id="385" r:id="rId6"/>
    <p:sldId id="402" r:id="rId7"/>
    <p:sldId id="409" r:id="rId8"/>
    <p:sldId id="386" r:id="rId9"/>
    <p:sldId id="388" r:id="rId10"/>
    <p:sldId id="390" r:id="rId11"/>
    <p:sldId id="403" r:id="rId12"/>
    <p:sldId id="391" r:id="rId13"/>
    <p:sldId id="404" r:id="rId14"/>
    <p:sldId id="393" r:id="rId15"/>
    <p:sldId id="405" r:id="rId16"/>
    <p:sldId id="410" r:id="rId17"/>
    <p:sldId id="411" r:id="rId18"/>
    <p:sldId id="394" r:id="rId19"/>
    <p:sldId id="408" r:id="rId20"/>
    <p:sldId id="396" r:id="rId21"/>
    <p:sldId id="412" r:id="rId22"/>
    <p:sldId id="397" r:id="rId23"/>
    <p:sldId id="398" r:id="rId24"/>
    <p:sldId id="413" r:id="rId25"/>
    <p:sldId id="399" r:id="rId26"/>
    <p:sldId id="4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F59BE2B1-579B-8D42-8F6E-CE22B7E014D4}"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8</a:t>
            </a:r>
            <a:endParaRPr lang="en-US" dirty="0"/>
          </a:p>
        </p:txBody>
      </p:sp>
      <p:sp>
        <p:nvSpPr>
          <p:cNvPr id="5" name="Text Placeholder 4"/>
          <p:cNvSpPr>
            <a:spLocks noGrp="1"/>
          </p:cNvSpPr>
          <p:nvPr>
            <p:ph type="body" sz="quarter" idx="15"/>
          </p:nvPr>
        </p:nvSpPr>
        <p:spPr/>
        <p:txBody>
          <a:bodyPr/>
          <a:lstStyle/>
          <a:p>
            <a:r>
              <a:rPr lang="en-US" dirty="0" smtClean="0"/>
              <a:t>Service Information</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dirty="0"/>
              <a:t>SERVICE MANUALS </a:t>
            </a:r>
            <a:r>
              <a:rPr lang="en-US" dirty="0" smtClean="0"/>
              <a:t>(2 </a:t>
            </a:r>
            <a:r>
              <a:rPr lang="en-US" dirty="0"/>
              <a:t>OF 3)</a:t>
            </a:r>
          </a:p>
        </p:txBody>
      </p:sp>
      <p:sp>
        <p:nvSpPr>
          <p:cNvPr id="15362" name="Rectangle 3"/>
          <p:cNvSpPr>
            <a:spLocks noGrp="1" noChangeArrowheads="1"/>
          </p:cNvSpPr>
          <p:nvPr>
            <p:ph type="body" idx="1"/>
          </p:nvPr>
        </p:nvSpPr>
        <p:spPr/>
        <p:txBody>
          <a:bodyPr/>
          <a:lstStyle/>
          <a:p>
            <a:pPr lvl="1"/>
            <a:r>
              <a:rPr lang="en-US" dirty="0"/>
              <a:t>Service procedures including the use of special tools when needed</a:t>
            </a:r>
          </a:p>
          <a:p>
            <a:pPr lvl="1"/>
            <a:r>
              <a:rPr lang="en-US" dirty="0"/>
              <a:t>Component location information</a:t>
            </a:r>
          </a:p>
          <a:p>
            <a:r>
              <a:rPr lang="en-US" dirty="0" smtClean="0"/>
              <a:t>General Information</a:t>
            </a:r>
          </a:p>
          <a:p>
            <a:r>
              <a:rPr lang="en-US" dirty="0" smtClean="0"/>
              <a:t>Maintenance And Lubrication Information</a:t>
            </a:r>
          </a:p>
          <a:p>
            <a:r>
              <a:rPr lang="en-US" dirty="0" smtClean="0"/>
              <a:t>Engines</a:t>
            </a:r>
          </a:p>
        </p:txBody>
      </p:sp>
    </p:spTree>
    <p:extLst>
      <p:ext uri="{BB962C8B-B14F-4D97-AF65-F5344CB8AC3E}">
        <p14:creationId xmlns:p14="http://schemas.microsoft.com/office/powerpoint/2010/main" val="2445989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MANUALS </a:t>
            </a:r>
            <a:r>
              <a:rPr lang="en-US" dirty="0" smtClean="0"/>
              <a:t>(3 </a:t>
            </a:r>
            <a:r>
              <a:rPr lang="en-US" dirty="0"/>
              <a:t>OF 3)</a:t>
            </a:r>
          </a:p>
        </p:txBody>
      </p:sp>
      <p:sp>
        <p:nvSpPr>
          <p:cNvPr id="3" name="Content Placeholder 2"/>
          <p:cNvSpPr>
            <a:spLocks noGrp="1"/>
          </p:cNvSpPr>
          <p:nvPr>
            <p:ph idx="1"/>
          </p:nvPr>
        </p:nvSpPr>
        <p:spPr/>
        <p:txBody>
          <a:bodyPr/>
          <a:lstStyle/>
          <a:p>
            <a:r>
              <a:rPr lang="en-US" dirty="0"/>
              <a:t>Automatic Transmission/Transaxle</a:t>
            </a:r>
          </a:p>
          <a:p>
            <a:r>
              <a:rPr lang="en-US" dirty="0"/>
              <a:t>Electrical Systems</a:t>
            </a:r>
          </a:p>
          <a:p>
            <a:r>
              <a:rPr lang="en-US" dirty="0"/>
              <a:t>Heating, Ventilation, and Air Conditioning</a:t>
            </a:r>
          </a:p>
          <a:p>
            <a:r>
              <a:rPr lang="en-US" dirty="0"/>
              <a:t>Engine Performance (</a:t>
            </a:r>
            <a:r>
              <a:rPr lang="en-US" dirty="0" err="1"/>
              <a:t>Driveability</a:t>
            </a:r>
            <a:r>
              <a:rPr lang="en-US" dirty="0"/>
              <a:t> And Emissions</a:t>
            </a:r>
            <a:r>
              <a:rPr lang="en-US" dirty="0" smtClean="0"/>
              <a:t>)</a:t>
            </a:r>
            <a:endParaRPr lang="en-US" dirty="0"/>
          </a:p>
        </p:txBody>
      </p:sp>
    </p:spTree>
    <p:extLst>
      <p:ext uri="{BB962C8B-B14F-4D97-AF65-F5344CB8AC3E}">
        <p14:creationId xmlns:p14="http://schemas.microsoft.com/office/powerpoint/2010/main" val="1037152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smtClean="0"/>
              <a:t>HARD COPY VS. ELECTRONIC SERVICE INFORMATION  (1 OF 2)</a:t>
            </a:r>
            <a:endParaRPr lang="en-US" dirty="0"/>
          </a:p>
        </p:txBody>
      </p:sp>
      <p:sp>
        <p:nvSpPr>
          <p:cNvPr id="16386" name="Rectangle 3"/>
          <p:cNvSpPr>
            <a:spLocks noGrp="1" noChangeArrowheads="1"/>
          </p:cNvSpPr>
          <p:nvPr>
            <p:ph type="body" idx="1"/>
          </p:nvPr>
        </p:nvSpPr>
        <p:spPr/>
        <p:txBody>
          <a:bodyPr/>
          <a:lstStyle/>
          <a:p>
            <a:r>
              <a:rPr lang="en-US" dirty="0" smtClean="0"/>
              <a:t>Advantages </a:t>
            </a:r>
          </a:p>
          <a:p>
            <a:pPr lvl="1"/>
            <a:r>
              <a:rPr lang="en-US" dirty="0" smtClean="0"/>
              <a:t>Hard Copy</a:t>
            </a:r>
          </a:p>
          <a:p>
            <a:pPr lvl="2"/>
            <a:r>
              <a:rPr lang="en-US" dirty="0" smtClean="0"/>
              <a:t>Easy to use—no hardware or expensive computers needed</a:t>
            </a:r>
          </a:p>
          <a:p>
            <a:pPr lvl="2"/>
            <a:r>
              <a:rPr lang="en-US" dirty="0" smtClean="0"/>
              <a:t>Can be taken to the vehicle for reference</a:t>
            </a:r>
          </a:p>
          <a:p>
            <a:pPr lvl="2"/>
            <a:r>
              <a:rPr lang="en-US" dirty="0" smtClean="0"/>
              <a:t>Can view several pages easily for reference</a:t>
            </a:r>
          </a:p>
        </p:txBody>
      </p:sp>
    </p:spTree>
    <p:extLst>
      <p:ext uri="{BB962C8B-B14F-4D97-AF65-F5344CB8AC3E}">
        <p14:creationId xmlns:p14="http://schemas.microsoft.com/office/powerpoint/2010/main" val="412098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a:t>
            </a:r>
            <a:r>
              <a:rPr lang="en-US" dirty="0"/>
              <a:t>COPY VS. ELECTRONIC SERVICE INFORMATION  </a:t>
            </a:r>
            <a:r>
              <a:rPr lang="en-US" dirty="0" smtClean="0"/>
              <a:t>(2 </a:t>
            </a:r>
            <a:r>
              <a:rPr lang="en-US" dirty="0"/>
              <a:t>OF 2)</a:t>
            </a:r>
          </a:p>
        </p:txBody>
      </p:sp>
      <p:sp>
        <p:nvSpPr>
          <p:cNvPr id="3" name="Content Placeholder 2"/>
          <p:cNvSpPr>
            <a:spLocks noGrp="1"/>
          </p:cNvSpPr>
          <p:nvPr>
            <p:ph idx="1"/>
          </p:nvPr>
        </p:nvSpPr>
        <p:spPr/>
        <p:txBody>
          <a:bodyPr/>
          <a:lstStyle/>
          <a:p>
            <a:r>
              <a:rPr lang="en-US" dirty="0" smtClean="0"/>
              <a:t>Advantages </a:t>
            </a:r>
          </a:p>
          <a:p>
            <a:pPr lvl="1"/>
            <a:r>
              <a:rPr lang="en-US" dirty="0" smtClean="0"/>
              <a:t>Electronic </a:t>
            </a:r>
            <a:r>
              <a:rPr lang="en-US" dirty="0"/>
              <a:t>Service Information</a:t>
            </a:r>
          </a:p>
          <a:p>
            <a:pPr lvl="2"/>
            <a:r>
              <a:rPr lang="en-US" dirty="0"/>
              <a:t>Information can be printed out and taken to the vehicle</a:t>
            </a:r>
          </a:p>
          <a:p>
            <a:pPr lvl="2"/>
            <a:r>
              <a:rPr lang="en-US" dirty="0"/>
              <a:t>Has a search function for information</a:t>
            </a:r>
          </a:p>
          <a:p>
            <a:pPr lvl="2"/>
            <a:r>
              <a:rPr lang="en-US" dirty="0"/>
              <a:t>Internet or network access allows use at several locations in the </a:t>
            </a:r>
            <a:r>
              <a:rPr lang="en-US" dirty="0" smtClean="0"/>
              <a:t>shop</a:t>
            </a:r>
            <a:endParaRPr lang="en-US" dirty="0"/>
          </a:p>
        </p:txBody>
      </p:sp>
    </p:spTree>
    <p:extLst>
      <p:ext uri="{BB962C8B-B14F-4D97-AF65-F5344CB8AC3E}">
        <p14:creationId xmlns:p14="http://schemas.microsoft.com/office/powerpoint/2010/main" val="3668327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HARD COPY VS. ELECTRONIC SERVICE INFORMATION (1 OF 2)</a:t>
            </a:r>
            <a:endParaRPr lang="en-US" dirty="0"/>
          </a:p>
        </p:txBody>
      </p:sp>
      <p:sp>
        <p:nvSpPr>
          <p:cNvPr id="18433" name="Rectangle 3"/>
          <p:cNvSpPr>
            <a:spLocks noGrp="1" noChangeArrowheads="1"/>
          </p:cNvSpPr>
          <p:nvPr>
            <p:ph type="body" idx="1"/>
          </p:nvPr>
        </p:nvSpPr>
        <p:spPr/>
        <p:txBody>
          <a:bodyPr/>
          <a:lstStyle/>
          <a:p>
            <a:r>
              <a:rPr lang="en-US" dirty="0" smtClean="0"/>
              <a:t>Disadvantages</a:t>
            </a:r>
          </a:p>
          <a:p>
            <a:pPr lvl="1"/>
            <a:r>
              <a:rPr lang="en-US" dirty="0" smtClean="0"/>
              <a:t>Hard Copy</a:t>
            </a:r>
          </a:p>
          <a:p>
            <a:pPr lvl="2"/>
            <a:r>
              <a:rPr lang="en-US" dirty="0" smtClean="0"/>
              <a:t>Can be lost or left in the vehicle</a:t>
            </a:r>
          </a:p>
          <a:p>
            <a:pPr lvl="2"/>
            <a:r>
              <a:rPr lang="en-US" dirty="0" smtClean="0"/>
              <a:t>Cost is high for each manual</a:t>
            </a:r>
          </a:p>
          <a:p>
            <a:pPr lvl="2"/>
            <a:r>
              <a:rPr lang="en-US" dirty="0" smtClean="0"/>
              <a:t>Can get dirty and unreadable</a:t>
            </a:r>
          </a:p>
        </p:txBody>
      </p:sp>
    </p:spTree>
    <p:extLst>
      <p:ext uri="{BB962C8B-B14F-4D97-AF65-F5344CB8AC3E}">
        <p14:creationId xmlns:p14="http://schemas.microsoft.com/office/powerpoint/2010/main" val="3503655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COPY VS. ELECTRONIC SERVICE INFORMATION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Electronic Service Information</a:t>
            </a:r>
          </a:p>
          <a:p>
            <a:pPr lvl="2"/>
            <a:r>
              <a:rPr lang="en-US" dirty="0"/>
              <a:t>Requires a computer and printer</a:t>
            </a:r>
          </a:p>
          <a:p>
            <a:pPr lvl="2"/>
            <a:r>
              <a:rPr lang="en-US" dirty="0"/>
              <a:t>Internet or network access can be a challenge</a:t>
            </a:r>
          </a:p>
          <a:p>
            <a:pPr lvl="2"/>
            <a:r>
              <a:rPr lang="en-US" dirty="0"/>
              <a:t>Cost can be </a:t>
            </a:r>
            <a:r>
              <a:rPr lang="en-US" dirty="0" smtClean="0"/>
              <a:t>high</a:t>
            </a:r>
            <a:endParaRPr lang="en-US" dirty="0"/>
          </a:p>
        </p:txBody>
      </p:sp>
    </p:spTree>
    <p:extLst>
      <p:ext uri="{BB962C8B-B14F-4D97-AF65-F5344CB8AC3E}">
        <p14:creationId xmlns:p14="http://schemas.microsoft.com/office/powerpoint/2010/main" val="2806532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smtClean="0"/>
              <a:t>LABOR GUIDE MANUALS</a:t>
            </a:r>
            <a:endParaRPr lang="en-US"/>
          </a:p>
        </p:txBody>
      </p:sp>
      <p:sp>
        <p:nvSpPr>
          <p:cNvPr id="12290" name="Rectangle 3"/>
          <p:cNvSpPr>
            <a:spLocks noGrp="1" noChangeArrowheads="1"/>
          </p:cNvSpPr>
          <p:nvPr>
            <p:ph type="body" idx="1"/>
          </p:nvPr>
        </p:nvSpPr>
        <p:spPr/>
        <p:txBody>
          <a:bodyPr/>
          <a:lstStyle/>
          <a:p>
            <a:r>
              <a:rPr lang="en-US" smtClean="0"/>
              <a:t>Labor guides list vehicle service procedures and the time it should take an average technician to complete the task. </a:t>
            </a:r>
          </a:p>
          <a:p>
            <a:pPr lvl="1"/>
            <a:r>
              <a:rPr lang="en-US" smtClean="0"/>
              <a:t>This flat-rate time is then the basis for estimates and pay for technicians. </a:t>
            </a:r>
          </a:p>
          <a:p>
            <a:r>
              <a:rPr lang="en-US" smtClean="0"/>
              <a:t>Some manuals also include a parts list, including the price of the part to help service advisors create complete estimates for both labor and parts. </a:t>
            </a:r>
            <a:endParaRPr lang="en-US"/>
          </a:p>
        </p:txBody>
      </p:sp>
    </p:spTree>
    <p:extLst>
      <p:ext uri="{BB962C8B-B14F-4D97-AF65-F5344CB8AC3E}">
        <p14:creationId xmlns:p14="http://schemas.microsoft.com/office/powerpoint/2010/main" val="2317884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8–2</a:t>
            </a:r>
            <a:r>
              <a:rPr lang="en-US" dirty="0" smtClean="0"/>
              <a:t> Some technical service bulletins also include the designated flat-rate time when specifying a repair procedure.</a:t>
            </a:r>
            <a:endParaRPr lang="en-US" dirty="0"/>
          </a:p>
        </p:txBody>
      </p:sp>
      <p:pic>
        <p:nvPicPr>
          <p:cNvPr id="3" name="Picture 2" descr="6540008002.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25039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ELECTRONIC SERVICE INFORMATION</a:t>
            </a:r>
            <a:endParaRPr lang="en-US"/>
          </a:p>
        </p:txBody>
      </p:sp>
      <p:sp>
        <p:nvSpPr>
          <p:cNvPr id="19458" name="Rectangle 3"/>
          <p:cNvSpPr>
            <a:spLocks noGrp="1" noChangeArrowheads="1"/>
          </p:cNvSpPr>
          <p:nvPr>
            <p:ph type="body" idx="1"/>
          </p:nvPr>
        </p:nvSpPr>
        <p:spPr/>
        <p:txBody>
          <a:bodyPr/>
          <a:lstStyle/>
          <a:p>
            <a:r>
              <a:rPr lang="en-US" smtClean="0"/>
              <a:t>Home Screen</a:t>
            </a:r>
          </a:p>
          <a:p>
            <a:r>
              <a:rPr lang="en-US" smtClean="0"/>
              <a:t>Toolbars</a:t>
            </a:r>
          </a:p>
          <a:p>
            <a:r>
              <a:rPr lang="en-US" smtClean="0"/>
              <a:t>Electronic Service Information</a:t>
            </a:r>
          </a:p>
          <a:p>
            <a:r>
              <a:rPr lang="en-US" smtClean="0"/>
              <a:t>Technical Service Bulletins</a:t>
            </a:r>
          </a:p>
          <a:p>
            <a:r>
              <a:rPr lang="en-US" smtClean="0"/>
              <a:t>Internet</a:t>
            </a:r>
          </a:p>
          <a:p>
            <a:r>
              <a:rPr lang="en-US" smtClean="0"/>
              <a:t>Recalls And Campaigns</a:t>
            </a:r>
            <a:endParaRPr lang="en-US"/>
          </a:p>
        </p:txBody>
      </p:sp>
    </p:spTree>
    <p:extLst>
      <p:ext uri="{BB962C8B-B14F-4D97-AF65-F5344CB8AC3E}">
        <p14:creationId xmlns:p14="http://schemas.microsoft.com/office/powerpoint/2010/main" val="39853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8–3</a:t>
            </a:r>
            <a:r>
              <a:rPr lang="en-US" dirty="0" smtClean="0"/>
              <a:t> A main menu showing the major systems of the vehicle. Clicking on one of these major topics opens up another menu showing more detailed information.</a:t>
            </a:r>
            <a:endParaRPr lang="en-US" dirty="0"/>
          </a:p>
        </p:txBody>
      </p:sp>
      <p:pic>
        <p:nvPicPr>
          <p:cNvPr id="3" name="Picture 2" descr="654000800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46842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smtClean="0"/>
              <a:t>OBJECTIVES (1 OF 2)</a:t>
            </a:r>
            <a:endParaRPr lang="en-US" dirty="0"/>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8.1</a:t>
            </a:r>
            <a:r>
              <a:rPr lang="en-US" dirty="0" smtClean="0"/>
              <a:t> Discuss the importance of vehicle service records, owner's manuals, lubrication guides, and labor guide manuals. </a:t>
            </a:r>
          </a:p>
          <a:p>
            <a:pPr marL="0" indent="-29718">
              <a:buNone/>
            </a:pPr>
            <a:r>
              <a:rPr lang="en-US" b="1" dirty="0" smtClean="0">
                <a:solidFill>
                  <a:srgbClr val="007FA3"/>
                </a:solidFill>
              </a:rPr>
              <a:t>8.2</a:t>
            </a:r>
            <a:r>
              <a:rPr lang="en-US" dirty="0" smtClean="0"/>
              <a:t> Discuss the importance of service manuals.</a:t>
            </a:r>
          </a:p>
          <a:p>
            <a:pPr marL="0" indent="-29718">
              <a:buNone/>
            </a:pPr>
            <a:r>
              <a:rPr lang="en-US" b="1" dirty="0" smtClean="0">
                <a:solidFill>
                  <a:srgbClr val="007FA3"/>
                </a:solidFill>
              </a:rPr>
              <a:t>8.3</a:t>
            </a:r>
            <a:r>
              <a:rPr lang="en-US" dirty="0" smtClean="0"/>
              <a:t> Discuss the advantages and disadvantages of hard copy versus electronic service information. </a:t>
            </a:r>
          </a:p>
        </p:txBody>
      </p:sp>
    </p:spTree>
    <p:extLst>
      <p:ext uri="{BB962C8B-B14F-4D97-AF65-F5344CB8AC3E}">
        <p14:creationId xmlns:p14="http://schemas.microsoft.com/office/powerpoint/2010/main" val="616552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HOTLINE SERVICES</a:t>
            </a:r>
            <a:endParaRPr lang="en-US"/>
          </a:p>
        </p:txBody>
      </p:sp>
      <p:sp>
        <p:nvSpPr>
          <p:cNvPr id="21506" name="Rectangle 3"/>
          <p:cNvSpPr>
            <a:spLocks noGrp="1" noChangeArrowheads="1"/>
          </p:cNvSpPr>
          <p:nvPr>
            <p:ph type="body" idx="1"/>
          </p:nvPr>
        </p:nvSpPr>
        <p:spPr/>
        <p:txBody>
          <a:bodyPr/>
          <a:lstStyle/>
          <a:p>
            <a:r>
              <a:rPr lang="en-US" smtClean="0"/>
              <a:t>A subscription-based helpline to assist service technicians solve technical problems. </a:t>
            </a:r>
          </a:p>
          <a:p>
            <a:pPr lvl="1"/>
            <a:r>
              <a:rPr lang="en-US" smtClean="0"/>
              <a:t>Most charge a monthly fee for a certain amount of time each month to talk to an experienced service technician</a:t>
            </a:r>
            <a:endParaRPr lang="en-US"/>
          </a:p>
        </p:txBody>
      </p:sp>
    </p:spTree>
    <p:extLst>
      <p:ext uri="{BB962C8B-B14F-4D97-AF65-F5344CB8AC3E}">
        <p14:creationId xmlns:p14="http://schemas.microsoft.com/office/powerpoint/2010/main" val="162214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8–4</a:t>
            </a:r>
            <a:r>
              <a:rPr lang="en-US" dirty="0" smtClean="0"/>
              <a:t> Whenever calling a hot line service be sure that you have all of the vehicle information ready and are prepared to give answers regarding voltage readings or scan tool data when talking to the vehicle specialist.</a:t>
            </a:r>
            <a:endParaRPr lang="en-US" dirty="0"/>
          </a:p>
        </p:txBody>
      </p:sp>
      <p:pic>
        <p:nvPicPr>
          <p:cNvPr id="3" name="Picture 2" descr="6540008004.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857713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smtClean="0"/>
              <a:t>SPECIALITY REPAIR MANUALS</a:t>
            </a:r>
            <a:endParaRPr lang="en-US"/>
          </a:p>
        </p:txBody>
      </p:sp>
      <p:sp>
        <p:nvSpPr>
          <p:cNvPr id="22530" name="Rectangle 3"/>
          <p:cNvSpPr>
            <a:spLocks noGrp="1" noChangeArrowheads="1"/>
          </p:cNvSpPr>
          <p:nvPr>
            <p:ph type="body" idx="1"/>
          </p:nvPr>
        </p:nvSpPr>
        <p:spPr/>
        <p:txBody>
          <a:bodyPr/>
          <a:lstStyle/>
          <a:p>
            <a:r>
              <a:rPr lang="en-US" smtClean="0"/>
              <a:t>Examples of specialty repair manuals include unit repair for assembled components, such as:</a:t>
            </a:r>
          </a:p>
          <a:p>
            <a:pPr lvl="1"/>
            <a:r>
              <a:rPr lang="en-US" smtClean="0"/>
              <a:t>Automatic transmission/transaxle, manual transmission/transaxle, differentials, and engines. </a:t>
            </a:r>
          </a:p>
          <a:p>
            <a:r>
              <a:rPr lang="en-US" smtClean="0"/>
              <a:t>Some specialty repair manuals cover older or antique vehicles.</a:t>
            </a:r>
            <a:endParaRPr lang="en-US"/>
          </a:p>
        </p:txBody>
      </p:sp>
    </p:spTree>
    <p:extLst>
      <p:ext uri="{BB962C8B-B14F-4D97-AF65-F5344CB8AC3E}">
        <p14:creationId xmlns:p14="http://schemas.microsoft.com/office/powerpoint/2010/main" val="3591268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mtClean="0"/>
              <a:t>AFTERMARKET SUPPLIES GUIDES AND CATALOGS</a:t>
            </a:r>
            <a:endParaRPr lang="en-US"/>
          </a:p>
        </p:txBody>
      </p:sp>
      <p:sp>
        <p:nvSpPr>
          <p:cNvPr id="23554" name="Rectangle 3"/>
          <p:cNvSpPr>
            <a:spLocks noGrp="1" noChangeArrowheads="1"/>
          </p:cNvSpPr>
          <p:nvPr>
            <p:ph type="body" idx="1"/>
          </p:nvPr>
        </p:nvSpPr>
        <p:spPr/>
        <p:txBody>
          <a:bodyPr/>
          <a:lstStyle/>
          <a:p>
            <a:r>
              <a:rPr lang="en-US" smtClean="0"/>
              <a:t>Aftermarket supplies guides and catalogs are usually free and include expanded views of assembled parts </a:t>
            </a:r>
          </a:p>
          <a:p>
            <a:r>
              <a:rPr lang="en-US" smtClean="0"/>
              <a:t>Go to the following websites for examples of training conferences with trade shows.</a:t>
            </a:r>
          </a:p>
          <a:p>
            <a:pPr lvl="1"/>
            <a:r>
              <a:rPr lang="en-US" smtClean="0"/>
              <a:t>www.CARSevent.com</a:t>
            </a:r>
          </a:p>
          <a:p>
            <a:pPr lvl="1"/>
            <a:r>
              <a:rPr lang="en-US" smtClean="0"/>
              <a:t>www.avtechexpo.com</a:t>
            </a:r>
          </a:p>
          <a:p>
            <a:pPr lvl="1"/>
            <a:r>
              <a:rPr lang="en-US" smtClean="0"/>
              <a:t>www.visionkc.com (Vision Expo)</a:t>
            </a:r>
            <a:endParaRPr lang="en-US"/>
          </a:p>
        </p:txBody>
      </p:sp>
    </p:spTree>
    <p:extLst>
      <p:ext uri="{BB962C8B-B14F-4D97-AF65-F5344CB8AC3E}">
        <p14:creationId xmlns:p14="http://schemas.microsoft.com/office/powerpoint/2010/main" val="229983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INFORMATION</a:t>
            </a:r>
            <a:endParaRPr lang="en-US" dirty="0"/>
          </a:p>
        </p:txBody>
      </p:sp>
      <p:sp>
        <p:nvSpPr>
          <p:cNvPr id="3" name="Content Placeholder 2"/>
          <p:cNvSpPr>
            <a:spLocks noGrp="1"/>
          </p:cNvSpPr>
          <p:nvPr>
            <p:ph idx="1"/>
          </p:nvPr>
        </p:nvSpPr>
        <p:spPr/>
        <p:txBody>
          <a:bodyPr/>
          <a:lstStyle/>
          <a:p>
            <a:r>
              <a:rPr lang="en-US" dirty="0" smtClean="0"/>
              <a:t>What is the information the service advisor or shop owner should record about the customer?</a:t>
            </a:r>
          </a:p>
          <a:p>
            <a:r>
              <a:rPr lang="en-US" dirty="0" smtClean="0"/>
              <a:t>Check the vehicle before work is started</a:t>
            </a:r>
          </a:p>
          <a:p>
            <a:r>
              <a:rPr lang="en-US" dirty="0" smtClean="0"/>
              <a:t>Special service tools</a:t>
            </a:r>
          </a:p>
          <a:p>
            <a:pPr lvl="1"/>
            <a:r>
              <a:rPr lang="en-US" dirty="0" smtClean="0"/>
              <a:t>What tools are made by SPX?</a:t>
            </a:r>
          </a:p>
          <a:p>
            <a:pPr lvl="1"/>
            <a:r>
              <a:rPr lang="en-US" dirty="0" smtClean="0"/>
              <a:t>Other manufacturers of SST are…?</a:t>
            </a:r>
            <a:endParaRPr lang="en-US" dirty="0"/>
          </a:p>
        </p:txBody>
      </p:sp>
    </p:spTree>
    <p:extLst>
      <p:ext uri="{BB962C8B-B14F-4D97-AF65-F5344CB8AC3E}">
        <p14:creationId xmlns:p14="http://schemas.microsoft.com/office/powerpoint/2010/main" val="174448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smtClean="0"/>
              <a:t>SUMMARY (1 OF 2)</a:t>
            </a:r>
            <a:endParaRPr lang="en-US" dirty="0"/>
          </a:p>
        </p:txBody>
      </p:sp>
      <p:sp>
        <p:nvSpPr>
          <p:cNvPr id="24578" name="Rectangle 3"/>
          <p:cNvSpPr>
            <a:spLocks noGrp="1" noChangeArrowheads="1"/>
          </p:cNvSpPr>
          <p:nvPr>
            <p:ph type="body" idx="1"/>
          </p:nvPr>
        </p:nvSpPr>
        <p:spPr/>
        <p:txBody>
          <a:bodyPr/>
          <a:lstStyle/>
          <a:p>
            <a:r>
              <a:rPr lang="en-US" dirty="0" smtClean="0"/>
              <a:t>Vehicle history records are sometimes very helpful in determining problems that may be related to a previous fault or repair.</a:t>
            </a:r>
          </a:p>
          <a:p>
            <a:r>
              <a:rPr lang="en-US" dirty="0" smtClean="0"/>
              <a:t>The vehicle owner's manual is very helpful to the service technician.</a:t>
            </a:r>
          </a:p>
        </p:txBody>
      </p:sp>
    </p:spTree>
    <p:extLst>
      <p:ext uri="{BB962C8B-B14F-4D97-AF65-F5344CB8AC3E}">
        <p14:creationId xmlns:p14="http://schemas.microsoft.com/office/powerpoint/2010/main" val="12446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SUMMARY (2 OF 2)</a:t>
            </a:r>
            <a:endParaRPr lang="en-US"/>
          </a:p>
        </p:txBody>
      </p:sp>
      <p:sp>
        <p:nvSpPr>
          <p:cNvPr id="25602" name="Rectangle 3"/>
          <p:cNvSpPr>
            <a:spLocks noGrp="1" noChangeArrowheads="1"/>
          </p:cNvSpPr>
          <p:nvPr>
            <p:ph type="body" idx="1"/>
          </p:nvPr>
        </p:nvSpPr>
        <p:spPr/>
        <p:txBody>
          <a:bodyPr/>
          <a:lstStyle/>
          <a:p>
            <a:r>
              <a:rPr lang="en-US" dirty="0" smtClean="0"/>
              <a:t>Lubrication guides provide information on the specified oil and lubricants needed along with the capacities and the location of lubrication points.</a:t>
            </a:r>
          </a:p>
          <a:p>
            <a:r>
              <a:rPr lang="en-US" dirty="0" smtClean="0"/>
              <a:t>Hotline services are subscription based and allow a technician to talk to an experienced technician who has many resources.</a:t>
            </a:r>
          </a:p>
        </p:txBody>
      </p:sp>
    </p:spTree>
    <p:extLst>
      <p:ext uri="{BB962C8B-B14F-4D97-AF65-F5344CB8AC3E}">
        <p14:creationId xmlns:p14="http://schemas.microsoft.com/office/powerpoint/2010/main" val="16904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 </a:t>
            </a:r>
            <a:r>
              <a:rPr lang="en-US" smtClean="0"/>
              <a:t>(2 </a:t>
            </a:r>
            <a:r>
              <a:rPr lang="en-US"/>
              <a:t>OF 2)</a:t>
            </a:r>
          </a:p>
        </p:txBody>
      </p:sp>
      <p:sp>
        <p:nvSpPr>
          <p:cNvPr id="3" name="Content Placeholder 2"/>
          <p:cNvSpPr>
            <a:spLocks noGrp="1"/>
          </p:cNvSpPr>
          <p:nvPr>
            <p:ph idx="1"/>
          </p:nvPr>
        </p:nvSpPr>
        <p:spPr/>
        <p:txBody>
          <a:bodyPr/>
          <a:lstStyle/>
          <a:p>
            <a:pPr marL="0" indent="-29718">
              <a:buNone/>
            </a:pPr>
            <a:r>
              <a:rPr lang="en-US" b="1" dirty="0">
                <a:solidFill>
                  <a:srgbClr val="007FA3"/>
                </a:solidFill>
              </a:rPr>
              <a:t>8.4 </a:t>
            </a:r>
            <a:r>
              <a:rPr lang="en-US" dirty="0"/>
              <a:t>Explain electronic service information. </a:t>
            </a:r>
          </a:p>
          <a:p>
            <a:pPr marL="0" indent="-29718">
              <a:buNone/>
            </a:pPr>
            <a:r>
              <a:rPr lang="en-US" b="1" dirty="0">
                <a:solidFill>
                  <a:srgbClr val="007FA3"/>
                </a:solidFill>
              </a:rPr>
              <a:t>8.5</a:t>
            </a:r>
            <a:r>
              <a:rPr lang="en-US" dirty="0"/>
              <a:t> Explain hotline services, specialty repair manuals, and aftermarket supplies guides and catalogs</a:t>
            </a:r>
            <a:r>
              <a:rPr lang="en-US" dirty="0" smtClean="0"/>
              <a:t>.</a:t>
            </a:r>
            <a:endParaRPr lang="en-US" dirty="0"/>
          </a:p>
        </p:txBody>
      </p:sp>
    </p:spTree>
    <p:extLst>
      <p:ext uri="{BB962C8B-B14F-4D97-AF65-F5344CB8AC3E}">
        <p14:creationId xmlns:p14="http://schemas.microsoft.com/office/powerpoint/2010/main" val="108374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smtClean="0"/>
              <a:t>VEHICLE SERVICE HISTORY RECORDS</a:t>
            </a:r>
            <a:endParaRPr lang="en-US"/>
          </a:p>
        </p:txBody>
      </p:sp>
      <p:sp>
        <p:nvSpPr>
          <p:cNvPr id="9218" name="Rectangle 3"/>
          <p:cNvSpPr>
            <a:spLocks noGrp="1" noChangeArrowheads="1"/>
          </p:cNvSpPr>
          <p:nvPr>
            <p:ph type="body" idx="1"/>
          </p:nvPr>
        </p:nvSpPr>
        <p:spPr/>
        <p:txBody>
          <a:bodyPr/>
          <a:lstStyle/>
          <a:p>
            <a:r>
              <a:rPr lang="en-US" smtClean="0"/>
              <a:t>Whenever service work is performed, a record of what was done is usually kept on file by the shop or service department for a number of years. </a:t>
            </a:r>
          </a:p>
          <a:p>
            <a:pPr lvl="1"/>
            <a:r>
              <a:rPr lang="en-US" smtClean="0"/>
              <a:t>The service technician will check the vehicle service history if working on a vehicle with an unusual problem.</a:t>
            </a:r>
          </a:p>
          <a:p>
            <a:pPr lvl="1"/>
            <a:r>
              <a:rPr lang="en-US" smtClean="0"/>
              <a:t>A previous repair may indicate the reason for the current problem or it could be related to the same circuit or components.</a:t>
            </a:r>
            <a:endParaRPr lang="en-US"/>
          </a:p>
        </p:txBody>
      </p:sp>
    </p:spTree>
    <p:extLst>
      <p:ext uri="{BB962C8B-B14F-4D97-AF65-F5344CB8AC3E}">
        <p14:creationId xmlns:p14="http://schemas.microsoft.com/office/powerpoint/2010/main" val="2268944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smtClean="0"/>
              <a:t>OWNER'S MANUALS (1 OF 2)</a:t>
            </a:r>
            <a:endParaRPr lang="en-US" dirty="0"/>
          </a:p>
        </p:txBody>
      </p:sp>
      <p:sp>
        <p:nvSpPr>
          <p:cNvPr id="10242" name="Rectangle 3"/>
          <p:cNvSpPr>
            <a:spLocks noGrp="1" noChangeArrowheads="1"/>
          </p:cNvSpPr>
          <p:nvPr>
            <p:ph type="body" idx="1"/>
          </p:nvPr>
        </p:nvSpPr>
        <p:spPr/>
        <p:txBody>
          <a:bodyPr/>
          <a:lstStyle/>
          <a:p>
            <a:r>
              <a:rPr lang="en-US" dirty="0" smtClean="0"/>
              <a:t>Most owner's manuals contain all or most of the following information.</a:t>
            </a:r>
          </a:p>
          <a:p>
            <a:pPr lvl="1"/>
            <a:r>
              <a:rPr lang="en-US" dirty="0" smtClean="0"/>
              <a:t>How to reset the maintenance reminder light</a:t>
            </a:r>
          </a:p>
          <a:p>
            <a:pPr lvl="1"/>
            <a:r>
              <a:rPr lang="en-US" dirty="0" smtClean="0"/>
              <a:t>Viscosity of oil needed and number of quarts (liters)</a:t>
            </a:r>
          </a:p>
          <a:p>
            <a:pPr lvl="1"/>
            <a:r>
              <a:rPr lang="en-US" dirty="0" smtClean="0"/>
              <a:t>Tire pressures and standard and optional tire sizes</a:t>
            </a:r>
          </a:p>
          <a:p>
            <a:pPr lvl="1"/>
            <a:r>
              <a:rPr lang="en-US" dirty="0" smtClean="0"/>
              <a:t>Maintenance schedule for all fluids </a:t>
            </a:r>
          </a:p>
        </p:txBody>
      </p:sp>
    </p:spTree>
    <p:extLst>
      <p:ext uri="{BB962C8B-B14F-4D97-AF65-F5344CB8AC3E}">
        <p14:creationId xmlns:p14="http://schemas.microsoft.com/office/powerpoint/2010/main" val="4127656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OWNER'S MANUALS </a:t>
            </a:r>
            <a:r>
              <a:rPr lang="en-US" dirty="0" smtClean="0"/>
              <a:t>(2 </a:t>
            </a:r>
            <a:r>
              <a:rPr lang="en-US" dirty="0"/>
              <a:t>OF 2)</a:t>
            </a:r>
          </a:p>
        </p:txBody>
      </p:sp>
      <p:sp>
        <p:nvSpPr>
          <p:cNvPr id="3" name="Content Placeholder 2"/>
          <p:cNvSpPr>
            <a:spLocks noGrp="1"/>
          </p:cNvSpPr>
          <p:nvPr>
            <p:ph idx="1"/>
          </p:nvPr>
        </p:nvSpPr>
        <p:spPr/>
        <p:txBody>
          <a:bodyPr/>
          <a:lstStyle/>
          <a:p>
            <a:pPr lvl="1"/>
            <a:r>
              <a:rPr lang="en-US" dirty="0"/>
              <a:t>How to program the remote control as well as the power windows and door locks</a:t>
            </a:r>
          </a:p>
          <a:p>
            <a:pPr lvl="1"/>
            <a:r>
              <a:rPr lang="en-US" dirty="0"/>
              <a:t>How to reset the tire pressure monitoring system after a tire </a:t>
            </a:r>
            <a:r>
              <a:rPr lang="en-US" dirty="0" smtClean="0"/>
              <a:t>rotation</a:t>
            </a:r>
            <a:endParaRPr lang="en-US" dirty="0"/>
          </a:p>
        </p:txBody>
      </p:sp>
    </p:spTree>
    <p:extLst>
      <p:ext uri="{BB962C8B-B14F-4D97-AF65-F5344CB8AC3E}">
        <p14:creationId xmlns:p14="http://schemas.microsoft.com/office/powerpoint/2010/main" val="21114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8–1</a:t>
            </a:r>
            <a:r>
              <a:rPr lang="en-US" dirty="0" smtClean="0"/>
              <a:t> The owner’s manual has a lot of information pertaining to the operation as well as the maintenance and resetting procedures that technicians often need.</a:t>
            </a:r>
            <a:endParaRPr lang="en-US" dirty="0"/>
          </a:p>
        </p:txBody>
      </p:sp>
      <p:pic>
        <p:nvPicPr>
          <p:cNvPr id="3" name="Picture 2" descr="6540008001.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1349474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smtClean="0"/>
              <a:t>LUBRICATION GUIDES</a:t>
            </a:r>
            <a:endParaRPr lang="en-US"/>
          </a:p>
        </p:txBody>
      </p:sp>
      <p:sp>
        <p:nvSpPr>
          <p:cNvPr id="11266" name="Rectangle 3"/>
          <p:cNvSpPr>
            <a:spLocks noGrp="1" noChangeArrowheads="1"/>
          </p:cNvSpPr>
          <p:nvPr>
            <p:ph type="body" idx="1"/>
          </p:nvPr>
        </p:nvSpPr>
        <p:spPr/>
        <p:txBody>
          <a:bodyPr/>
          <a:lstStyle/>
          <a:p>
            <a:r>
              <a:rPr lang="en-US" smtClean="0"/>
              <a:t>Lubrication guides include all specifications for lubrication-related service including:</a:t>
            </a:r>
          </a:p>
          <a:p>
            <a:pPr lvl="1"/>
            <a:r>
              <a:rPr lang="en-US" smtClean="0"/>
              <a:t>Hoisting location</a:t>
            </a:r>
          </a:p>
          <a:p>
            <a:pPr lvl="1"/>
            <a:r>
              <a:rPr lang="en-US" smtClean="0"/>
              <a:t>Lubrication points</a:t>
            </a:r>
          </a:p>
          <a:p>
            <a:pPr lvl="1"/>
            <a:r>
              <a:rPr lang="en-US" smtClean="0"/>
              <a:t>Grease and oil specifications</a:t>
            </a:r>
          </a:p>
          <a:p>
            <a:pPr lvl="1"/>
            <a:r>
              <a:rPr lang="en-US" smtClean="0"/>
              <a:t>Capacities for engine oil, transmission fluid, coolant and differential fluid</a:t>
            </a:r>
            <a:endParaRPr lang="en-US"/>
          </a:p>
        </p:txBody>
      </p:sp>
    </p:spTree>
    <p:extLst>
      <p:ext uri="{BB962C8B-B14F-4D97-AF65-F5344CB8AC3E}">
        <p14:creationId xmlns:p14="http://schemas.microsoft.com/office/powerpoint/2010/main" val="2383477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smtClean="0"/>
              <a:t>SERVICE MANUALS (1 OF 3)</a:t>
            </a:r>
            <a:endParaRPr lang="en-US" dirty="0"/>
          </a:p>
        </p:txBody>
      </p:sp>
      <p:sp>
        <p:nvSpPr>
          <p:cNvPr id="13314" name="Rectangle 3"/>
          <p:cNvSpPr>
            <a:spLocks noGrp="1" noChangeArrowheads="1"/>
          </p:cNvSpPr>
          <p:nvPr>
            <p:ph type="body" idx="1"/>
          </p:nvPr>
        </p:nvSpPr>
        <p:spPr/>
        <p:txBody>
          <a:bodyPr/>
          <a:lstStyle/>
          <a:p>
            <a:r>
              <a:rPr lang="en-US" dirty="0" smtClean="0"/>
              <a:t>Included in most service manuals are the following:</a:t>
            </a:r>
          </a:p>
          <a:p>
            <a:pPr lvl="1"/>
            <a:r>
              <a:rPr lang="en-US" dirty="0" smtClean="0"/>
              <a:t>Capacities and recommended specifications for all fluids</a:t>
            </a:r>
          </a:p>
          <a:p>
            <a:pPr lvl="1"/>
            <a:r>
              <a:rPr lang="en-US" dirty="0" smtClean="0"/>
              <a:t>Specifications including engine and routine maintenance items</a:t>
            </a:r>
          </a:p>
          <a:p>
            <a:pPr lvl="1"/>
            <a:r>
              <a:rPr lang="en-US" dirty="0" smtClean="0"/>
              <a:t>Testing procedures</a:t>
            </a:r>
          </a:p>
        </p:txBody>
      </p:sp>
    </p:spTree>
    <p:extLst>
      <p:ext uri="{BB962C8B-B14F-4D97-AF65-F5344CB8AC3E}">
        <p14:creationId xmlns:p14="http://schemas.microsoft.com/office/powerpoint/2010/main" val="256296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4240</TotalTime>
  <Words>840</Words>
  <Application>Microsoft Macintosh PowerPoint</Application>
  <PresentationFormat>On-screen Show (4:3)</PresentationFormat>
  <Paragraphs>110</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Tahoma</vt:lpstr>
      <vt:lpstr>Times New Roman</vt:lpstr>
      <vt:lpstr>Verdana</vt:lpstr>
      <vt:lpstr>Wingdings</vt:lpstr>
      <vt:lpstr>Arial</vt:lpstr>
      <vt:lpstr>508 Lecture</vt:lpstr>
      <vt:lpstr>Automotive Engines Theory and Servicing</vt:lpstr>
      <vt:lpstr>OBJECTIVES (1 OF 2)</vt:lpstr>
      <vt:lpstr>OBJECTIVES (2 OF 2)</vt:lpstr>
      <vt:lpstr>VEHICLE SERVICE HISTORY RECORDS</vt:lpstr>
      <vt:lpstr>OWNER'S MANUALS (1 OF 2)</vt:lpstr>
      <vt:lpstr>OWNER'S MANUALS (2 OF 2)</vt:lpstr>
      <vt:lpstr>FIGURE 8–1 The owner’s manual has a lot of information pertaining to the operation as well as the maintenance and resetting procedures that technicians often need.</vt:lpstr>
      <vt:lpstr>LUBRICATION GUIDES</vt:lpstr>
      <vt:lpstr>SERVICE MANUALS (1 OF 3)</vt:lpstr>
      <vt:lpstr>SERVICE MANUALS (2 OF 3)</vt:lpstr>
      <vt:lpstr>SERVICE MANUALS (3 OF 3)</vt:lpstr>
      <vt:lpstr>HARD COPY VS. ELECTRONIC SERVICE INFORMATION  (1 OF 2)</vt:lpstr>
      <vt:lpstr>HARD COPY VS. ELECTRONIC SERVICE INFORMATION  (2 OF 2)</vt:lpstr>
      <vt:lpstr>HARD COPY VS. ELECTRONIC SERVICE INFORMATION (1 OF 2)</vt:lpstr>
      <vt:lpstr>HARD COPY VS. ELECTRONIC SERVICE INFORMATION (2 OF 2)</vt:lpstr>
      <vt:lpstr>LABOR GUIDE MANUALS</vt:lpstr>
      <vt:lpstr>FIGURE 8–2 Some technical service bulletins also include the designated flat-rate time when specifying a repair procedure.</vt:lpstr>
      <vt:lpstr>ELECTRONIC SERVICE INFORMATION</vt:lpstr>
      <vt:lpstr>FIGURE 8–3 A main menu showing the major systems of the vehicle. Clicking on one of these major topics opens up another menu showing more detailed information.</vt:lpstr>
      <vt:lpstr>HOTLINE SERVICES</vt:lpstr>
      <vt:lpstr>FIGURE 8–4 Whenever calling a hot line service be sure that you have all of the vehicle information ready and are prepared to give answers regarding voltage readings or scan tool data when talking to the vehicle specialist.</vt:lpstr>
      <vt:lpstr>SPECIALITY REPAIR MANUALS</vt:lpstr>
      <vt:lpstr>AFTERMARKET SUPPLIES GUIDES AND CATALOGS</vt:lpstr>
      <vt:lpstr>ADDITIONAL INFORMATION</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Service Information</dc:title>
  <dc:subject>Automotive Engines Theory and Servicing, Ninth Edition</dc:subject>
  <dc:creator>James D. Halderman</dc:creator>
  <cp:keywords>Automotive</cp:keywords>
  <cp:lastModifiedBy>Anthony Borsani</cp:lastModifiedBy>
  <cp:revision>207</cp:revision>
  <dcterms:created xsi:type="dcterms:W3CDTF">2014-07-14T20:04:21Z</dcterms:created>
  <dcterms:modified xsi:type="dcterms:W3CDTF">2018-03-15T12:38:01Z</dcterms:modified>
</cp:coreProperties>
</file>