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76" r:id="rId2"/>
    <p:sldId id="401" r:id="rId3"/>
    <p:sldId id="402" r:id="rId4"/>
    <p:sldId id="403" r:id="rId5"/>
    <p:sldId id="425" r:id="rId6"/>
    <p:sldId id="404" r:id="rId7"/>
    <p:sldId id="405" r:id="rId8"/>
    <p:sldId id="426" r:id="rId9"/>
    <p:sldId id="427" r:id="rId10"/>
    <p:sldId id="407" r:id="rId11"/>
    <p:sldId id="408" r:id="rId12"/>
    <p:sldId id="410" r:id="rId13"/>
    <p:sldId id="429" r:id="rId14"/>
    <p:sldId id="428" r:id="rId15"/>
    <p:sldId id="412" r:id="rId16"/>
    <p:sldId id="430" r:id="rId17"/>
    <p:sldId id="414" r:id="rId18"/>
    <p:sldId id="437" r:id="rId19"/>
    <p:sldId id="438" r:id="rId20"/>
    <p:sldId id="396" r:id="rId21"/>
    <p:sldId id="415" r:id="rId22"/>
    <p:sldId id="434" r:id="rId23"/>
    <p:sldId id="431" r:id="rId24"/>
    <p:sldId id="417" r:id="rId25"/>
    <p:sldId id="432" r:id="rId26"/>
    <p:sldId id="421" r:id="rId27"/>
    <p:sldId id="440" r:id="rId28"/>
    <p:sldId id="439" r:id="rId29"/>
    <p:sldId id="422" r:id="rId30"/>
    <p:sldId id="423" r:id="rId31"/>
    <p:sldId id="42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5" autoAdjust="0"/>
    <p:restoredTop sz="97822" autoAdjust="0"/>
  </p:normalViewPr>
  <p:slideViewPr>
    <p:cSldViewPr>
      <p:cViewPr varScale="1">
        <p:scale>
          <a:sx n="189" d="100"/>
          <a:sy n="189" d="100"/>
        </p:scale>
        <p:origin x="10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195075-0830-134F-93D9-7D21AB3217E2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914400"/>
            <a:ext cx="4168775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5975" y="3657600"/>
            <a:ext cx="4168775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6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Measuring Systems and Tools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MICROMETER (1 OF 2)</a:t>
            </a:r>
            <a:endParaRPr lang="en-US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A micrometer is the most used measuring instrument in engine service and repair.</a:t>
            </a:r>
            <a:endParaRPr lang="en-US" dirty="0"/>
          </a:p>
        </p:txBody>
      </p: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4625975" y="1677988"/>
            <a:ext cx="4168775" cy="3808412"/>
            <a:chOff x="2914" y="1325"/>
            <a:chExt cx="2626" cy="2399"/>
          </a:xfrm>
        </p:grpSpPr>
        <p:pic>
          <p:nvPicPr>
            <p:cNvPr id="14340" name="Picture 4" descr="AAJKXYK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325"/>
              <a:ext cx="2626" cy="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928" y="3264"/>
              <a:ext cx="2592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7–3 </a:t>
              </a:r>
              <a:r>
                <a:rPr lang="en-US" dirty="0">
                  <a:cs typeface="+mn-cs"/>
                </a:rPr>
                <a:t>A typical micrometer showing the names of the parts. The sleeve may also be called the barrel or stock.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58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MICROMETER (2 OF 2)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Crankshaft Measurement</a:t>
            </a:r>
          </a:p>
          <a:p>
            <a:pPr lvl="1"/>
            <a:r>
              <a:rPr lang="en-US" dirty="0" smtClean="0"/>
              <a:t>Out-of-round</a:t>
            </a:r>
          </a:p>
          <a:p>
            <a:pPr lvl="1"/>
            <a:r>
              <a:rPr lang="en-US" dirty="0" smtClean="0"/>
              <a:t>Taper</a:t>
            </a:r>
          </a:p>
          <a:p>
            <a:r>
              <a:rPr lang="en-US" dirty="0" smtClean="0"/>
              <a:t>Camshaft Measurement</a:t>
            </a:r>
            <a:endParaRPr lang="en-US" dirty="0"/>
          </a:p>
        </p:txBody>
      </p:sp>
      <p:grpSp>
        <p:nvGrpSpPr>
          <p:cNvPr id="15363" name="Group 9"/>
          <p:cNvGrpSpPr>
            <a:grpSpLocks/>
          </p:cNvGrpSpPr>
          <p:nvPr/>
        </p:nvGrpSpPr>
        <p:grpSpPr bwMode="auto">
          <a:xfrm>
            <a:off x="1600200" y="1524000"/>
            <a:ext cx="7243763" cy="4724400"/>
            <a:chOff x="816" y="672"/>
            <a:chExt cx="4563" cy="3168"/>
          </a:xfrm>
        </p:grpSpPr>
        <p:pic>
          <p:nvPicPr>
            <p:cNvPr id="15364" name="Picture 6" descr="AAJKYGZ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672"/>
              <a:ext cx="2304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816" y="3360"/>
              <a:ext cx="2112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 dirty="0">
                  <a:cs typeface="+mn-cs"/>
                </a:rPr>
                <a:t>FIGURE 7–7 </a:t>
              </a:r>
              <a:r>
                <a:rPr lang="en-US" dirty="0">
                  <a:cs typeface="+mn-cs"/>
                </a:rPr>
                <a:t>Using a micrometer to measure the connecting rod journal for out-of-round and taper.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31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TELESCOPIC GAUGE</a:t>
            </a:r>
            <a:endParaRPr lang="en-US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/>
              <a:t>A telescopic gauge is used with a micrometer to measure the inside diameter of a hole or bore.</a:t>
            </a:r>
            <a:endParaRPr lang="en-US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1219200" y="4572000"/>
            <a:ext cx="3733800" cy="1169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>
                <a:cs typeface="+mn-cs"/>
              </a:rPr>
              <a:t>FIGURE 7–11 </a:t>
            </a:r>
            <a:r>
              <a:rPr lang="en-US" dirty="0">
                <a:cs typeface="+mn-cs"/>
              </a:rPr>
              <a:t>When the head is first removed, the cylinder taper and out-of-round should be checked below the ridge (a) and above the piston when it is at the bottom of the stroke (b).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8352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8352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36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7–12</a:t>
            </a:r>
            <a:r>
              <a:rPr lang="en-US" dirty="0" smtClean="0"/>
              <a:t> (a) A telescopic gauge being used to measure the inside diameter (ID) of a camshaft bearing. (b) An outside micrometer used to measure the telescopic gauge.</a:t>
            </a:r>
            <a:endParaRPr lang="en-US" dirty="0"/>
          </a:p>
        </p:txBody>
      </p:sp>
      <p:pic>
        <p:nvPicPr>
          <p:cNvPr id="3" name="Picture 2" descr="6540007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097" y="1741017"/>
            <a:ext cx="5321807" cy="42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7–12</a:t>
            </a:r>
            <a:r>
              <a:rPr lang="en-US" dirty="0" smtClean="0"/>
              <a:t> (a) A telescopic gauge being used to measure the inside diameter (ID) of a camshaft bearing. (b) An outside micrometer used to measure the telescopic gauge.</a:t>
            </a:r>
            <a:endParaRPr lang="en-US" dirty="0"/>
          </a:p>
        </p:txBody>
      </p:sp>
      <p:pic>
        <p:nvPicPr>
          <p:cNvPr id="3" name="Picture 2" descr="6540007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2734" y="1883664"/>
            <a:ext cx="3818533" cy="40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SMALL-HOLE GAUGE</a:t>
            </a:r>
            <a:endParaRPr lang="en-US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A small-hole gauge (also called a split-ball gauge) is used with a micrometer to measure the inside diameter of small holes such as a valve guide in a cylinder head.</a:t>
            </a:r>
            <a:endParaRPr lang="en-US" dirty="0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1676400" y="1524000"/>
            <a:ext cx="7270750" cy="4629150"/>
            <a:chOff x="960" y="918"/>
            <a:chExt cx="4580" cy="2916"/>
          </a:xfrm>
        </p:grpSpPr>
        <p:pic>
          <p:nvPicPr>
            <p:cNvPr id="19460" name="Picture 4" descr="AAJKYHH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" y="918"/>
              <a:ext cx="2426" cy="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960" y="3222"/>
              <a:ext cx="1968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 dirty="0">
                  <a:cs typeface="+mn-cs"/>
                </a:rPr>
                <a:t>FIGURE 7–13 </a:t>
              </a:r>
              <a:r>
                <a:rPr lang="en-US" dirty="0">
                  <a:cs typeface="+mn-cs"/>
                </a:rPr>
                <a:t>Cutaway of a valve guide with a hole gauge adjusted to the hole diameter.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533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7–14</a:t>
            </a:r>
            <a:r>
              <a:rPr lang="en-US" dirty="0" smtClean="0"/>
              <a:t> The outside of a small hole gauge being measured with a micrometer.</a:t>
            </a:r>
            <a:endParaRPr lang="en-US" dirty="0"/>
          </a:p>
        </p:txBody>
      </p:sp>
      <p:pic>
        <p:nvPicPr>
          <p:cNvPr id="3" name="Picture 2" descr="6540007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7480" y="1455958"/>
            <a:ext cx="3749040" cy="4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A dial caliper is normally used to measure length, inside and outside diameters, and depth.</a:t>
            </a:r>
            <a:endParaRPr lang="en-US" dirty="0"/>
          </a:p>
        </p:txBody>
      </p:sp>
      <p:grpSp>
        <p:nvGrpSpPr>
          <p:cNvPr id="21507" name="Group 9"/>
          <p:cNvGrpSpPr>
            <a:grpSpLocks/>
          </p:cNvGrpSpPr>
          <p:nvPr/>
        </p:nvGrpSpPr>
        <p:grpSpPr bwMode="auto">
          <a:xfrm>
            <a:off x="685800" y="1447800"/>
            <a:ext cx="8261350" cy="4800600"/>
            <a:chOff x="336" y="902"/>
            <a:chExt cx="5204" cy="3024"/>
          </a:xfrm>
        </p:grpSpPr>
        <p:pic>
          <p:nvPicPr>
            <p:cNvPr id="21508" name="Picture 4" descr="AAJKYHJ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902"/>
              <a:ext cx="2564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6" descr="AAJKYHK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294"/>
              <a:ext cx="164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Rectangle 8"/>
            <p:cNvSpPr>
              <a:spLocks noChangeArrowheads="1"/>
            </p:cNvSpPr>
            <p:nvPr/>
          </p:nvSpPr>
          <p:spPr bwMode="auto">
            <a:xfrm>
              <a:off x="336" y="2630"/>
              <a:ext cx="2928" cy="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b="1" dirty="0">
                  <a:cs typeface="+mn-cs"/>
                </a:rPr>
                <a:t>FIGURE 7–15 </a:t>
              </a:r>
              <a:r>
                <a:rPr lang="en-US" dirty="0">
                  <a:cs typeface="+mn-cs"/>
                </a:rPr>
                <a:t>(a) A typical vernier dial caliper. This is a very useful measuring tool for automotive engine work because it is capable of measuring inside, outside, and depth measurements. (b) To read a vernier dial caliper, simply add the reading on the blade to the reading on the dial.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259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FEELER GAUGE</a:t>
            </a:r>
            <a:endParaRPr lang="en-US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feeler gauge is an accurately manufactured strip of metal that is used to determine the gap or clearance between two components.</a:t>
            </a:r>
          </a:p>
          <a:p>
            <a:r>
              <a:rPr lang="en-US" smtClean="0"/>
              <a:t>A feeler gauge can be used to check the following:</a:t>
            </a:r>
          </a:p>
          <a:p>
            <a:pPr lvl="1"/>
            <a:r>
              <a:rPr lang="en-US" smtClean="0"/>
              <a:t>Piston ring gap</a:t>
            </a:r>
          </a:p>
          <a:p>
            <a:pPr lvl="1"/>
            <a:r>
              <a:rPr lang="en-US" smtClean="0"/>
              <a:t>Piston ring side clearance</a:t>
            </a:r>
          </a:p>
          <a:p>
            <a:pPr lvl="1"/>
            <a:r>
              <a:rPr lang="en-US" smtClean="0"/>
              <a:t>Connecting rod side clearance</a:t>
            </a:r>
          </a:p>
          <a:p>
            <a:pPr lvl="1"/>
            <a:r>
              <a:rPr lang="en-US" smtClean="0"/>
              <a:t>Piston-to-wall clearance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7–16</a:t>
            </a:r>
            <a:r>
              <a:rPr lang="en-US" dirty="0" smtClean="0"/>
              <a:t> A group of feeler gauges (also known as thickness gauges), used to measure between two parts. The long gauges on the bottom are used to measure the piston-to-cylinder wall clearance.</a:t>
            </a:r>
            <a:endParaRPr lang="en-US" dirty="0"/>
          </a:p>
        </p:txBody>
      </p:sp>
      <p:pic>
        <p:nvPicPr>
          <p:cNvPr id="3" name="Picture 2" descr="6540007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2201876"/>
            <a:ext cx="5760719" cy="33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7.1</a:t>
            </a:r>
            <a:r>
              <a:rPr lang="en-US" dirty="0" smtClean="0"/>
              <a:t> Compare the English customary measuring system and the metric system of measure.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7.2</a:t>
            </a:r>
            <a:r>
              <a:rPr lang="en-US" dirty="0" smtClean="0"/>
              <a:t> Discuss the purpose of tape measures, micrometers, and depth micrometers.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7.3</a:t>
            </a:r>
            <a:r>
              <a:rPr lang="en-US" dirty="0" smtClean="0"/>
              <a:t> Discuss the purpose of telescopic gauges, small-hole gauges, and </a:t>
            </a:r>
            <a:r>
              <a:rPr lang="en-US" dirty="0" err="1" smtClean="0"/>
              <a:t>vernier</a:t>
            </a:r>
            <a:r>
              <a:rPr lang="en-US" dirty="0" smtClean="0"/>
              <a:t> dial calipers.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7.4</a:t>
            </a:r>
            <a:r>
              <a:rPr lang="en-US" dirty="0" smtClean="0"/>
              <a:t> Discuss the purpose of the straightedges, dial indicators, feeler gauges, and dial bore gauges.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7–17</a:t>
            </a:r>
            <a:r>
              <a:rPr lang="en-US" dirty="0" smtClean="0"/>
              <a:t> A feeler gauge, also called a thickness gauge, is used to measure the small clearances such as the end gap of a piston ring.</a:t>
            </a:r>
            <a:endParaRPr lang="en-US" dirty="0"/>
          </a:p>
        </p:txBody>
      </p:sp>
      <p:pic>
        <p:nvPicPr>
          <p:cNvPr id="3" name="Picture 2" descr="6540007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STRAIGHTEDGE (1 OF 2)</a:t>
            </a:r>
            <a:endParaRPr lang="en-US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straightedge is a precision ground metal measuring gauge that is used to check the flatness of engine components when used with a feeler gauge. </a:t>
            </a:r>
          </a:p>
        </p:txBody>
      </p:sp>
    </p:spTree>
    <p:extLst>
      <p:ext uri="{BB962C8B-B14F-4D97-AF65-F5344CB8AC3E}">
        <p14:creationId xmlns:p14="http://schemas.microsoft.com/office/powerpoint/2010/main" val="11150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STRAIGHTEDGE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straightedge is used to check the flatness of the following:</a:t>
            </a:r>
          </a:p>
          <a:p>
            <a:pPr lvl="1"/>
            <a:r>
              <a:rPr lang="en-US" dirty="0"/>
              <a:t>Cylinder heads</a:t>
            </a:r>
          </a:p>
          <a:p>
            <a:pPr lvl="1"/>
            <a:r>
              <a:rPr lang="en-US" dirty="0"/>
              <a:t>Cylinder block deck</a:t>
            </a:r>
          </a:p>
          <a:p>
            <a:pPr lvl="1"/>
            <a:r>
              <a:rPr lang="en-US" dirty="0"/>
              <a:t>Straightness of the main bearing bores (saddles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7–18</a:t>
            </a:r>
            <a:r>
              <a:rPr lang="en-US" dirty="0" smtClean="0"/>
              <a:t> A straightedge is used with a feeler gauge to determine if a cylinder head is warped or twisted.</a:t>
            </a:r>
            <a:endParaRPr lang="en-US" dirty="0"/>
          </a:p>
        </p:txBody>
      </p:sp>
      <p:pic>
        <p:nvPicPr>
          <p:cNvPr id="3" name="Picture 2" descr="6540007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845260"/>
            <a:ext cx="5760719" cy="408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DIAL INDICATOR</a:t>
            </a:r>
            <a:endParaRPr lang="en-US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dial indicator is a precision measuring instrument used to measure crankshaft end play, crankshaft runout, and valve guide wear. </a:t>
            </a:r>
          </a:p>
          <a:p>
            <a:r>
              <a:rPr lang="en-US" smtClean="0"/>
              <a:t>A dial indicator can be mounted three ways, including:</a:t>
            </a:r>
          </a:p>
          <a:p>
            <a:pPr lvl="1"/>
            <a:r>
              <a:rPr lang="en-US" smtClean="0"/>
              <a:t>Magnetic mount</a:t>
            </a:r>
          </a:p>
          <a:p>
            <a:pPr lvl="1"/>
            <a:r>
              <a:rPr lang="en-US" smtClean="0"/>
              <a:t>Clamp mount</a:t>
            </a:r>
          </a:p>
          <a:p>
            <a:pPr lvl="1"/>
            <a:r>
              <a:rPr lang="en-US" smtClean="0"/>
              <a:t>Threaded rod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6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7–19</a:t>
            </a:r>
            <a:r>
              <a:rPr lang="en-US" dirty="0" smtClean="0"/>
              <a:t> A dial indicator is used to measure valve lift during flow testing of a high-performance cylinder head.</a:t>
            </a:r>
            <a:endParaRPr lang="en-US" dirty="0"/>
          </a:p>
        </p:txBody>
      </p:sp>
      <p:pic>
        <p:nvPicPr>
          <p:cNvPr id="3" name="Picture 2" descr="6540007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DIAL BORE GAUGE</a:t>
            </a:r>
            <a:endParaRPr lang="en-US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A dial bore gauge is an expensive, but important, gauge used to measure cylinder taper and out-of-round as well as main bearing (block housing) bore for taper and out-of-round.</a:t>
            </a:r>
            <a:endParaRPr lang="en-US" dirty="0"/>
          </a:p>
        </p:txBody>
      </p:sp>
      <p:grpSp>
        <p:nvGrpSpPr>
          <p:cNvPr id="28675" name="Group 7"/>
          <p:cNvGrpSpPr>
            <a:grpSpLocks/>
          </p:cNvGrpSpPr>
          <p:nvPr/>
        </p:nvGrpSpPr>
        <p:grpSpPr bwMode="auto">
          <a:xfrm>
            <a:off x="-623" y="1676400"/>
            <a:ext cx="8829675" cy="4657726"/>
            <a:chOff x="-214" y="1008"/>
            <a:chExt cx="5562" cy="2934"/>
          </a:xfrm>
        </p:grpSpPr>
        <p:pic>
          <p:nvPicPr>
            <p:cNvPr id="28676" name="Picture 4" descr="AAJKYHP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1008"/>
              <a:ext cx="2250" cy="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-214" y="3360"/>
              <a:ext cx="3094" cy="58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b="1" dirty="0">
                  <a:cs typeface="+mn-cs"/>
                </a:rPr>
                <a:t>FIGURE 7–20 </a:t>
              </a:r>
              <a:r>
                <a:rPr lang="en-US" dirty="0">
                  <a:cs typeface="+mn-cs"/>
                </a:rPr>
                <a:t>A dial bore gauge is used to measure cylinders and other engine parts for out-of-round and taper conditions.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2231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MICROMETER</a:t>
            </a:r>
            <a:endParaRPr lang="en-US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depth micrometer is similar to a conventional micrometer except that it is designed to measure the depth from a flat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86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7–21</a:t>
            </a:r>
            <a:r>
              <a:rPr lang="en-US" dirty="0" smtClean="0"/>
              <a:t> A digital readout depth micrometer.</a:t>
            </a:r>
            <a:endParaRPr lang="en-US" dirty="0"/>
          </a:p>
        </p:txBody>
      </p:sp>
      <p:pic>
        <p:nvPicPr>
          <p:cNvPr id="3" name="Picture 2" descr="6540007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640" y="1439238"/>
            <a:ext cx="3474720" cy="48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3)</a:t>
            </a:r>
            <a:endParaRPr lang="en-US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tape measure or machinist rule can be used to measure linear distances.</a:t>
            </a:r>
          </a:p>
          <a:p>
            <a:r>
              <a:rPr lang="en-US" dirty="0" smtClean="0"/>
              <a:t>A micrometer can measure 0.001 in. by using a thimble that has 40 threads per in. </a:t>
            </a:r>
          </a:p>
          <a:p>
            <a:r>
              <a:rPr lang="en-US" dirty="0" smtClean="0"/>
              <a:t>A micrometer is used to check the diameter of a crankshaft journal as well as the taper and out-of-round.</a:t>
            </a:r>
          </a:p>
        </p:txBody>
      </p:sp>
    </p:spTree>
    <p:extLst>
      <p:ext uri="{BB962C8B-B14F-4D97-AF65-F5344CB8AC3E}">
        <p14:creationId xmlns:p14="http://schemas.microsoft.com/office/powerpoint/2010/main" val="32133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CUSTOMARY MEASURING SYSTEM (1 OF 3)</a:t>
            </a:r>
            <a:endParaRPr lang="en-US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English customary measuring system was established about A.D. 1100 in England during the reign of Henry I. </a:t>
            </a:r>
          </a:p>
          <a:p>
            <a:r>
              <a:rPr lang="en-US" dirty="0" smtClean="0"/>
              <a:t>The foot was determined to be 12 inches and was taken from the length of a typical foot. </a:t>
            </a:r>
          </a:p>
          <a:p>
            <a:r>
              <a:rPr lang="en-US" dirty="0" smtClean="0"/>
              <a:t>The yard was determined to be the length from King Henry's nose to the end of his outstretched hand. </a:t>
            </a:r>
          </a:p>
        </p:txBody>
      </p:sp>
    </p:spTree>
    <p:extLst>
      <p:ext uri="{BB962C8B-B14F-4D97-AF65-F5344CB8AC3E}">
        <p14:creationId xmlns:p14="http://schemas.microsoft.com/office/powerpoint/2010/main" val="26666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camshaft bearing and lobe can be measured using a micrometer.</a:t>
            </a:r>
          </a:p>
          <a:p>
            <a:r>
              <a:rPr lang="en-US" dirty="0" smtClean="0"/>
              <a:t>A telescopic gauge is used with a micrometer to measure the inside of a hole or bore.</a:t>
            </a:r>
          </a:p>
          <a:p>
            <a:r>
              <a:rPr lang="en-US" dirty="0" smtClean="0"/>
              <a:t>A small-hole gauge is used with a micrometer to measure small holes such as the inside diameter of a valve guide in a cylinder head.</a:t>
            </a:r>
          </a:p>
        </p:txBody>
      </p:sp>
    </p:spTree>
    <p:extLst>
      <p:ext uri="{BB962C8B-B14F-4D97-AF65-F5344CB8AC3E}">
        <p14:creationId xmlns:p14="http://schemas.microsoft.com/office/powerpoint/2010/main" val="6373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vernier</a:t>
            </a:r>
            <a:r>
              <a:rPr lang="en-US" dirty="0"/>
              <a:t> dial caliper is used to measure the outside diameter of components.</a:t>
            </a:r>
          </a:p>
          <a:p>
            <a:r>
              <a:rPr lang="en-US" dirty="0" smtClean="0"/>
              <a:t>A feeler gauge is used to measure the gap or clearance between two components.</a:t>
            </a:r>
          </a:p>
          <a:p>
            <a:r>
              <a:rPr lang="en-US" dirty="0" smtClean="0"/>
              <a:t>A dial indicator and dial bore gauge are used to measure differences in a component.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CUSTOMARY MEASURING SYSTEM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mile came from Roman days and was originally defined as the distance traveled by a soldier in 1,000 paces or steps. </a:t>
            </a:r>
          </a:p>
          <a:p>
            <a:r>
              <a:rPr lang="en-US" dirty="0" smtClean="0"/>
              <a:t>Other English units, such as the pound (weight) and volume (gallon), evolved over the years from Roman and English measurements.</a:t>
            </a:r>
          </a:p>
        </p:txBody>
      </p:sp>
    </p:spTree>
    <p:extLst>
      <p:ext uri="{BB962C8B-B14F-4D97-AF65-F5344CB8AC3E}">
        <p14:creationId xmlns:p14="http://schemas.microsoft.com/office/powerpoint/2010/main" val="28382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CUSTOMARY MEASURING SYSTEM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Fahrenheit temperature scale was created by Gabriel Fahrenheit (1686–1736) and he used 100°F as the temperature of the human body, which he missed by 1.4 degrees.</a:t>
            </a:r>
          </a:p>
          <a:p>
            <a:r>
              <a:rPr lang="en-US" dirty="0"/>
              <a:t>On the Fahrenheit scale, water freezes at 32°F and water boils at 212°F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METRIC SYSTEM OF MEASURE</a:t>
            </a:r>
            <a:endParaRPr lang="en-US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Linear Metric Measurements</a:t>
            </a:r>
          </a:p>
          <a:p>
            <a:r>
              <a:rPr lang="en-US" smtClean="0"/>
              <a:t>Volume Measurement</a:t>
            </a:r>
          </a:p>
          <a:p>
            <a:r>
              <a:rPr lang="en-US" smtClean="0"/>
              <a:t>Weight Measurement</a:t>
            </a:r>
          </a:p>
          <a:p>
            <a:r>
              <a:rPr lang="en-US" smtClean="0"/>
              <a:t>Pressure Measurements</a:t>
            </a:r>
          </a:p>
          <a:p>
            <a:r>
              <a:rPr lang="en-US" smtClean="0"/>
              <a:t>Derived Units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MEASUREMENTS (TAPE MEASURE/RULE) (1 OF 2)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tape measure or machinist rule divides inches into smaller units. </a:t>
            </a:r>
          </a:p>
          <a:p>
            <a:r>
              <a:rPr lang="en-US" dirty="0" smtClean="0"/>
              <a:t>Each smaller unit is drawn with a line shorter than the longer unit. </a:t>
            </a:r>
          </a:p>
        </p:txBody>
      </p:sp>
    </p:spTree>
    <p:extLst>
      <p:ext uri="{BB962C8B-B14F-4D97-AF65-F5344CB8AC3E}">
        <p14:creationId xmlns:p14="http://schemas.microsoft.com/office/powerpoint/2010/main" val="31316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MEASUREMENTS (TAPE MEASURE/RULE)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units of measure include:</a:t>
            </a:r>
          </a:p>
          <a:p>
            <a:pPr lvl="1"/>
            <a:r>
              <a:rPr lang="en-US" dirty="0"/>
              <a:t>1 inch</a:t>
            </a:r>
          </a:p>
          <a:p>
            <a:pPr lvl="1"/>
            <a:r>
              <a:rPr lang="en-US" dirty="0"/>
              <a:t>1/2 inch</a:t>
            </a:r>
          </a:p>
          <a:p>
            <a:pPr lvl="1"/>
            <a:r>
              <a:rPr lang="en-US" dirty="0"/>
              <a:t>1/4 inch</a:t>
            </a:r>
          </a:p>
          <a:p>
            <a:pPr lvl="1"/>
            <a:r>
              <a:rPr lang="en-US" dirty="0"/>
              <a:t>1/8 inch</a:t>
            </a:r>
          </a:p>
          <a:p>
            <a:pPr lvl="1"/>
            <a:r>
              <a:rPr lang="en-US" dirty="0"/>
              <a:t>1/16 </a:t>
            </a:r>
            <a:r>
              <a:rPr lang="en-US" dirty="0" smtClean="0"/>
              <a:t>inch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7–1</a:t>
            </a:r>
            <a:r>
              <a:rPr lang="en-US" dirty="0" smtClean="0"/>
              <a:t> A rule showing that the larger the division, the longer the line.</a:t>
            </a:r>
            <a:endParaRPr lang="en-US" dirty="0"/>
          </a:p>
        </p:txBody>
      </p:sp>
      <p:pic>
        <p:nvPicPr>
          <p:cNvPr id="3" name="Picture 2" descr="6540007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440995"/>
            <a:ext cx="3657600" cy="48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4264</TotalTime>
  <Words>1028</Words>
  <Application>Microsoft Macintosh PowerPoint</Application>
  <PresentationFormat>On-screen Show (4:3)</PresentationFormat>
  <Paragraphs>100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Tahoma</vt:lpstr>
      <vt:lpstr>Times New Roman</vt:lpstr>
      <vt:lpstr>Verdana</vt:lpstr>
      <vt:lpstr>Wingdings</vt:lpstr>
      <vt:lpstr>Arial</vt:lpstr>
      <vt:lpstr>508 Lecture</vt:lpstr>
      <vt:lpstr>Automotive Engines Theory and Servicing</vt:lpstr>
      <vt:lpstr>OBJECTIVES</vt:lpstr>
      <vt:lpstr>ENGLISH CUSTOMARY MEASURING SYSTEM (1 OF 3)</vt:lpstr>
      <vt:lpstr>ENGLISH CUSTOMARY MEASURING SYSTEM (2 OF 3)</vt:lpstr>
      <vt:lpstr>ENGLISH CUSTOMARY MEASURING SYSTEM (3 OF 3)</vt:lpstr>
      <vt:lpstr>METRIC SYSTEM OF MEASURE</vt:lpstr>
      <vt:lpstr>LINEAR MEASUREMENTS (TAPE MEASURE/RULE) (1 OF 2)</vt:lpstr>
      <vt:lpstr>LINEAR MEASUREMENTS (TAPE MEASURE/RULE) (2 OF 2)</vt:lpstr>
      <vt:lpstr>FIGURE 7–1 A rule showing that the larger the division, the longer the line.</vt:lpstr>
      <vt:lpstr>MICROMETER (1 OF 2)</vt:lpstr>
      <vt:lpstr>MICROMETER (2 OF 2)</vt:lpstr>
      <vt:lpstr>TELESCOPIC GAUGE</vt:lpstr>
      <vt:lpstr>FIGURE 7–12 (a) A telescopic gauge being used to measure the inside diameter (ID) of a camshaft bearing. (b) An outside micrometer used to measure the telescopic gauge.</vt:lpstr>
      <vt:lpstr>FIGURE 7–12 (a) A telescopic gauge being used to measure the inside diameter (ID) of a camshaft bearing. (b) An outside micrometer used to measure the telescopic gauge.</vt:lpstr>
      <vt:lpstr>SMALL-HOLE GAUGE</vt:lpstr>
      <vt:lpstr>FIGURE 7–14 The outside of a small hole gauge being measured with a micrometer.</vt:lpstr>
      <vt:lpstr>DIAL CALIPER</vt:lpstr>
      <vt:lpstr>FEELER GAUGE</vt:lpstr>
      <vt:lpstr>FIGURE 7–16 A group of feeler gauges (also known as thickness gauges), used to measure between two parts. The long gauges on the bottom are used to measure the piston-to-cylinder wall clearance.</vt:lpstr>
      <vt:lpstr>FIGURE 7–17 A feeler gauge, also called a thickness gauge, is used to measure the small clearances such as the end gap of a piston ring.</vt:lpstr>
      <vt:lpstr>STRAIGHTEDGE (1 OF 2)</vt:lpstr>
      <vt:lpstr>STRAIGHTEDGE (2 OF 2)</vt:lpstr>
      <vt:lpstr>FIGURE 7–18 A straightedge is used with a feeler gauge to determine if a cylinder head is warped or twisted.</vt:lpstr>
      <vt:lpstr>DIAL INDICATOR</vt:lpstr>
      <vt:lpstr>FIGURE 7–19 A dial indicator is used to measure valve lift during flow testing of a high-performance cylinder head.</vt:lpstr>
      <vt:lpstr>DIAL BORE GAUGE</vt:lpstr>
      <vt:lpstr>DEPTH MICROMETER</vt:lpstr>
      <vt:lpstr>FIGURE 7–21 A digital readout depth micrometer.</vt:lpstr>
      <vt:lpstr>SUMMARY (1 OF 3)</vt:lpstr>
      <vt:lpstr>SUMMARY (2 OF 3)</vt:lpstr>
      <vt:lpstr>SUMMARY (3 OF 3)</vt:lpstr>
    </vt:vector>
  </TitlesOfParts>
  <Company>echosvoice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Measuring Systems and Tools</dc:title>
  <dc:subject>Automotive Engines Theory and Servicing, Ninth Edition</dc:subject>
  <dc:creator>James D. Halderman</dc:creator>
  <cp:keywords>Automotive</cp:keywords>
  <cp:lastModifiedBy>Anthony Borsani</cp:lastModifiedBy>
  <cp:revision>210</cp:revision>
  <dcterms:created xsi:type="dcterms:W3CDTF">2014-07-14T20:04:21Z</dcterms:created>
  <dcterms:modified xsi:type="dcterms:W3CDTF">2018-03-15T12:37:55Z</dcterms:modified>
</cp:coreProperties>
</file>