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76" r:id="rId2"/>
    <p:sldId id="416" r:id="rId3"/>
    <p:sldId id="417" r:id="rId4"/>
    <p:sldId id="447" r:id="rId5"/>
    <p:sldId id="437" r:id="rId6"/>
    <p:sldId id="438" r:id="rId7"/>
    <p:sldId id="420" r:id="rId8"/>
    <p:sldId id="439" r:id="rId9"/>
    <p:sldId id="440" r:id="rId10"/>
    <p:sldId id="441" r:id="rId11"/>
    <p:sldId id="442" r:id="rId12"/>
    <p:sldId id="443" r:id="rId13"/>
    <p:sldId id="444" r:id="rId14"/>
    <p:sldId id="427" r:id="rId15"/>
    <p:sldId id="428" r:id="rId16"/>
    <p:sldId id="445" r:id="rId17"/>
    <p:sldId id="430" r:id="rId18"/>
    <p:sldId id="431" r:id="rId19"/>
    <p:sldId id="432" r:id="rId20"/>
    <p:sldId id="433" r:id="rId21"/>
    <p:sldId id="446" r:id="rId22"/>
    <p:sldId id="449" r:id="rId23"/>
    <p:sldId id="435" r:id="rId24"/>
    <p:sldId id="436" r:id="rId25"/>
    <p:sldId id="448"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4E072D8-03E4-F84F-A1D8-618FBAF01DB5}"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875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639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5</a:t>
            </a:r>
            <a:endParaRPr lang="en-US" dirty="0"/>
          </a:p>
        </p:txBody>
      </p:sp>
      <p:sp>
        <p:nvSpPr>
          <p:cNvPr id="5" name="Text Placeholder 4"/>
          <p:cNvSpPr>
            <a:spLocks noGrp="1"/>
          </p:cNvSpPr>
          <p:nvPr>
            <p:ph type="body" sz="quarter" idx="15"/>
          </p:nvPr>
        </p:nvSpPr>
        <p:spPr/>
        <p:txBody>
          <a:bodyPr/>
          <a:lstStyle/>
          <a:p>
            <a:r>
              <a:rPr lang="en-US" dirty="0" smtClean="0"/>
              <a:t>Power Tools and Shop Equipment</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5–5</a:t>
            </a:r>
            <a:r>
              <a:rPr lang="en-US" dirty="0" smtClean="0"/>
              <a:t> A typical battery-powered 1/2 inch drive impact wrench.</a:t>
            </a:r>
            <a:endParaRPr lang="en-US" dirty="0"/>
          </a:p>
        </p:txBody>
      </p:sp>
      <p:pic>
        <p:nvPicPr>
          <p:cNvPr id="3" name="Picture 2" descr="6540005005.jpg"/>
          <p:cNvPicPr>
            <a:picLocks noChangeAspect="1"/>
          </p:cNvPicPr>
          <p:nvPr/>
        </p:nvPicPr>
        <p:blipFill>
          <a:blip r:embed="rId2" cstate="print"/>
          <a:stretch>
            <a:fillRect/>
          </a:stretch>
        </p:blipFill>
        <p:spPr>
          <a:xfrm>
            <a:off x="2240281" y="1741017"/>
            <a:ext cx="4663439" cy="4290364"/>
          </a:xfrm>
          <a:prstGeom prst="rect">
            <a:avLst/>
          </a:prstGeom>
        </p:spPr>
      </p:pic>
    </p:spTree>
    <p:extLst>
      <p:ext uri="{BB962C8B-B14F-4D97-AF65-F5344CB8AC3E}">
        <p14:creationId xmlns:p14="http://schemas.microsoft.com/office/powerpoint/2010/main" val="241970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5–6</a:t>
            </a:r>
            <a:r>
              <a:rPr lang="en-US" dirty="0" smtClean="0"/>
              <a:t> A black impact socket. Always use impact-type sockets whenever using an impact wrench to avoid the possibility of shattering the socket, which can cause personal injury.</a:t>
            </a:r>
            <a:endParaRPr lang="en-US" dirty="0"/>
          </a:p>
        </p:txBody>
      </p:sp>
      <p:pic>
        <p:nvPicPr>
          <p:cNvPr id="3" name="Picture 2" descr="6540005006.jpg"/>
          <p:cNvPicPr>
            <a:picLocks noChangeAspect="1"/>
          </p:cNvPicPr>
          <p:nvPr/>
        </p:nvPicPr>
        <p:blipFill>
          <a:blip r:embed="rId2" cstate="print"/>
          <a:stretch>
            <a:fillRect/>
          </a:stretch>
        </p:blipFill>
        <p:spPr>
          <a:xfrm>
            <a:off x="2103121" y="1417321"/>
            <a:ext cx="4937759" cy="4937759"/>
          </a:xfrm>
          <a:prstGeom prst="rect">
            <a:avLst/>
          </a:prstGeom>
        </p:spPr>
      </p:pic>
    </p:spTree>
    <p:extLst>
      <p:ext uri="{BB962C8B-B14F-4D97-AF65-F5344CB8AC3E}">
        <p14:creationId xmlns:p14="http://schemas.microsoft.com/office/powerpoint/2010/main" val="205363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5–7</a:t>
            </a:r>
            <a:r>
              <a:rPr lang="en-US" sz="2000" dirty="0" smtClean="0"/>
              <a:t> An air ratchet is a very useful tool that allows fast removal and installation of fasteners, especially in areas that are difficult to reach or do not have room enough to move a hand ratchet wrench.</a:t>
            </a:r>
            <a:endParaRPr lang="en-US" sz="2000" dirty="0"/>
          </a:p>
        </p:txBody>
      </p:sp>
      <p:pic>
        <p:nvPicPr>
          <p:cNvPr id="3" name="Picture 2" descr="6540005007.jpg"/>
          <p:cNvPicPr>
            <a:picLocks noChangeAspect="1"/>
          </p:cNvPicPr>
          <p:nvPr/>
        </p:nvPicPr>
        <p:blipFill>
          <a:blip r:embed="rId2" cstate="print"/>
          <a:stretch>
            <a:fillRect/>
          </a:stretch>
        </p:blipFill>
        <p:spPr>
          <a:xfrm>
            <a:off x="2103121" y="2295144"/>
            <a:ext cx="4937758" cy="3182111"/>
          </a:xfrm>
          <a:prstGeom prst="rect">
            <a:avLst/>
          </a:prstGeom>
        </p:spPr>
      </p:pic>
    </p:spTree>
    <p:extLst>
      <p:ext uri="{BB962C8B-B14F-4D97-AF65-F5344CB8AC3E}">
        <p14:creationId xmlns:p14="http://schemas.microsoft.com/office/powerpoint/2010/main" val="202196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5–8</a:t>
            </a:r>
            <a:r>
              <a:rPr lang="en-US" dirty="0" smtClean="0"/>
              <a:t> This typical die grinder surface preparation kit includes the air-operated die grinder, as well as a variety of sanding discs for smoothing surfaces or removing rust.</a:t>
            </a:r>
            <a:endParaRPr lang="en-US" dirty="0"/>
          </a:p>
        </p:txBody>
      </p:sp>
      <p:pic>
        <p:nvPicPr>
          <p:cNvPr id="3" name="Picture 2" descr="654000500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73133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TROUBLE LIGHTS</a:t>
            </a:r>
            <a:endParaRPr lang="en-US"/>
          </a:p>
        </p:txBody>
      </p:sp>
      <p:sp>
        <p:nvSpPr>
          <p:cNvPr id="19458" name="Rectangle 3"/>
          <p:cNvSpPr>
            <a:spLocks noGrp="1" noChangeArrowheads="1"/>
          </p:cNvSpPr>
          <p:nvPr>
            <p:ph idx="1"/>
          </p:nvPr>
        </p:nvSpPr>
        <p:spPr>
          <a:xfrm>
            <a:off x="457200" y="1600200"/>
            <a:ext cx="4038600" cy="4525963"/>
          </a:xfrm>
        </p:spPr>
        <p:txBody>
          <a:bodyPr/>
          <a:lstStyle/>
          <a:p>
            <a:r>
              <a:rPr lang="en-US" dirty="0" smtClean="0"/>
              <a:t>Incandescent: standard trouble light (work light)</a:t>
            </a:r>
          </a:p>
          <a:p>
            <a:r>
              <a:rPr lang="en-US" dirty="0" smtClean="0"/>
              <a:t>Fluorescent: essential light for shop safety</a:t>
            </a:r>
          </a:p>
          <a:p>
            <a:r>
              <a:rPr lang="en-US" dirty="0" smtClean="0"/>
              <a:t>LED Trouble Light: excellent because they are shock resistant, long lasting, and do not pose a fire hazard</a:t>
            </a:r>
            <a:endParaRPr lang="en-US" dirty="0"/>
          </a:p>
        </p:txBody>
      </p:sp>
      <p:grpSp>
        <p:nvGrpSpPr>
          <p:cNvPr id="19459" name="Group 8"/>
          <p:cNvGrpSpPr>
            <a:grpSpLocks/>
          </p:cNvGrpSpPr>
          <p:nvPr/>
        </p:nvGrpSpPr>
        <p:grpSpPr bwMode="auto">
          <a:xfrm>
            <a:off x="4572000" y="1470025"/>
            <a:ext cx="4572000" cy="4919663"/>
            <a:chOff x="2880" y="960"/>
            <a:chExt cx="2880" cy="3099"/>
          </a:xfrm>
        </p:grpSpPr>
        <p:pic>
          <p:nvPicPr>
            <p:cNvPr id="19460" name="Picture 4" descr="AAJKXW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96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Rectangle 6"/>
            <p:cNvSpPr>
              <a:spLocks noChangeArrowheads="1"/>
            </p:cNvSpPr>
            <p:nvPr/>
          </p:nvSpPr>
          <p:spPr bwMode="auto">
            <a:xfrm>
              <a:off x="2880" y="2954"/>
              <a:ext cx="2880" cy="1105"/>
            </a:xfrm>
            <a:prstGeom prst="rect">
              <a:avLst/>
            </a:prstGeom>
            <a:noFill/>
            <a:ln>
              <a:noFill/>
            </a:ln>
            <a:effectLst/>
            <a:extLst/>
          </p:spPr>
          <p:txBody>
            <a:bodyPr wrap="square">
              <a:spAutoFit/>
            </a:bodyPr>
            <a:lstStyle/>
            <a:p>
              <a:pPr>
                <a:defRPr/>
              </a:pPr>
              <a:r>
                <a:rPr lang="en-US" b="1" dirty="0">
                  <a:cs typeface="+mn-cs"/>
                </a:rPr>
                <a:t>FIGURE 5–9 </a:t>
              </a:r>
              <a:r>
                <a:rPr lang="en-US" dirty="0">
                  <a:cs typeface="+mn-cs"/>
                </a:rPr>
                <a:t>A fluorescent trouble light operates cooler and is safer to use in the shop because it is protected against accidental breakage where gasoline or other flammable liquids would happen to come in contact with the light.</a:t>
              </a:r>
            </a:p>
          </p:txBody>
        </p:sp>
      </p:grpSp>
    </p:spTree>
    <p:extLst>
      <p:ext uri="{BB962C8B-B14F-4D97-AF65-F5344CB8AC3E}">
        <p14:creationId xmlns:p14="http://schemas.microsoft.com/office/powerpoint/2010/main" val="264198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BENCH/PEDESTAL GRINDER</a:t>
            </a:r>
            <a:endParaRPr lang="en-US"/>
          </a:p>
        </p:txBody>
      </p:sp>
      <p:sp>
        <p:nvSpPr>
          <p:cNvPr id="20482" name="Rectangle 3"/>
          <p:cNvSpPr>
            <a:spLocks noGrp="1" noChangeArrowheads="1"/>
          </p:cNvSpPr>
          <p:nvPr>
            <p:ph type="body" idx="1"/>
          </p:nvPr>
        </p:nvSpPr>
        <p:spPr/>
        <p:txBody>
          <a:bodyPr/>
          <a:lstStyle/>
          <a:p>
            <a:r>
              <a:rPr lang="en-US" smtClean="0"/>
              <a:t>Bench- or Pedestal-mounted Grinder</a:t>
            </a:r>
          </a:p>
          <a:p>
            <a:pPr lvl="1"/>
            <a:r>
              <a:rPr lang="en-US" smtClean="0"/>
              <a:t>These high-powered grinders can be equipped with a wire brush wheel and/or a stone wheel.</a:t>
            </a:r>
          </a:p>
          <a:p>
            <a:pPr lvl="2"/>
            <a:r>
              <a:rPr lang="en-US" smtClean="0"/>
              <a:t>A wire brush wheel is used to clean steel or sheet metal parts.</a:t>
            </a:r>
          </a:p>
          <a:p>
            <a:pPr lvl="2"/>
            <a:r>
              <a:rPr lang="en-US" smtClean="0"/>
              <a:t>A stone wheel is used to grind metal or to remove the mushroom from the top of punches or chisels.</a:t>
            </a:r>
            <a:endParaRPr lang="en-US"/>
          </a:p>
        </p:txBody>
      </p:sp>
    </p:spTree>
    <p:extLst>
      <p:ext uri="{BB962C8B-B14F-4D97-AF65-F5344CB8AC3E}">
        <p14:creationId xmlns:p14="http://schemas.microsoft.com/office/powerpoint/2010/main" val="406089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5–10</a:t>
            </a:r>
            <a:r>
              <a:rPr lang="en-US" sz="2000" dirty="0" smtClean="0"/>
              <a:t> A typical pedestal grinder with a wire wheel on the left side and a stone wheel on the right side. Even though this machine is equipped with guards, safety glasses or a face shield should always be worn when using a grinder or wire wheel.</a:t>
            </a:r>
            <a:endParaRPr lang="en-US" sz="2000" dirty="0"/>
          </a:p>
        </p:txBody>
      </p:sp>
      <p:pic>
        <p:nvPicPr>
          <p:cNvPr id="3" name="Picture 2" descr="6540005010.jpg"/>
          <p:cNvPicPr>
            <a:picLocks noChangeAspect="1"/>
          </p:cNvPicPr>
          <p:nvPr/>
        </p:nvPicPr>
        <p:blipFill>
          <a:blip r:embed="rId2" cstate="print"/>
          <a:stretch>
            <a:fillRect/>
          </a:stretch>
        </p:blipFill>
        <p:spPr>
          <a:xfrm>
            <a:off x="1691641" y="1976933"/>
            <a:ext cx="5760719" cy="3818534"/>
          </a:xfrm>
          <a:prstGeom prst="rect">
            <a:avLst/>
          </a:prstGeom>
        </p:spPr>
      </p:pic>
    </p:spTree>
    <p:extLst>
      <p:ext uri="{BB962C8B-B14F-4D97-AF65-F5344CB8AC3E}">
        <p14:creationId xmlns:p14="http://schemas.microsoft.com/office/powerpoint/2010/main" val="228321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BENCH VISE</a:t>
            </a:r>
            <a:endParaRPr lang="en-US"/>
          </a:p>
        </p:txBody>
      </p:sp>
      <p:sp>
        <p:nvSpPr>
          <p:cNvPr id="22530" name="Rectangle 3"/>
          <p:cNvSpPr>
            <a:spLocks noGrp="1" noChangeArrowheads="1"/>
          </p:cNvSpPr>
          <p:nvPr>
            <p:ph idx="1"/>
          </p:nvPr>
        </p:nvSpPr>
        <p:spPr>
          <a:xfrm>
            <a:off x="457200" y="1600200"/>
            <a:ext cx="4114800" cy="4525963"/>
          </a:xfrm>
        </p:spPr>
        <p:txBody>
          <a:bodyPr/>
          <a:lstStyle/>
          <a:p>
            <a:r>
              <a:rPr lang="en-US" dirty="0" smtClean="0"/>
              <a:t>A bench vise is used to hold components so that work can be performed on the unit. </a:t>
            </a:r>
          </a:p>
          <a:p>
            <a:r>
              <a:rPr lang="en-US" dirty="0" smtClean="0"/>
              <a:t>The size of a vise is determined by the width of the jaws. </a:t>
            </a:r>
          </a:p>
          <a:p>
            <a:r>
              <a:rPr lang="en-US" dirty="0" smtClean="0"/>
              <a:t>Two common sizes of vises are 4 in. and 6 in. models.</a:t>
            </a:r>
            <a:endParaRPr lang="en-US" dirty="0"/>
          </a:p>
        </p:txBody>
      </p:sp>
      <p:grpSp>
        <p:nvGrpSpPr>
          <p:cNvPr id="22531" name="Group 7"/>
          <p:cNvGrpSpPr>
            <a:grpSpLocks/>
          </p:cNvGrpSpPr>
          <p:nvPr/>
        </p:nvGrpSpPr>
        <p:grpSpPr bwMode="auto">
          <a:xfrm>
            <a:off x="4625975" y="1803400"/>
            <a:ext cx="4168775" cy="3683000"/>
            <a:chOff x="2914" y="1270"/>
            <a:chExt cx="2626" cy="2320"/>
          </a:xfrm>
        </p:grpSpPr>
        <p:pic>
          <p:nvPicPr>
            <p:cNvPr id="22532" name="Picture 4" descr="AAJKXW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Rectangle 6"/>
            <p:cNvSpPr>
              <a:spLocks noChangeArrowheads="1"/>
            </p:cNvSpPr>
            <p:nvPr/>
          </p:nvSpPr>
          <p:spPr bwMode="auto">
            <a:xfrm>
              <a:off x="2928" y="3264"/>
              <a:ext cx="2594" cy="326"/>
            </a:xfrm>
            <a:prstGeom prst="rect">
              <a:avLst/>
            </a:prstGeom>
            <a:noFill/>
            <a:ln>
              <a:noFill/>
            </a:ln>
            <a:effectLst/>
            <a:extLst/>
          </p:spPr>
          <p:txBody>
            <a:bodyPr>
              <a:spAutoFit/>
            </a:bodyPr>
            <a:lstStyle/>
            <a:p>
              <a:pPr>
                <a:defRPr/>
              </a:pPr>
              <a:r>
                <a:rPr lang="en-US" b="1" dirty="0">
                  <a:cs typeface="+mn-cs"/>
                </a:rPr>
                <a:t>FIGURE 5–11 </a:t>
              </a:r>
              <a:r>
                <a:rPr lang="en-US" dirty="0">
                  <a:cs typeface="+mn-cs"/>
                </a:rPr>
                <a:t>A typical vise mounted to a workbench.</a:t>
              </a:r>
            </a:p>
          </p:txBody>
        </p:sp>
      </p:grpSp>
    </p:spTree>
    <p:extLst>
      <p:ext uri="{BB962C8B-B14F-4D97-AF65-F5344CB8AC3E}">
        <p14:creationId xmlns:p14="http://schemas.microsoft.com/office/powerpoint/2010/main" val="159327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HYDRAULIC PRESSES</a:t>
            </a:r>
            <a:endParaRPr lang="en-US"/>
          </a:p>
        </p:txBody>
      </p:sp>
      <p:sp>
        <p:nvSpPr>
          <p:cNvPr id="23554" name="Rectangle 3"/>
          <p:cNvSpPr>
            <a:spLocks noGrp="1" noChangeArrowheads="1"/>
          </p:cNvSpPr>
          <p:nvPr>
            <p:ph idx="1"/>
          </p:nvPr>
        </p:nvSpPr>
        <p:spPr>
          <a:xfrm>
            <a:off x="457200" y="1600200"/>
            <a:ext cx="4267200" cy="4525963"/>
          </a:xfrm>
        </p:spPr>
        <p:txBody>
          <a:bodyPr/>
          <a:lstStyle/>
          <a:p>
            <a:r>
              <a:rPr lang="en-US" dirty="0" smtClean="0"/>
              <a:t>Hydraulic presses are hand-operated hydraulic cylinders mounted to a stand and designed to press bearings on or off of shafts and other components. </a:t>
            </a:r>
          </a:p>
          <a:p>
            <a:pPr lvl="1"/>
            <a:r>
              <a:rPr lang="en-US" dirty="0" smtClean="0"/>
              <a:t>A bearing splitter is often required to apply force to the inner race of a bearing.</a:t>
            </a:r>
            <a:endParaRPr lang="en-US" dirty="0"/>
          </a:p>
        </p:txBody>
      </p:sp>
      <p:grpSp>
        <p:nvGrpSpPr>
          <p:cNvPr id="23555" name="Group 7"/>
          <p:cNvGrpSpPr>
            <a:grpSpLocks/>
          </p:cNvGrpSpPr>
          <p:nvPr/>
        </p:nvGrpSpPr>
        <p:grpSpPr bwMode="auto">
          <a:xfrm>
            <a:off x="4953000" y="1443037"/>
            <a:ext cx="4191000" cy="4891088"/>
            <a:chOff x="3120" y="957"/>
            <a:chExt cx="2640" cy="3081"/>
          </a:xfrm>
        </p:grpSpPr>
        <p:pic>
          <p:nvPicPr>
            <p:cNvPr id="23556" name="Picture 4" descr="AAJKXW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957"/>
              <a:ext cx="1872" cy="2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Rectangle 6"/>
            <p:cNvSpPr>
              <a:spLocks noChangeArrowheads="1"/>
            </p:cNvSpPr>
            <p:nvPr/>
          </p:nvSpPr>
          <p:spPr bwMode="auto">
            <a:xfrm>
              <a:off x="3120" y="3456"/>
              <a:ext cx="2640" cy="582"/>
            </a:xfrm>
            <a:prstGeom prst="rect">
              <a:avLst/>
            </a:prstGeom>
            <a:noFill/>
            <a:ln>
              <a:noFill/>
            </a:ln>
            <a:effectLst/>
            <a:extLst/>
          </p:spPr>
          <p:txBody>
            <a:bodyPr wrap="square">
              <a:spAutoFit/>
            </a:bodyPr>
            <a:lstStyle/>
            <a:p>
              <a:pPr eaLnBrk="0" hangingPunct="0">
                <a:defRPr/>
              </a:pPr>
              <a:r>
                <a:rPr lang="en-US" b="1" dirty="0">
                  <a:cs typeface="+mn-cs"/>
                </a:rPr>
                <a:t>FIGURE 5–12</a:t>
              </a:r>
              <a:r>
                <a:rPr lang="en-US" dirty="0">
                  <a:cs typeface="+mn-cs"/>
                </a:rPr>
                <a:t> A hydraulic press is usually used to press bearings on and off of rear axles and transmissions.</a:t>
              </a:r>
            </a:p>
          </p:txBody>
        </p:sp>
      </p:grpSp>
    </p:spTree>
    <p:extLst>
      <p:ext uri="{BB962C8B-B14F-4D97-AF65-F5344CB8AC3E}">
        <p14:creationId xmlns:p14="http://schemas.microsoft.com/office/powerpoint/2010/main" val="2939852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PORTABLE CRANE AND CHAIN HOIST</a:t>
            </a:r>
            <a:endParaRPr lang="en-US"/>
          </a:p>
        </p:txBody>
      </p:sp>
      <p:sp>
        <p:nvSpPr>
          <p:cNvPr id="24578" name="Rectangle 3"/>
          <p:cNvSpPr>
            <a:spLocks noGrp="1" noChangeArrowheads="1"/>
          </p:cNvSpPr>
          <p:nvPr>
            <p:ph idx="1"/>
          </p:nvPr>
        </p:nvSpPr>
        <p:spPr>
          <a:xfrm>
            <a:off x="457200" y="1600200"/>
            <a:ext cx="3962400" cy="4525963"/>
          </a:xfrm>
        </p:spPr>
        <p:txBody>
          <a:bodyPr/>
          <a:lstStyle/>
          <a:p>
            <a:r>
              <a:rPr lang="en-US" dirty="0" smtClean="0"/>
              <a:t>A portable crane is used to remove and install engines and other heavy vehicle components. </a:t>
            </a:r>
            <a:endParaRPr lang="en-US" dirty="0"/>
          </a:p>
        </p:txBody>
      </p:sp>
      <p:grpSp>
        <p:nvGrpSpPr>
          <p:cNvPr id="24579" name="Group 7"/>
          <p:cNvGrpSpPr>
            <a:grpSpLocks/>
          </p:cNvGrpSpPr>
          <p:nvPr/>
        </p:nvGrpSpPr>
        <p:grpSpPr bwMode="auto">
          <a:xfrm>
            <a:off x="3886200" y="1447800"/>
            <a:ext cx="5257800" cy="4962525"/>
            <a:chOff x="2448" y="1132"/>
            <a:chExt cx="3312" cy="3126"/>
          </a:xfrm>
        </p:grpSpPr>
        <p:pic>
          <p:nvPicPr>
            <p:cNvPr id="24580" name="Picture 4" descr="AAJKXW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 y="1132"/>
              <a:ext cx="2367" cy="2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Rectangle 6"/>
            <p:cNvSpPr>
              <a:spLocks noChangeArrowheads="1"/>
            </p:cNvSpPr>
            <p:nvPr/>
          </p:nvSpPr>
          <p:spPr bwMode="auto">
            <a:xfrm>
              <a:off x="2448" y="3676"/>
              <a:ext cx="3312" cy="582"/>
            </a:xfrm>
            <a:prstGeom prst="rect">
              <a:avLst/>
            </a:prstGeom>
            <a:noFill/>
            <a:ln>
              <a:noFill/>
            </a:ln>
            <a:effectLst/>
            <a:extLst/>
          </p:spPr>
          <p:txBody>
            <a:bodyPr wrap="square">
              <a:spAutoFit/>
            </a:bodyPr>
            <a:lstStyle/>
            <a:p>
              <a:pPr>
                <a:defRPr/>
              </a:pPr>
              <a:r>
                <a:rPr lang="en-US" b="1" dirty="0">
                  <a:cs typeface="+mn-cs"/>
                </a:rPr>
                <a:t>FIGURE 5–13 </a:t>
              </a:r>
              <a:r>
                <a:rPr lang="en-US" dirty="0">
                  <a:cs typeface="+mn-cs"/>
                </a:rPr>
                <a:t>A typical portable crane used to lift and move heavy assemblies, such as engines and transmissions.</a:t>
              </a:r>
            </a:p>
          </p:txBody>
        </p:sp>
      </p:grpSp>
    </p:spTree>
    <p:extLst>
      <p:ext uri="{BB962C8B-B14F-4D97-AF65-F5344CB8AC3E}">
        <p14:creationId xmlns:p14="http://schemas.microsoft.com/office/powerpoint/2010/main" val="159582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5.1 </a:t>
            </a:r>
            <a:r>
              <a:rPr lang="en-US" dirty="0" smtClean="0"/>
              <a:t>Describe the purpose of the air compressor, and other air and electrically operated tools. </a:t>
            </a:r>
          </a:p>
          <a:p>
            <a:pPr marL="0" indent="-29718">
              <a:buNone/>
            </a:pPr>
            <a:r>
              <a:rPr lang="en-US" b="1" dirty="0" smtClean="0">
                <a:solidFill>
                  <a:srgbClr val="007FA3"/>
                </a:solidFill>
              </a:rPr>
              <a:t>5.2</a:t>
            </a:r>
            <a:r>
              <a:rPr lang="en-US" dirty="0" smtClean="0"/>
              <a:t> Compare the different types of trouble lights. </a:t>
            </a:r>
          </a:p>
          <a:p>
            <a:pPr marL="0" indent="-29718">
              <a:buNone/>
            </a:pPr>
            <a:r>
              <a:rPr lang="en-US" b="1" dirty="0" smtClean="0">
                <a:solidFill>
                  <a:srgbClr val="007FA3"/>
                </a:solidFill>
              </a:rPr>
              <a:t>5.3 </a:t>
            </a:r>
            <a:r>
              <a:rPr lang="en-US" dirty="0" smtClean="0"/>
              <a:t>Describe the purpose of the bench/pedestal grinder and the bench vise. </a:t>
            </a:r>
          </a:p>
          <a:p>
            <a:pPr marL="0" indent="-29718">
              <a:buNone/>
            </a:pPr>
            <a:r>
              <a:rPr lang="en-US" b="1" dirty="0" smtClean="0">
                <a:solidFill>
                  <a:srgbClr val="007FA3"/>
                </a:solidFill>
              </a:rPr>
              <a:t>5.4</a:t>
            </a:r>
            <a:r>
              <a:rPr lang="en-US" dirty="0" smtClean="0"/>
              <a:t> Discuss the purpose of hydraulic presses, portable crane and chain hoist, and engine stands.</a:t>
            </a:r>
            <a:endParaRPr lang="en-US" dirty="0"/>
          </a:p>
        </p:txBody>
      </p:sp>
    </p:spTree>
    <p:extLst>
      <p:ext uri="{BB962C8B-B14F-4D97-AF65-F5344CB8AC3E}">
        <p14:creationId xmlns:p14="http://schemas.microsoft.com/office/powerpoint/2010/main" val="305780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ENGINE STANDS</a:t>
            </a:r>
            <a:endParaRPr lang="en-US"/>
          </a:p>
        </p:txBody>
      </p:sp>
      <p:sp>
        <p:nvSpPr>
          <p:cNvPr id="25602" name="Rectangle 3"/>
          <p:cNvSpPr>
            <a:spLocks noGrp="1" noChangeArrowheads="1"/>
          </p:cNvSpPr>
          <p:nvPr>
            <p:ph idx="1"/>
          </p:nvPr>
        </p:nvSpPr>
        <p:spPr>
          <a:xfrm>
            <a:off x="457200" y="1600200"/>
            <a:ext cx="4038600" cy="4525963"/>
          </a:xfrm>
        </p:spPr>
        <p:txBody>
          <a:bodyPr/>
          <a:lstStyle/>
          <a:p>
            <a:r>
              <a:rPr lang="en-US" dirty="0" smtClean="0"/>
              <a:t>An engine stand is designed to safely hold an engine and to allow it to be rotated. </a:t>
            </a:r>
          </a:p>
          <a:p>
            <a:pPr lvl="1"/>
            <a:r>
              <a:rPr lang="en-US" dirty="0" smtClean="0"/>
              <a:t>This allows the technician to easily remove, install, and perform service work to the engine.</a:t>
            </a:r>
            <a:endParaRPr lang="en-US" dirty="0"/>
          </a:p>
        </p:txBody>
      </p:sp>
      <p:grpSp>
        <p:nvGrpSpPr>
          <p:cNvPr id="25603" name="Group 8"/>
          <p:cNvGrpSpPr>
            <a:grpSpLocks/>
          </p:cNvGrpSpPr>
          <p:nvPr/>
        </p:nvGrpSpPr>
        <p:grpSpPr bwMode="auto">
          <a:xfrm>
            <a:off x="4572000" y="1819275"/>
            <a:ext cx="4267200" cy="3895725"/>
            <a:chOff x="2880" y="1146"/>
            <a:chExt cx="2688" cy="2454"/>
          </a:xfrm>
        </p:grpSpPr>
        <p:pic>
          <p:nvPicPr>
            <p:cNvPr id="25604" name="Picture 4" descr="AAJKXW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46"/>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Rectangle 6"/>
            <p:cNvSpPr>
              <a:spLocks noChangeArrowheads="1"/>
            </p:cNvSpPr>
            <p:nvPr/>
          </p:nvSpPr>
          <p:spPr bwMode="auto">
            <a:xfrm>
              <a:off x="2880" y="3140"/>
              <a:ext cx="2688" cy="460"/>
            </a:xfrm>
            <a:prstGeom prst="rect">
              <a:avLst/>
            </a:prstGeom>
            <a:noFill/>
            <a:ln>
              <a:noFill/>
            </a:ln>
            <a:effectLst/>
            <a:extLst/>
          </p:spPr>
          <p:txBody>
            <a:bodyPr>
              <a:spAutoFit/>
            </a:bodyPr>
            <a:lstStyle/>
            <a:p>
              <a:pPr>
                <a:defRPr/>
              </a:pPr>
              <a:r>
                <a:rPr lang="en-US" b="1" dirty="0">
                  <a:cs typeface="+mn-cs"/>
                </a:rPr>
                <a:t>FIGURE 5–14 </a:t>
              </a:r>
              <a:r>
                <a:rPr lang="en-US" dirty="0">
                  <a:cs typeface="+mn-cs"/>
                </a:rPr>
                <a:t>Two engines on engine stands. The plastic bags over the engines help keep dirt from getting onto these engines and engine parts.</a:t>
              </a:r>
            </a:p>
          </p:txBody>
        </p:sp>
      </p:grpSp>
    </p:spTree>
    <p:extLst>
      <p:ext uri="{BB962C8B-B14F-4D97-AF65-F5344CB8AC3E}">
        <p14:creationId xmlns:p14="http://schemas.microsoft.com/office/powerpoint/2010/main" val="297611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5–15</a:t>
            </a:r>
            <a:r>
              <a:rPr lang="en-US" dirty="0" smtClean="0"/>
              <a:t> An engine stand that grasps the engine from the sides rather than the end.</a:t>
            </a:r>
            <a:endParaRPr lang="en-US" dirty="0"/>
          </a:p>
        </p:txBody>
      </p:sp>
      <p:pic>
        <p:nvPicPr>
          <p:cNvPr id="3" name="Picture 2" descr="6540005015.jpg"/>
          <p:cNvPicPr>
            <a:picLocks noChangeAspect="1"/>
          </p:cNvPicPr>
          <p:nvPr/>
        </p:nvPicPr>
        <p:blipFill>
          <a:blip r:embed="rId2" cstate="print"/>
          <a:stretch>
            <a:fillRect/>
          </a:stretch>
        </p:blipFill>
        <p:spPr>
          <a:xfrm>
            <a:off x="1691640" y="1938527"/>
            <a:ext cx="5760720" cy="3895344"/>
          </a:xfrm>
          <a:prstGeom prst="rect">
            <a:avLst/>
          </a:prstGeom>
        </p:spPr>
      </p:pic>
    </p:spTree>
    <p:extLst>
      <p:ext uri="{BB962C8B-B14F-4D97-AF65-F5344CB8AC3E}">
        <p14:creationId xmlns:p14="http://schemas.microsoft.com/office/powerpoint/2010/main" val="228161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 AND MAINTENANCE OF SHOP EQUIPMENT</a:t>
            </a:r>
            <a:endParaRPr lang="en-US" dirty="0"/>
          </a:p>
        </p:txBody>
      </p:sp>
      <p:sp>
        <p:nvSpPr>
          <p:cNvPr id="4" name="Content Placeholder 3"/>
          <p:cNvSpPr>
            <a:spLocks noGrp="1"/>
          </p:cNvSpPr>
          <p:nvPr>
            <p:ph idx="1"/>
          </p:nvPr>
        </p:nvSpPr>
        <p:spPr/>
        <p:txBody>
          <a:bodyPr/>
          <a:lstStyle/>
          <a:p>
            <a:r>
              <a:rPr lang="en-US" dirty="0" smtClean="0"/>
              <a:t>Keep equipment clean</a:t>
            </a:r>
          </a:p>
          <a:p>
            <a:r>
              <a:rPr lang="en-US" dirty="0" smtClean="0"/>
              <a:t>Keep equipment lubricated</a:t>
            </a:r>
            <a:endParaRPr lang="en-US" dirty="0"/>
          </a:p>
        </p:txBody>
      </p:sp>
    </p:spTree>
    <p:extLst>
      <p:ext uri="{BB962C8B-B14F-4D97-AF65-F5344CB8AC3E}">
        <p14:creationId xmlns:p14="http://schemas.microsoft.com/office/powerpoint/2010/main" val="228258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smtClean="0"/>
              <a:t>SUMMARY (1 OF 3)</a:t>
            </a:r>
            <a:endParaRPr lang="en-US" dirty="0"/>
          </a:p>
        </p:txBody>
      </p:sp>
      <p:sp>
        <p:nvSpPr>
          <p:cNvPr id="27650" name="Rectangle 3"/>
          <p:cNvSpPr>
            <a:spLocks noGrp="1" noChangeArrowheads="1"/>
          </p:cNvSpPr>
          <p:nvPr>
            <p:ph type="body" idx="1"/>
          </p:nvPr>
        </p:nvSpPr>
        <p:spPr/>
        <p:txBody>
          <a:bodyPr/>
          <a:lstStyle/>
          <a:p>
            <a:r>
              <a:rPr lang="en-US" dirty="0" smtClean="0"/>
              <a:t>Most shops are equipped with a large air compressor that supplies pressurized air to all stalls for use by the technician.</a:t>
            </a:r>
          </a:p>
          <a:p>
            <a:r>
              <a:rPr lang="en-US" dirty="0" smtClean="0"/>
              <a:t>An air impact wrench is the most commonly used power tool in the shop. It is used mostly to remove fasteners. </a:t>
            </a:r>
          </a:p>
          <a:p>
            <a:r>
              <a:rPr lang="en-US" dirty="0" smtClean="0"/>
              <a:t>Other air-operated tools include an air ratchet and a die grinder.</a:t>
            </a:r>
          </a:p>
        </p:txBody>
      </p:sp>
    </p:spTree>
    <p:extLst>
      <p:ext uri="{BB962C8B-B14F-4D97-AF65-F5344CB8AC3E}">
        <p14:creationId xmlns:p14="http://schemas.microsoft.com/office/powerpoint/2010/main" val="179011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28674" name="Rectangle 3"/>
          <p:cNvSpPr>
            <a:spLocks noGrp="1" noChangeArrowheads="1"/>
          </p:cNvSpPr>
          <p:nvPr>
            <p:ph type="body" idx="1"/>
          </p:nvPr>
        </p:nvSpPr>
        <p:spPr/>
        <p:txBody>
          <a:bodyPr/>
          <a:lstStyle/>
          <a:p>
            <a:r>
              <a:rPr lang="en-US" dirty="0"/>
              <a:t>A bench or pedestal grinder usually has both a grinding stone and a wire brush wheel.</a:t>
            </a:r>
          </a:p>
          <a:p>
            <a:r>
              <a:rPr lang="en-US" dirty="0" smtClean="0"/>
              <a:t>Trouble lights should be fluorescent or LED for maximum safety in the shop.</a:t>
            </a:r>
          </a:p>
          <a:p>
            <a:r>
              <a:rPr lang="en-US" dirty="0" smtClean="0"/>
              <a:t>A hydraulic press is used to remove bearings from shafts and other similar operations.</a:t>
            </a:r>
          </a:p>
        </p:txBody>
      </p:sp>
    </p:spTree>
    <p:extLst>
      <p:ext uri="{BB962C8B-B14F-4D97-AF65-F5344CB8AC3E}">
        <p14:creationId xmlns:p14="http://schemas.microsoft.com/office/powerpoint/2010/main" val="298923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A portable crane is used to remove and install engines or engine/transmission assemblies from vehicles.</a:t>
            </a:r>
          </a:p>
          <a:p>
            <a:r>
              <a:rPr lang="en-US" dirty="0"/>
              <a:t>Engine stands are designed to allow the technician to rotate the engine to get access to the various parts and components</a:t>
            </a:r>
            <a:r>
              <a:rPr lang="en-US" dirty="0" smtClean="0"/>
              <a:t>.</a:t>
            </a:r>
            <a:endParaRPr lang="en-US" dirty="0"/>
          </a:p>
        </p:txBody>
      </p:sp>
    </p:spTree>
    <p:extLst>
      <p:ext uri="{BB962C8B-B14F-4D97-AF65-F5344CB8AC3E}">
        <p14:creationId xmlns:p14="http://schemas.microsoft.com/office/powerpoint/2010/main" val="14616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Inspect the cart and make sure the tanks are chained properly before moving it to the work location.</a:t>
            </a:r>
            <a:endParaRPr lang="en-US" dirty="0"/>
          </a:p>
        </p:txBody>
      </p:sp>
      <p:pic>
        <p:nvPicPr>
          <p:cNvPr id="3" name="Picture 2" descr="654000501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Start by attaching the appropriate work tip to the torch handle. The fitting should only be tightened hand tight. Make sure the valves on the torch handle are closed at this time.</a:t>
            </a:r>
            <a:endParaRPr lang="en-US" dirty="0"/>
          </a:p>
        </p:txBody>
      </p:sp>
      <p:pic>
        <p:nvPicPr>
          <p:cNvPr id="3" name="Picture 2" descr="654000501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Each tank has a regulator assembly with two gauges. The high pressure gauge shows tank pressure, and the low pressure gauge indicates working pressure.</a:t>
            </a:r>
            <a:endParaRPr lang="en-US" dirty="0"/>
          </a:p>
        </p:txBody>
      </p:sp>
      <p:pic>
        <p:nvPicPr>
          <p:cNvPr id="3" name="Picture 2" descr="6540005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Open the oxygen tank valve fully open, and open the acetylene tank valve 1/2 turn.</a:t>
            </a:r>
            <a:endParaRPr lang="en-US" dirty="0"/>
          </a:p>
        </p:txBody>
      </p:sp>
      <p:pic>
        <p:nvPicPr>
          <p:cNvPr id="3" name="Picture 2" descr="6540005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AIR COMPRESSOR (1 OF 2)</a:t>
            </a:r>
            <a:endParaRPr lang="en-US" dirty="0"/>
          </a:p>
        </p:txBody>
      </p:sp>
      <p:sp>
        <p:nvSpPr>
          <p:cNvPr id="9218" name="Rectangle 3"/>
          <p:cNvSpPr>
            <a:spLocks noGrp="1" noChangeArrowheads="1"/>
          </p:cNvSpPr>
          <p:nvPr>
            <p:ph type="body" idx="1"/>
          </p:nvPr>
        </p:nvSpPr>
        <p:spPr/>
        <p:txBody>
          <a:bodyPr/>
          <a:lstStyle/>
          <a:p>
            <a:r>
              <a:rPr lang="en-US" dirty="0" smtClean="0"/>
              <a:t>A shop air compressor is usually located in a separate room or an area away from the customer area of a shop. </a:t>
            </a:r>
          </a:p>
        </p:txBody>
      </p:sp>
    </p:spTree>
    <p:extLst>
      <p:ext uri="{BB962C8B-B14F-4D97-AF65-F5344CB8AC3E}">
        <p14:creationId xmlns:p14="http://schemas.microsoft.com/office/powerpoint/2010/main" val="225908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Open the oxygen valve on the torch handle 1/4 turn in preparation for adjusting oxygen gas pressure.</a:t>
            </a:r>
            <a:endParaRPr lang="en-US" dirty="0"/>
          </a:p>
        </p:txBody>
      </p:sp>
      <p:pic>
        <p:nvPicPr>
          <p:cNvPr id="3" name="Picture 2" descr="6540005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Turn the oxygen regulator valve clockwise and adjust oxygen gas pressure to 20 PSI. Close the oxygen valve on the torch handle.</a:t>
            </a:r>
            <a:endParaRPr lang="en-US" dirty="0"/>
          </a:p>
        </p:txBody>
      </p:sp>
      <p:pic>
        <p:nvPicPr>
          <p:cNvPr id="3" name="Picture 2" descr="6540005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Open the acetylene valve on the torch handle 1/4 turn and adjust acetylene gas pressure to 7 PSI. Close the acetylene valve on the torch handle.</a:t>
            </a:r>
            <a:endParaRPr lang="en-US" dirty="0"/>
          </a:p>
        </p:txBody>
      </p:sp>
      <p:pic>
        <p:nvPicPr>
          <p:cNvPr id="3" name="Picture 2" descr="6540005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Open the oxygen valve on the torch handle 1/4 turn and use an appropriate size tip cleaner to clean the tip orifice. Finish by closing the oxygen valve.</a:t>
            </a:r>
            <a:endParaRPr lang="en-US" dirty="0"/>
          </a:p>
        </p:txBody>
      </p:sp>
      <p:pic>
        <p:nvPicPr>
          <p:cNvPr id="3" name="Picture 2" descr="6540005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Put on leather gloves and open the acetylene valve on the torch handle 1/4 turn. Use a flint striker to ignite the acetylene gas exiting the torch tip.</a:t>
            </a:r>
            <a:endParaRPr lang="en-US" dirty="0"/>
          </a:p>
        </p:txBody>
      </p:sp>
      <p:pic>
        <p:nvPicPr>
          <p:cNvPr id="3" name="Picture 2" descr="654000502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Adjust the acetylene valve until the base of the flame just touches the torch tip. Slowly open the oxygen valve on the torch handle and adjust for a neutral flame (blue cone is well-defined).</a:t>
            </a:r>
            <a:endParaRPr lang="en-US" dirty="0"/>
          </a:p>
        </p:txBody>
      </p:sp>
      <p:pic>
        <p:nvPicPr>
          <p:cNvPr id="3" name="Picture 2" descr="654000502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11 Once work is complete, extinguish the flame by quickly closing the acetylene valve on the torch handle. Be prepared to hear a loud “pop” when the flame goes out. Close the oxygen valve on the torch handle.</a:t>
            </a:r>
            <a:endParaRPr lang="en-US" sz="2000" dirty="0"/>
          </a:p>
        </p:txBody>
      </p:sp>
      <p:pic>
        <p:nvPicPr>
          <p:cNvPr id="3" name="Picture 2" descr="654000502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12 Close the valves on both tanks and turn the regulator handles CCW until they no longer contact the internal springs. Open the gas valves briefly on the torch handle to release gas pressure from the hoses. Close the gas valves on the torch handle and put away the torch assembly.</a:t>
            </a:r>
            <a:endParaRPr lang="en-US" sz="2000" dirty="0"/>
          </a:p>
        </p:txBody>
      </p:sp>
      <p:pic>
        <p:nvPicPr>
          <p:cNvPr id="3" name="Picture 2" descr="654000502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13 Heating attachments include ordinary heating tips, middle and right and a “rosebud” (left). Ordinary heating tips work fine for most purposes, but occasionally the rosebud is utilized when a great deal of heat is needed.</a:t>
            </a:r>
            <a:endParaRPr lang="en-US" sz="2000" dirty="0"/>
          </a:p>
        </p:txBody>
      </p:sp>
      <p:pic>
        <p:nvPicPr>
          <p:cNvPr id="3" name="Picture 2" descr="6540005028.jpg"/>
          <p:cNvPicPr>
            <a:picLocks noChangeAspect="1"/>
          </p:cNvPicPr>
          <p:nvPr/>
        </p:nvPicPr>
        <p:blipFill>
          <a:blip r:embed="rId2" cstate="print"/>
          <a:stretch>
            <a:fillRect/>
          </a:stretch>
        </p:blipFill>
        <p:spPr>
          <a:xfrm>
            <a:off x="2212848" y="2322576"/>
            <a:ext cx="4718304" cy="3127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14 Note that while acetylene tank pressures are relatively low, the oxygen tank can be filled to over 2,000 PSI. This can represent a serious hazard if precautions are not taken. Be absolutely certain that the tanks are chained properly to the cart before attempting to move it!</a:t>
            </a:r>
            <a:endParaRPr lang="en-US" sz="2000" dirty="0"/>
          </a:p>
        </p:txBody>
      </p:sp>
      <p:pic>
        <p:nvPicPr>
          <p:cNvPr id="3" name="Picture 2" descr="654000502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COMPRESSOR </a:t>
            </a:r>
            <a:r>
              <a:rPr lang="en-US" dirty="0" smtClean="0"/>
              <a:t>(2 </a:t>
            </a:r>
            <a:r>
              <a:rPr lang="en-US" dirty="0"/>
              <a:t>OF 2)</a:t>
            </a:r>
          </a:p>
        </p:txBody>
      </p:sp>
      <p:sp>
        <p:nvSpPr>
          <p:cNvPr id="3" name="Content Placeholder 2"/>
          <p:cNvSpPr>
            <a:spLocks noGrp="1"/>
          </p:cNvSpPr>
          <p:nvPr>
            <p:ph idx="1"/>
          </p:nvPr>
        </p:nvSpPr>
        <p:spPr/>
        <p:txBody>
          <a:bodyPr/>
          <a:lstStyle/>
          <a:p>
            <a:r>
              <a:rPr lang="en-US" dirty="0"/>
              <a:t>An air compressor is powered by a 220 V AC electric motor </a:t>
            </a:r>
          </a:p>
          <a:p>
            <a:pPr lvl="1"/>
            <a:r>
              <a:rPr lang="en-US" dirty="0"/>
              <a:t>Includes a storage tank and the compressor itself</a:t>
            </a:r>
          </a:p>
          <a:p>
            <a:pPr lvl="1"/>
            <a:r>
              <a:rPr lang="en-US" dirty="0"/>
              <a:t>As well as the pressure switches, which are used to maintain a certain minimum level of air pressure in the system</a:t>
            </a:r>
            <a:r>
              <a:rPr lang="en-US" dirty="0" smtClean="0"/>
              <a:t>.</a:t>
            </a:r>
            <a:endParaRPr lang="en-US" dirty="0"/>
          </a:p>
        </p:txBody>
      </p:sp>
    </p:spTree>
    <p:extLst>
      <p:ext uri="{BB962C8B-B14F-4D97-AF65-F5344CB8AC3E}">
        <p14:creationId xmlns:p14="http://schemas.microsoft.com/office/powerpoint/2010/main" val="215944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15 Any time heating or cutting operations are being performed, be sure that any flammables have been removed from the immediate area. A fire blanket may be placed over floor drains or other objects to prevent fires. A fire extinguisher should be on hand in case of an emergency.</a:t>
            </a:r>
            <a:endParaRPr lang="en-US" sz="2000" dirty="0"/>
          </a:p>
        </p:txBody>
      </p:sp>
      <p:pic>
        <p:nvPicPr>
          <p:cNvPr id="3" name="Picture 2" descr="654000503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Be sure to wear appropriate personal protective equipment during heating and cutting operations.</a:t>
            </a:r>
            <a:endParaRPr lang="en-US" dirty="0"/>
          </a:p>
        </p:txBody>
      </p:sp>
      <p:pic>
        <p:nvPicPr>
          <p:cNvPr id="3" name="Picture 2" descr="654000503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Note that heating operations should be performed over steel or firebrick. Never heat or cut steel close to concrete, as it could cause the concrete to explode.</a:t>
            </a:r>
            <a:endParaRPr lang="en-US" dirty="0"/>
          </a:p>
        </p:txBody>
      </p:sp>
      <p:pic>
        <p:nvPicPr>
          <p:cNvPr id="3" name="Picture 2" descr="654000503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18 When heating steel, move the torch in a circular pattern to prevent melting of the metal. Don’t hold the torch too close to the work as this will cause a “snapping” or “backfire” that can extinguish the flame.</a:t>
            </a:r>
            <a:endParaRPr lang="en-US" sz="2000" dirty="0"/>
          </a:p>
        </p:txBody>
      </p:sp>
      <p:pic>
        <p:nvPicPr>
          <p:cNvPr id="3" name="Picture 2" descr="654000503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Affix the cutting attachment to the torch handle. Note that the cutting attachment has a cutting handle and a separate oxygen valve.</a:t>
            </a:r>
            <a:endParaRPr lang="en-US" dirty="0"/>
          </a:p>
        </p:txBody>
      </p:sp>
      <p:pic>
        <p:nvPicPr>
          <p:cNvPr id="3" name="Picture 2" descr="654000503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Fully open the oxygen valve on the torch handle. Oxygen flow will now be controlled with the valve on the cutting attachment.</a:t>
            </a:r>
            <a:endParaRPr lang="en-US" dirty="0"/>
          </a:p>
        </p:txBody>
      </p:sp>
      <p:pic>
        <p:nvPicPr>
          <p:cNvPr id="3" name="Picture 2" descr="654000503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Oxygen gas pressure should be adjusted to 30 PSI whenever using the cutting attachment. Acetylene pressure is kept at 7 PSI.</a:t>
            </a:r>
            <a:endParaRPr lang="en-US" dirty="0"/>
          </a:p>
        </p:txBody>
      </p:sp>
      <p:pic>
        <p:nvPicPr>
          <p:cNvPr id="3" name="Picture 2" descr="654000503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22 Open the acetylene valve on the torch handle 1/4 turn and light the torch. Adjust the flame until its base just touches the cutting tip. Slowly open the oxygen valve on the cutting attachment and adjust the flame until the blue cone is well-defined.</a:t>
            </a:r>
            <a:endParaRPr lang="en-US" sz="2000" dirty="0"/>
          </a:p>
        </p:txBody>
      </p:sp>
      <p:pic>
        <p:nvPicPr>
          <p:cNvPr id="3" name="Picture 2" descr="654000503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Direct the flame onto a thin spot or sharp edge of the metal to be cut. This will build the heat quicker in order to get the cut started.</a:t>
            </a:r>
            <a:endParaRPr lang="en-US" dirty="0"/>
          </a:p>
        </p:txBody>
      </p:sp>
      <p:pic>
        <p:nvPicPr>
          <p:cNvPr id="3" name="Picture 2" descr="654000503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24 When the metal glows red, depress the cutting handle and move the torch to advance the cut. You will need to move the torch faster when cutting thinner pieces of steel. On thicker pieces, point the cutting tip into the direction of the cut.</a:t>
            </a:r>
            <a:endParaRPr lang="en-US" sz="2000" dirty="0"/>
          </a:p>
        </p:txBody>
      </p:sp>
      <p:pic>
        <p:nvPicPr>
          <p:cNvPr id="3" name="Picture 2" descr="654000503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a:t>
            </a:r>
            <a:r>
              <a:rPr lang="en-US" dirty="0" smtClean="0"/>
              <a:t> A typical shop compressor. It is usually placed out of the way, yet accessible to provide for maintenance to the unit.</a:t>
            </a:r>
            <a:endParaRPr lang="en-US" dirty="0"/>
          </a:p>
        </p:txBody>
      </p:sp>
      <p:pic>
        <p:nvPicPr>
          <p:cNvPr id="3" name="Picture 2" descr="6540005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8112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5–2</a:t>
            </a:r>
            <a:r>
              <a:rPr lang="en-US" dirty="0" smtClean="0"/>
              <a:t> Always use an air nozzle that is OSHA approved. The openings in the side are used to allow air to escape if the nozzle tip were to become clogged.</a:t>
            </a:r>
            <a:endParaRPr lang="en-US" dirty="0"/>
          </a:p>
        </p:txBody>
      </p:sp>
      <p:pic>
        <p:nvPicPr>
          <p:cNvPr id="3" name="Picture 2" descr="6540005002.jpg"/>
          <p:cNvPicPr>
            <a:picLocks noChangeAspect="1"/>
          </p:cNvPicPr>
          <p:nvPr/>
        </p:nvPicPr>
        <p:blipFill>
          <a:blip r:embed="rId2" cstate="print"/>
          <a:stretch>
            <a:fillRect/>
          </a:stretch>
        </p:blipFill>
        <p:spPr>
          <a:xfrm>
            <a:off x="1691641" y="1987905"/>
            <a:ext cx="5760719" cy="3796588"/>
          </a:xfrm>
          <a:prstGeom prst="rect">
            <a:avLst/>
          </a:prstGeom>
        </p:spPr>
      </p:pic>
    </p:spTree>
    <p:extLst>
      <p:ext uri="{BB962C8B-B14F-4D97-AF65-F5344CB8AC3E}">
        <p14:creationId xmlns:p14="http://schemas.microsoft.com/office/powerpoint/2010/main" val="398219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AIR AND ELECTRICALLY OPERATED TOOLS</a:t>
            </a:r>
            <a:endParaRPr lang="en-US"/>
          </a:p>
        </p:txBody>
      </p:sp>
      <p:sp>
        <p:nvSpPr>
          <p:cNvPr id="12290" name="Rectangle 3"/>
          <p:cNvSpPr>
            <a:spLocks noGrp="1" noChangeArrowheads="1"/>
          </p:cNvSpPr>
          <p:nvPr>
            <p:ph idx="1"/>
          </p:nvPr>
        </p:nvSpPr>
        <p:spPr/>
        <p:txBody>
          <a:bodyPr/>
          <a:lstStyle/>
          <a:p>
            <a:r>
              <a:rPr lang="en-US" smtClean="0"/>
              <a:t>Impact Wrench</a:t>
            </a:r>
          </a:p>
          <a:p>
            <a:r>
              <a:rPr lang="en-US" smtClean="0"/>
              <a:t>Air Ratchet</a:t>
            </a:r>
          </a:p>
          <a:p>
            <a:r>
              <a:rPr lang="en-US" smtClean="0"/>
              <a:t>Die Grinder</a:t>
            </a:r>
          </a:p>
          <a:p>
            <a:r>
              <a:rPr lang="en-US" smtClean="0"/>
              <a:t>Air Drill</a:t>
            </a:r>
          </a:p>
          <a:p>
            <a:r>
              <a:rPr lang="en-US" smtClean="0"/>
              <a:t>Air-blow Gun</a:t>
            </a:r>
          </a:p>
          <a:p>
            <a:r>
              <a:rPr lang="en-US" smtClean="0"/>
              <a:t>Air-operated Grease Gun</a:t>
            </a:r>
          </a:p>
          <a:p>
            <a:r>
              <a:rPr lang="en-US" smtClean="0"/>
              <a:t>Battery-powered Grease Gun</a:t>
            </a:r>
            <a:endParaRPr lang="en-US"/>
          </a:p>
        </p:txBody>
      </p:sp>
    </p:spTree>
    <p:extLst>
      <p:ext uri="{BB962C8B-B14F-4D97-AF65-F5344CB8AC3E}">
        <p14:creationId xmlns:p14="http://schemas.microsoft.com/office/powerpoint/2010/main" val="152147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5–3</a:t>
            </a:r>
            <a:r>
              <a:rPr lang="en-US" dirty="0" smtClean="0"/>
              <a:t> A typical 1/2 inch drive impact wrench.</a:t>
            </a:r>
            <a:endParaRPr lang="en-US" dirty="0"/>
          </a:p>
        </p:txBody>
      </p:sp>
      <p:pic>
        <p:nvPicPr>
          <p:cNvPr id="3" name="Picture 2" descr="6540005003.jpg"/>
          <p:cNvPicPr>
            <a:picLocks noChangeAspect="1"/>
          </p:cNvPicPr>
          <p:nvPr/>
        </p:nvPicPr>
        <p:blipFill>
          <a:blip r:embed="rId2" cstate="print"/>
          <a:stretch>
            <a:fillRect/>
          </a:stretch>
        </p:blipFill>
        <p:spPr>
          <a:xfrm>
            <a:off x="2514601" y="1987905"/>
            <a:ext cx="4114799" cy="3796588"/>
          </a:xfrm>
          <a:prstGeom prst="rect">
            <a:avLst/>
          </a:prstGeom>
        </p:spPr>
      </p:pic>
    </p:spTree>
    <p:extLst>
      <p:ext uri="{BB962C8B-B14F-4D97-AF65-F5344CB8AC3E}">
        <p14:creationId xmlns:p14="http://schemas.microsoft.com/office/powerpoint/2010/main" val="253004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5–4</a:t>
            </a:r>
            <a:r>
              <a:rPr lang="en-US" dirty="0" smtClean="0"/>
              <a:t> This impact wrench features a variable torque setting using a rotary knob. The direction of rotation can be changed by pressing the button at the bottom.</a:t>
            </a:r>
            <a:endParaRPr lang="en-US" dirty="0"/>
          </a:p>
        </p:txBody>
      </p:sp>
      <p:pic>
        <p:nvPicPr>
          <p:cNvPr id="3" name="Picture 2" descr="654000500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50860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4250</TotalTime>
  <Words>1544</Words>
  <Application>Microsoft Macintosh PowerPoint</Application>
  <PresentationFormat>On-screen Show (4:3)</PresentationFormat>
  <Paragraphs>98</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AIR COMPRESSOR (1 OF 2)</vt:lpstr>
      <vt:lpstr>AIR COMPRESSOR (2 OF 2)</vt:lpstr>
      <vt:lpstr>FIGURE 5–1 A typical shop compressor. It is usually placed out of the way, yet accessible to provide for maintenance to the unit.</vt:lpstr>
      <vt:lpstr>FIGURE 5–2 Always use an air nozzle that is OSHA approved. The openings in the side are used to allow air to escape if the nozzle tip were to become clogged.</vt:lpstr>
      <vt:lpstr>AIR AND ELECTRICALLY OPERATED TOOLS</vt:lpstr>
      <vt:lpstr>FIGURE 5–3 A typical 1/2 inch drive impact wrench.</vt:lpstr>
      <vt:lpstr>FIGURE 5–4 This impact wrench features a variable torque setting using a rotary knob. The direction of rotation can be changed by pressing the button at the bottom.</vt:lpstr>
      <vt:lpstr>FIGURE 5–5 A typical battery-powered 1/2 inch drive impact wrench.</vt:lpstr>
      <vt:lpstr>FIGURE 5–6 A black impact socket. Always use impact-type sockets whenever using an impact wrench to avoid the possibility of shattering the socket, which can cause personal injury.</vt:lpstr>
      <vt:lpstr>FIGURE 5–7 An air ratchet is a very useful tool that allows fast removal and installation of fasteners, especially in areas that are difficult to reach or do not have room enough to move a hand ratchet wrench.</vt:lpstr>
      <vt:lpstr>FIGURE 5–8 This typical die grinder surface preparation kit includes the air-operated die grinder, as well as a variety of sanding discs for smoothing surfaces or removing rust.</vt:lpstr>
      <vt:lpstr>TROUBLE LIGHTS</vt:lpstr>
      <vt:lpstr>BENCH/PEDESTAL GRINDER</vt:lpstr>
      <vt:lpstr>FIGURE 5–10 A typical pedestal grinder with a wire wheel on the left side and a stone wheel on the right side. Even though this machine is equipped with guards, safety glasses or a face shield should always be worn when using a grinder or wire wheel.</vt:lpstr>
      <vt:lpstr>BENCH VISE</vt:lpstr>
      <vt:lpstr>HYDRAULIC PRESSES</vt:lpstr>
      <vt:lpstr>PORTABLE CRANE AND CHAIN HOIST</vt:lpstr>
      <vt:lpstr>ENGINE STANDS</vt:lpstr>
      <vt:lpstr>FIGURE 5–15 An engine stand that grasps the engine from the sides rather than the end.</vt:lpstr>
      <vt:lpstr>CARE AND MAINTENANCE OF SHOP EQUIPMENT</vt:lpstr>
      <vt:lpstr>SUMMARY (1 OF 3)</vt:lpstr>
      <vt:lpstr>SUMMARY (2 OF 3)</vt:lpstr>
      <vt:lpstr>SUMMARY (3 OF 3)</vt:lpstr>
      <vt:lpstr>1 Inspect the cart and make sure the tanks are chained properly before moving it to the work location.</vt:lpstr>
      <vt:lpstr>2 Start by attaching the appropriate work tip to the torch handle. The fitting should only be tightened hand tight. Make sure the valves on the torch handle are closed at this time.</vt:lpstr>
      <vt:lpstr>3 Each tank has a regulator assembly with two gauges. The high pressure gauge shows tank pressure, and the low pressure gauge indicates working pressure.</vt:lpstr>
      <vt:lpstr>4 Open the oxygen tank valve fully open, and open the acetylene tank valve 1/2 turn.</vt:lpstr>
      <vt:lpstr>5 Open the oxygen valve on the torch handle 1/4 turn in preparation for adjusting oxygen gas pressure.</vt:lpstr>
      <vt:lpstr>6 Turn the oxygen regulator valve clockwise and adjust oxygen gas pressure to 20 PSI. Close the oxygen valve on the torch handle.</vt:lpstr>
      <vt:lpstr>7 Open the acetylene valve on the torch handle 1/4 turn and adjust acetylene gas pressure to 7 PSI. Close the acetylene valve on the torch handle.</vt:lpstr>
      <vt:lpstr>8 Open the oxygen valve on the torch handle 1/4 turn and use an appropriate size tip cleaner to clean the tip orifice. Finish by closing the oxygen valve.</vt:lpstr>
      <vt:lpstr>9 Put on leather gloves and open the acetylene valve on the torch handle 1/4 turn. Use a flint striker to ignite the acetylene gas exiting the torch tip.</vt:lpstr>
      <vt:lpstr>10 Adjust the acetylene valve until the base of the flame just touches the torch tip. Slowly open the oxygen valve on the torch handle and adjust for a neutral flame (blue cone is well-defined).</vt:lpstr>
      <vt:lpstr>11 Once work is complete, extinguish the flame by quickly closing the acetylene valve on the torch handle. Be prepared to hear a loud “pop” when the flame goes out. Close the oxygen valve on the torch handle.</vt:lpstr>
      <vt:lpstr>12 Close the valves on both tanks and turn the regulator handles CCW until they no longer contact the internal springs. Open the gas valves briefly on the torch handle to release gas pressure from the hoses. Close the gas valves on the torch handle and put away the torch assembly.</vt:lpstr>
      <vt:lpstr>13 Heating attachments include ordinary heating tips, middle and right and a “rosebud” (left). Ordinary heating tips work fine for most purposes, but occasionally the rosebud is utilized when a great deal of heat is needed.</vt:lpstr>
      <vt:lpstr>14 Note that while acetylene tank pressures are relatively low, the oxygen tank can be filled to over 2,000 PSI. This can represent a serious hazard if precautions are not taken. Be absolutely certain that the tanks are chained properly to the cart before attempting to move it!</vt:lpstr>
      <vt:lpstr>15 Any time heating or cutting operations are being performed, be sure that any flammables have been removed from the immediate area. A fire blanket may be placed over floor drains or other objects to prevent fires. A fire extinguisher should be on hand in case of an emergency.</vt:lpstr>
      <vt:lpstr>16 Be sure to wear appropriate personal protective equipment during heating and cutting operations.</vt:lpstr>
      <vt:lpstr>17 Note that heating operations should be performed over steel or firebrick. Never heat or cut steel close to concrete, as it could cause the concrete to explode.</vt:lpstr>
      <vt:lpstr>18 When heating steel, move the torch in a circular pattern to prevent melting of the metal. Don’t hold the torch too close to the work as this will cause a “snapping” or “backfire” that can extinguish the flame.</vt:lpstr>
      <vt:lpstr>19 Affix the cutting attachment to the torch handle. Note that the cutting attachment has a cutting handle and a separate oxygen valve.</vt:lpstr>
      <vt:lpstr>20 Fully open the oxygen valve on the torch handle. Oxygen flow will now be controlled with the valve on the cutting attachment.</vt:lpstr>
      <vt:lpstr>21 Oxygen gas pressure should be adjusted to 30 PSI whenever using the cutting attachment. Acetylene pressure is kept at 7 PSI.</vt:lpstr>
      <vt:lpstr>22 Open the acetylene valve on the torch handle 1/4 turn and light the torch. Adjust the flame until its base just touches the cutting tip. Slowly open the oxygen valve on the cutting attachment and adjust the flame until the blue cone is well-defined.</vt:lpstr>
      <vt:lpstr>23 Direct the flame onto a thin spot or sharp edge of the metal to be cut. This will build the heat quicker in order to get the cut started.</vt:lpstr>
      <vt:lpstr>24 When the metal glows red, depress the cutting handle and move the torch to advance the cut. You will need to move the torch faster when cutting thinner pieces of steel. On thicker pieces, point the cutting tip into the direction of the cut.</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Power Tools and Shop Equipment</dc:title>
  <dc:subject>Automotive Engines Theory and Servicing, Ninth Edition</dc:subject>
  <dc:creator>James D. Halderman</dc:creator>
  <cp:keywords>Automotive</cp:keywords>
  <cp:lastModifiedBy>Anthony Borsani</cp:lastModifiedBy>
  <cp:revision>222</cp:revision>
  <dcterms:created xsi:type="dcterms:W3CDTF">2014-07-14T20:04:21Z</dcterms:created>
  <dcterms:modified xsi:type="dcterms:W3CDTF">2018-03-15T12:37:42Z</dcterms:modified>
</cp:coreProperties>
</file>