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microsoft.com/office/2006/relationships/ui/userCustomization" Target="userCustomization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76" r:id="rId2"/>
    <p:sldId id="425" r:id="rId3"/>
    <p:sldId id="452" r:id="rId4"/>
    <p:sldId id="426" r:id="rId5"/>
    <p:sldId id="427" r:id="rId6"/>
    <p:sldId id="428" r:id="rId7"/>
    <p:sldId id="429" r:id="rId8"/>
    <p:sldId id="430" r:id="rId9"/>
    <p:sldId id="453" r:id="rId10"/>
    <p:sldId id="432" r:id="rId11"/>
    <p:sldId id="454" r:id="rId12"/>
    <p:sldId id="434" r:id="rId13"/>
    <p:sldId id="435" r:id="rId14"/>
    <p:sldId id="455" r:id="rId15"/>
    <p:sldId id="437" r:id="rId16"/>
    <p:sldId id="466" r:id="rId17"/>
    <p:sldId id="456" r:id="rId18"/>
    <p:sldId id="439" r:id="rId19"/>
    <p:sldId id="440" r:id="rId20"/>
    <p:sldId id="441" r:id="rId21"/>
    <p:sldId id="442" r:id="rId22"/>
    <p:sldId id="457" r:id="rId23"/>
    <p:sldId id="443" r:id="rId24"/>
    <p:sldId id="458" r:id="rId25"/>
    <p:sldId id="459" r:id="rId26"/>
    <p:sldId id="463" r:id="rId27"/>
    <p:sldId id="461" r:id="rId28"/>
    <p:sldId id="464" r:id="rId29"/>
    <p:sldId id="444" r:id="rId30"/>
    <p:sldId id="465" r:id="rId31"/>
    <p:sldId id="445" r:id="rId32"/>
    <p:sldId id="446" r:id="rId33"/>
    <p:sldId id="450" r:id="rId34"/>
    <p:sldId id="447" r:id="rId35"/>
    <p:sldId id="467" r:id="rId36"/>
    <p:sldId id="448" r:id="rId37"/>
    <p:sldId id="449" r:id="rId38"/>
    <p:sldId id="45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98911" autoAdjust="0"/>
  </p:normalViewPr>
  <p:slideViewPr>
    <p:cSldViewPr>
      <p:cViewPr varScale="1">
        <p:scale>
          <a:sx n="189" d="100"/>
          <a:sy n="189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3C8778-1315-D24C-881A-2275A041E54F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Hand Tools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SCREWDRIVERS (1 OF 2)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smaller fasteners are removed and installed by using a screwdriver. </a:t>
            </a:r>
          </a:p>
          <a:p>
            <a:r>
              <a:rPr lang="en-US" dirty="0" smtClean="0"/>
              <a:t>Screwdrivers are available in many sizes and tip shapes. </a:t>
            </a:r>
          </a:p>
          <a:p>
            <a:r>
              <a:rPr lang="en-US" dirty="0" smtClean="0"/>
              <a:t>The most commonly used screwdriver is called a flat tip or straight blade.</a:t>
            </a:r>
          </a:p>
        </p:txBody>
      </p:sp>
    </p:spTree>
    <p:extLst>
      <p:ext uri="{BB962C8B-B14F-4D97-AF65-F5344CB8AC3E}">
        <p14:creationId xmlns:p14="http://schemas.microsoft.com/office/powerpoint/2010/main" val="1407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4–17</a:t>
            </a:r>
            <a:r>
              <a:rPr lang="en-US" dirty="0" smtClean="0"/>
              <a:t> A flat-tip (straight blade) screwdriver. The width of the blade should match the width of the slot in the fastener being loosened or tightened.</a:t>
            </a:r>
            <a:endParaRPr lang="en-US" dirty="0"/>
          </a:p>
        </p:txBody>
      </p:sp>
      <p:pic>
        <p:nvPicPr>
          <p:cNvPr id="3" name="Picture 2" descr="654000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7090" y="2360981"/>
            <a:ext cx="4509820" cy="30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SCREWDRIVERS (2 OF 2)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Flat-tip screwdrivers are sized by the width of the blade and this width should match the width of the slot in the screw.</a:t>
            </a:r>
          </a:p>
          <a:p>
            <a:r>
              <a:rPr lang="en-US" dirty="0" smtClean="0"/>
              <a:t>Offset Screwdrivers</a:t>
            </a:r>
          </a:p>
          <a:p>
            <a:r>
              <a:rPr lang="en-US" dirty="0" smtClean="0"/>
              <a:t>Impact Screwdriver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2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HAMMERS AND MALLETS</a:t>
            </a:r>
            <a:endParaRPr lang="en-US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Hammers and mallets are used to force objects together or apart</a:t>
            </a:r>
            <a:endParaRPr lang="en-US"/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609600" y="2819400"/>
            <a:ext cx="7835900" cy="3276600"/>
            <a:chOff x="398" y="1440"/>
            <a:chExt cx="4936" cy="2064"/>
          </a:xfrm>
        </p:grpSpPr>
        <p:pic>
          <p:nvPicPr>
            <p:cNvPr id="18436" name="Picture 4" descr="AAJKXUM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1440"/>
              <a:ext cx="493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166" name="Rectangle 6"/>
            <p:cNvSpPr>
              <a:spLocks noChangeArrowheads="1"/>
            </p:cNvSpPr>
            <p:nvPr/>
          </p:nvSpPr>
          <p:spPr bwMode="auto">
            <a:xfrm>
              <a:off x="1680" y="3312"/>
              <a:ext cx="223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4–21 </a:t>
              </a:r>
              <a:r>
                <a:rPr lang="en-US" dirty="0">
                  <a:cs typeface="+mn-cs"/>
                </a:rPr>
                <a:t>A typical ball-peen hammer.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6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4–22</a:t>
            </a:r>
            <a:r>
              <a:rPr lang="en-US" dirty="0" smtClean="0"/>
              <a:t> A rubber mallet used to deliver a force to an object without harming the surface.</a:t>
            </a:r>
            <a:endParaRPr lang="en-US" dirty="0"/>
          </a:p>
        </p:txBody>
      </p:sp>
      <p:pic>
        <p:nvPicPr>
          <p:cNvPr id="3" name="Picture 2" descr="6540004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942539"/>
            <a:ext cx="5760718" cy="18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PLIERS (1 OF 2)</a:t>
            </a:r>
            <a:endParaRPr 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Pliers are used to hold, twist, bend, and cut objects</a:t>
            </a:r>
          </a:p>
          <a:p>
            <a:pPr lvl="1"/>
            <a:r>
              <a:rPr lang="en-US" dirty="0" smtClean="0"/>
              <a:t>Slip-joint Pliers</a:t>
            </a:r>
          </a:p>
          <a:p>
            <a:pPr lvl="1"/>
            <a:r>
              <a:rPr lang="en-US" dirty="0" err="1" smtClean="0"/>
              <a:t>Multigroove</a:t>
            </a:r>
            <a:r>
              <a:rPr lang="en-US" dirty="0" smtClean="0"/>
              <a:t> Adjustable Pliers</a:t>
            </a:r>
          </a:p>
          <a:p>
            <a:pPr lvl="1"/>
            <a:r>
              <a:rPr lang="en-US" dirty="0" smtClean="0"/>
              <a:t>Linesman</a:t>
            </a:r>
            <a:r>
              <a:rPr lang="en-US" altLang="ja-JP" dirty="0" smtClean="0"/>
              <a:t>'</a:t>
            </a:r>
            <a:r>
              <a:rPr lang="en-US" dirty="0" smtClean="0"/>
              <a:t>s Pliers</a:t>
            </a:r>
          </a:p>
          <a:p>
            <a:pPr lvl="1"/>
            <a:r>
              <a:rPr lang="en-US" dirty="0" smtClean="0"/>
              <a:t>Diagonal Pliers</a:t>
            </a:r>
          </a:p>
        </p:txBody>
      </p:sp>
    </p:spTree>
    <p:extLst>
      <p:ext uri="{BB962C8B-B14F-4D97-AF65-F5344CB8AC3E}">
        <p14:creationId xmlns:p14="http://schemas.microsoft.com/office/powerpoint/2010/main" val="162718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PLIERS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Needle-nose Pliers</a:t>
            </a:r>
          </a:p>
          <a:p>
            <a:pPr lvl="1"/>
            <a:r>
              <a:rPr lang="en-US" dirty="0"/>
              <a:t>Locking Pliers</a:t>
            </a:r>
          </a:p>
          <a:p>
            <a:pPr lvl="1"/>
            <a:r>
              <a:rPr lang="en-US" dirty="0"/>
              <a:t>Snap-ring Pliers</a:t>
            </a:r>
          </a:p>
          <a:p>
            <a:pPr lvl="1"/>
            <a:r>
              <a:rPr lang="en-US" dirty="0" smtClean="0"/>
              <a:t>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4–24</a:t>
            </a:r>
            <a:r>
              <a:rPr lang="en-US" dirty="0" smtClean="0"/>
              <a:t> Typical slip-joint pliers, which are also common household pliers. The slip joint allows the jaws to be opened to two different settings.</a:t>
            </a:r>
            <a:endParaRPr lang="en-US" dirty="0"/>
          </a:p>
        </p:txBody>
      </p:sp>
      <p:pic>
        <p:nvPicPr>
          <p:cNvPr id="3" name="Picture 2" descr="6540004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0709" y="2366467"/>
            <a:ext cx="4202582" cy="30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CUTTERS</a:t>
            </a:r>
            <a:endParaRPr 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Snips</a:t>
            </a:r>
          </a:p>
          <a:p>
            <a:r>
              <a:rPr lang="en-US" smtClean="0"/>
              <a:t>Utility Knife</a:t>
            </a:r>
          </a:p>
          <a:p>
            <a:pPr lvl="1"/>
            <a:r>
              <a:rPr lang="en-US" smtClean="0"/>
              <a:t>Safe Use of Cutters</a:t>
            </a:r>
            <a:endParaRPr lang="en-US"/>
          </a:p>
        </p:txBody>
      </p:sp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4572000" y="2819400"/>
            <a:ext cx="3962400" cy="3260725"/>
            <a:chOff x="1632" y="1776"/>
            <a:chExt cx="2496" cy="2054"/>
          </a:xfrm>
        </p:grpSpPr>
        <p:pic>
          <p:nvPicPr>
            <p:cNvPr id="22532" name="Picture 4" descr="AAJKXVB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1776"/>
              <a:ext cx="2445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30" name="Rectangle 6"/>
            <p:cNvSpPr>
              <a:spLocks noChangeArrowheads="1"/>
            </p:cNvSpPr>
            <p:nvPr/>
          </p:nvSpPr>
          <p:spPr bwMode="auto">
            <a:xfrm>
              <a:off x="1632" y="3504"/>
              <a:ext cx="2496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4–32 </a:t>
              </a:r>
              <a:r>
                <a:rPr lang="en-US" dirty="0">
                  <a:cs typeface="+mn-cs"/>
                </a:rPr>
                <a:t>Tin snips are used to cut thin sheets of metal or carpet.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46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PUNCHES AND CHISELS</a:t>
            </a:r>
            <a:endParaRPr lang="en-US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Punches</a:t>
            </a:r>
          </a:p>
          <a:p>
            <a:r>
              <a:rPr lang="en-US" smtClean="0"/>
              <a:t>Chisels</a:t>
            </a:r>
            <a:endParaRPr lang="en-US"/>
          </a:p>
        </p:txBody>
      </p:sp>
      <p:grpSp>
        <p:nvGrpSpPr>
          <p:cNvPr id="23555" name="Group 7"/>
          <p:cNvGrpSpPr>
            <a:grpSpLocks/>
          </p:cNvGrpSpPr>
          <p:nvPr/>
        </p:nvGrpSpPr>
        <p:grpSpPr bwMode="auto">
          <a:xfrm>
            <a:off x="1676400" y="1524000"/>
            <a:ext cx="6164263" cy="4572000"/>
            <a:chOff x="1056" y="960"/>
            <a:chExt cx="3883" cy="2880"/>
          </a:xfrm>
        </p:grpSpPr>
        <p:pic>
          <p:nvPicPr>
            <p:cNvPr id="23556" name="Picture 4" descr="AAJKXVD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960"/>
              <a:ext cx="1295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1478" name="Rectangle 6"/>
            <p:cNvSpPr>
              <a:spLocks noChangeArrowheads="1"/>
            </p:cNvSpPr>
            <p:nvPr/>
          </p:nvSpPr>
          <p:spPr bwMode="auto">
            <a:xfrm>
              <a:off x="1056" y="3312"/>
              <a:ext cx="2256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4–34 </a:t>
              </a:r>
              <a:r>
                <a:rPr lang="en-US" dirty="0">
                  <a:cs typeface="+mn-cs"/>
                </a:rPr>
                <a:t>A punch used to drive pins from assembled components. This type of punch is also called a pin punch.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46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(1 OF 2)</a:t>
            </a:r>
            <a:endParaRPr lang="en-US" dirty="0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4.1</a:t>
            </a:r>
            <a:r>
              <a:rPr lang="en-US" dirty="0" smtClean="0"/>
              <a:t> Compare the different types of wrenches.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4.2</a:t>
            </a:r>
            <a:r>
              <a:rPr lang="en-US" dirty="0" smtClean="0"/>
              <a:t> Discuss the purpose of ratchets, sockets, and extensions, and screwdrivers.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4.3</a:t>
            </a:r>
            <a:r>
              <a:rPr lang="en-US" dirty="0" smtClean="0"/>
              <a:t> Discuss the purpose of hammers, mallets, and pliers. </a:t>
            </a:r>
          </a:p>
        </p:txBody>
      </p:sp>
    </p:spTree>
    <p:extLst>
      <p:ext uri="{BB962C8B-B14F-4D97-AF65-F5344CB8AC3E}">
        <p14:creationId xmlns:p14="http://schemas.microsoft.com/office/powerpoint/2010/main" val="38093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REMOVERS (1 OF 2)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Removers are tools used to remove damaged fasteners. </a:t>
            </a:r>
          </a:p>
          <a:p>
            <a:pPr lvl="1"/>
            <a:r>
              <a:rPr lang="en-US" smtClean="0"/>
              <a:t>A remover tool is not normally needed during routine service unless the fastener is corroded or has been broken or damaged by a previous attempt to remove the bolt or nut.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REMOVERS (2 OF 2)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Damaged Heads</a:t>
            </a:r>
          </a:p>
          <a:p>
            <a:r>
              <a:rPr lang="en-US" dirty="0" smtClean="0"/>
              <a:t>Broken Bolts, Studs, or Screws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4–37</a:t>
            </a:r>
            <a:r>
              <a:rPr lang="en-US" dirty="0" smtClean="0"/>
              <a:t> A stud remover uses an offset serrated wheel to grasp the stud so it will be rotated when a ratchet or breaker bar is used to rotate the assembly.</a:t>
            </a:r>
            <a:endParaRPr lang="en-US" dirty="0"/>
          </a:p>
        </p:txBody>
      </p:sp>
      <p:pic>
        <p:nvPicPr>
          <p:cNvPr id="3" name="Picture 2" descr="6540004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3941" y="2256739"/>
            <a:ext cx="2776118" cy="32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HACKSAWS</a:t>
            </a:r>
            <a:endParaRPr 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hacksaw is used to cut metals, such as steel, aluminum, brass, or copper.</a:t>
            </a:r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4625975" y="2514600"/>
            <a:ext cx="4213225" cy="2495550"/>
            <a:chOff x="2914" y="1768"/>
            <a:chExt cx="2654" cy="1572"/>
          </a:xfrm>
        </p:grpSpPr>
        <p:pic>
          <p:nvPicPr>
            <p:cNvPr id="26628" name="Picture 4" descr="AAJKXVK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768"/>
              <a:ext cx="2626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46" name="Rectangle 6"/>
            <p:cNvSpPr>
              <a:spLocks noChangeArrowheads="1"/>
            </p:cNvSpPr>
            <p:nvPr/>
          </p:nvSpPr>
          <p:spPr bwMode="auto">
            <a:xfrm>
              <a:off x="2928" y="2880"/>
              <a:ext cx="2640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4–41 </a:t>
              </a:r>
              <a:r>
                <a:rPr lang="en-US" dirty="0">
                  <a:cs typeface="+mn-cs"/>
                </a:rPr>
                <a:t>A typical hacksaw that is used to cut metal. If cutting sheet metal or thin objects, a blade with more teeth should be used.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4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HAND TOOL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items can you name from the list?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SETS AND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beginning service technician may wish to start with a </a:t>
            </a:r>
            <a:r>
              <a:rPr lang="en-US" dirty="0" smtClean="0"/>
              <a:t>small set </a:t>
            </a:r>
            <a:r>
              <a:rPr lang="en-US" dirty="0"/>
              <a:t>of tools before spending a lot of money on an expensive</a:t>
            </a:r>
            <a:r>
              <a:rPr lang="en-US" dirty="0" smtClean="0"/>
              <a:t>, extensive </a:t>
            </a:r>
            <a:r>
              <a:rPr lang="en-US" dirty="0"/>
              <a:t>tool box.</a:t>
            </a:r>
          </a:p>
        </p:txBody>
      </p:sp>
    </p:spTree>
    <p:extLst>
      <p:ext uri="{BB962C8B-B14F-4D97-AF65-F5344CB8AC3E}">
        <p14:creationId xmlns:p14="http://schemas.microsoft.com/office/powerpoint/2010/main" val="27461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4–42</a:t>
            </a:r>
            <a:r>
              <a:rPr lang="en-US" dirty="0" smtClean="0"/>
              <a:t> A typical beginning technician tool set that includes the basic tools to get started.</a:t>
            </a:r>
            <a:endParaRPr lang="en-US" dirty="0"/>
          </a:p>
        </p:txBody>
      </p:sp>
      <p:pic>
        <p:nvPicPr>
          <p:cNvPr id="3" name="Picture 2" descr="6540004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PULLERS AND DRIVERS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seal pullers and seal drivers?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4–44</a:t>
            </a:r>
            <a:r>
              <a:rPr lang="en-US" dirty="0" smtClean="0"/>
              <a:t> A seal puller being used to remove a seal from a rear axle.</a:t>
            </a:r>
            <a:endParaRPr lang="en-US" dirty="0"/>
          </a:p>
        </p:txBody>
      </p:sp>
      <p:pic>
        <p:nvPicPr>
          <p:cNvPr id="3" name="Picture 2" descr="6540004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ELECTRICAL HAND TOOLS</a:t>
            </a:r>
            <a:endParaRPr 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Test Lights</a:t>
            </a:r>
          </a:p>
          <a:p>
            <a:r>
              <a:rPr lang="en-US" smtClean="0"/>
              <a:t>Soldering Guns</a:t>
            </a:r>
          </a:p>
          <a:p>
            <a:pPr lvl="1"/>
            <a:r>
              <a:rPr lang="en-US" smtClean="0"/>
              <a:t>Electric soldering gun</a:t>
            </a:r>
          </a:p>
          <a:p>
            <a:pPr lvl="1"/>
            <a:r>
              <a:rPr lang="en-US" smtClean="0"/>
              <a:t>Electric soldering pencil</a:t>
            </a:r>
          </a:p>
          <a:p>
            <a:pPr lvl="1"/>
            <a:r>
              <a:rPr lang="en-US" smtClean="0"/>
              <a:t>Butane-powered soldering iron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</a:t>
            </a:r>
            <a:r>
              <a:rPr lang="en-US" smtClean="0"/>
              <a:t>(2 </a:t>
            </a:r>
            <a:r>
              <a:rPr lang="en-US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4.4</a:t>
            </a:r>
            <a:r>
              <a:rPr lang="en-US" dirty="0"/>
              <a:t> Explain the characteristics of cutters, punches, chisels, removers, and hacksaws.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4.5</a:t>
            </a:r>
            <a:r>
              <a:rPr lang="en-US" dirty="0"/>
              <a:t> Identify the different types of electrical hand tools.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FA3"/>
                </a:solidFill>
              </a:rPr>
              <a:t>4.6</a:t>
            </a:r>
            <a:r>
              <a:rPr lang="en-US" dirty="0"/>
              <a:t> Discuss the safety tips for using hand tools and hand tool maintenance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4–46</a:t>
            </a:r>
            <a:r>
              <a:rPr lang="en-US" dirty="0" smtClean="0"/>
              <a:t> A typical 12 volt test light.</a:t>
            </a:r>
            <a:endParaRPr lang="en-US" dirty="0"/>
          </a:p>
        </p:txBody>
      </p:sp>
      <p:pic>
        <p:nvPicPr>
          <p:cNvPr id="3" name="Picture 2" descr="6540004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1" y="2174444"/>
            <a:ext cx="4937759" cy="34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 FOR USING HAND TOOLS (1 OF 3)</a:t>
            </a:r>
            <a:endParaRPr lang="en-US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pull a wrench toward you for best control and safety. Never push a wrench.</a:t>
            </a:r>
          </a:p>
          <a:p>
            <a:r>
              <a:rPr lang="en-US" dirty="0" smtClean="0"/>
              <a:t>Keep wrenches and all hand tools clean to help prevent rust and to allow for a better, firmer grip.</a:t>
            </a:r>
          </a:p>
          <a:p>
            <a:r>
              <a:rPr lang="en-US" dirty="0" smtClean="0"/>
              <a:t>Always use a 6-point socket or a box-end wrench to break loose a tight bolt or nut.</a:t>
            </a:r>
          </a:p>
        </p:txBody>
      </p:sp>
    </p:spTree>
    <p:extLst>
      <p:ext uri="{BB962C8B-B14F-4D97-AF65-F5344CB8AC3E}">
        <p14:creationId xmlns:p14="http://schemas.microsoft.com/office/powerpoint/2010/main" val="2639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 FOR USING HAND TOOLS (2 OF 3)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box-end wrench for torque and an open-end wrench for speed.</a:t>
            </a:r>
          </a:p>
          <a:p>
            <a:r>
              <a:rPr lang="en-US" dirty="0" smtClean="0"/>
              <a:t>Never </a:t>
            </a:r>
            <a:r>
              <a:rPr lang="en-US" dirty="0"/>
              <a:t>use a pipe extension or other type of </a:t>
            </a:r>
            <a:r>
              <a:rPr lang="en-US" altLang="ja-JP" dirty="0"/>
              <a:t>"cheater bar" on a wrench or ratchet handle. </a:t>
            </a:r>
            <a:endParaRPr lang="en-US" dirty="0"/>
          </a:p>
          <a:p>
            <a:r>
              <a:rPr lang="en-US" dirty="0" smtClean="0"/>
              <a:t>Always use the proper tool for the job. If a specialized tool is required, use the proper tool and do not try to use another tool improperly.</a:t>
            </a:r>
          </a:p>
        </p:txBody>
      </p:sp>
    </p:spTree>
    <p:extLst>
      <p:ext uri="{BB962C8B-B14F-4D97-AF65-F5344CB8AC3E}">
        <p14:creationId xmlns:p14="http://schemas.microsoft.com/office/powerpoint/2010/main" val="33927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TIPS FOR USING HAND </a:t>
            </a:r>
            <a:r>
              <a:rPr lang="en-US" dirty="0" smtClean="0"/>
              <a:t>TOOLS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expose any tool to excessive heat. </a:t>
            </a:r>
          </a:p>
          <a:p>
            <a:r>
              <a:rPr lang="en-US" dirty="0"/>
              <a:t>Never use a hammer on any wrench or socket handle unless you are using a special </a:t>
            </a:r>
            <a:r>
              <a:rPr lang="en-US" altLang="ja-JP" dirty="0"/>
              <a:t>"staking face" wrench designed to be used with a hammer.</a:t>
            </a:r>
          </a:p>
          <a:p>
            <a:r>
              <a:rPr lang="en-US" dirty="0"/>
              <a:t>Replace any tools that are damaged or worn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TOOL MAINTENANCE (1 OF 2)</a:t>
            </a:r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each tool before placing it back into the tool box.</a:t>
            </a:r>
          </a:p>
          <a:p>
            <a:r>
              <a:rPr lang="en-US" dirty="0" smtClean="0"/>
              <a:t>Keep tools separated. </a:t>
            </a:r>
          </a:p>
          <a:p>
            <a:r>
              <a:rPr lang="en-US" dirty="0" smtClean="0"/>
              <a:t>Line the drawers of the tool box with a material that will prevent the tools from moving as the drawers are opened and closed. </a:t>
            </a:r>
          </a:p>
        </p:txBody>
      </p:sp>
    </p:spTree>
    <p:extLst>
      <p:ext uri="{BB962C8B-B14F-4D97-AF65-F5344CB8AC3E}">
        <p14:creationId xmlns:p14="http://schemas.microsoft.com/office/powerpoint/2010/main" val="28701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TOOL MAINTENANCE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 the tension on all </a:t>
            </a:r>
            <a:r>
              <a:rPr lang="en-US" altLang="ja-JP" dirty="0"/>
              <a:t>"</a:t>
            </a:r>
            <a:r>
              <a:rPr lang="en-US" dirty="0"/>
              <a:t>clicker-type</a:t>
            </a:r>
            <a:r>
              <a:rPr lang="en-US" altLang="ja-JP" dirty="0"/>
              <a:t>"</a:t>
            </a:r>
            <a:r>
              <a:rPr lang="en-US" dirty="0"/>
              <a:t> torque wrenches after use.</a:t>
            </a:r>
          </a:p>
          <a:p>
            <a:r>
              <a:rPr lang="en-US" dirty="0"/>
              <a:t>Keep the tool box secure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Wrenches are available in open end, box end, and combination open and box end.</a:t>
            </a:r>
          </a:p>
          <a:p>
            <a:r>
              <a:rPr lang="en-US" dirty="0" smtClean="0"/>
              <a:t>An adjustable wrench should only be used where the proper size is not available.</a:t>
            </a:r>
          </a:p>
          <a:p>
            <a:r>
              <a:rPr lang="en-US" dirty="0" smtClean="0"/>
              <a:t>Line wrenches are used to remove fuel or refrigerant lines.</a:t>
            </a:r>
          </a:p>
        </p:txBody>
      </p:sp>
    </p:spTree>
    <p:extLst>
      <p:ext uri="{BB962C8B-B14F-4D97-AF65-F5344CB8AC3E}">
        <p14:creationId xmlns:p14="http://schemas.microsoft.com/office/powerpoint/2010/main" val="35900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 OF 3)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Sockets are rotated by a ratchet or breaker bar, also called a flex handle.</a:t>
            </a:r>
          </a:p>
          <a:p>
            <a:r>
              <a:rPr lang="en-US" dirty="0"/>
              <a:t>Torque wrenches measure the amount of torque applied to a fastener.</a:t>
            </a:r>
          </a:p>
          <a:p>
            <a:r>
              <a:rPr lang="en-US" dirty="0" smtClean="0"/>
              <a:t>Screwdriver types include straight blade (flat tip) </a:t>
            </a:r>
            <a:r>
              <a:rPr lang="en-US" dirty="0" err="1" smtClean="0"/>
              <a:t>Torx</a:t>
            </a:r>
            <a:r>
              <a:rPr lang="en-US" dirty="0" smtClean="0"/>
              <a:t>, and Phillips.</a:t>
            </a:r>
          </a:p>
          <a:p>
            <a:r>
              <a:rPr lang="en-US" dirty="0" smtClean="0"/>
              <a:t>Hammers and mallets come in a variety of sizes and weights.</a:t>
            </a:r>
          </a:p>
        </p:txBody>
      </p:sp>
    </p:spTree>
    <p:extLst>
      <p:ext uri="{BB962C8B-B14F-4D97-AF65-F5344CB8AC3E}">
        <p14:creationId xmlns:p14="http://schemas.microsoft.com/office/powerpoint/2010/main" val="2744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Pliers are a useful tool and are available in many different types, including slip-joint, </a:t>
            </a:r>
            <a:r>
              <a:rPr lang="en-US" dirty="0" err="1"/>
              <a:t>multigroove</a:t>
            </a:r>
            <a:r>
              <a:rPr lang="en-US" dirty="0"/>
              <a:t>, linesman</a:t>
            </a:r>
            <a:r>
              <a:rPr lang="en-US" altLang="ja-JP" dirty="0"/>
              <a:t>'</a:t>
            </a:r>
            <a:r>
              <a:rPr lang="en-US" dirty="0"/>
              <a:t>s, diagonal, needle-nose, and locking pliers.</a:t>
            </a:r>
          </a:p>
          <a:p>
            <a:r>
              <a:rPr lang="en-US" dirty="0"/>
              <a:t>Other common hand tools include snap-ring pliers, files, cutters, punches, chisels, and hacksaws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WRENCHES (1 OF 3)</a:t>
            </a:r>
            <a:endParaRPr lang="en-US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Wrenches are the most used hand tool by service technicians.</a:t>
            </a:r>
          </a:p>
          <a:p>
            <a:r>
              <a:rPr lang="en-US" dirty="0" smtClean="0"/>
              <a:t>Most wrenches are constructed of forged alloy steel, usually chrome-vanadium steel.</a:t>
            </a:r>
            <a:endParaRPr lang="en-US" dirty="0"/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4625975" y="2438400"/>
            <a:ext cx="4168775" cy="2341563"/>
            <a:chOff x="2914" y="1769"/>
            <a:chExt cx="2626" cy="1475"/>
          </a:xfrm>
        </p:grpSpPr>
        <p:pic>
          <p:nvPicPr>
            <p:cNvPr id="9220" name="Picture 4" descr="AAJKWTL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769"/>
              <a:ext cx="2626" cy="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614" name="Rectangle 6"/>
            <p:cNvSpPr>
              <a:spLocks noChangeArrowheads="1"/>
            </p:cNvSpPr>
            <p:nvPr/>
          </p:nvSpPr>
          <p:spPr bwMode="auto">
            <a:xfrm>
              <a:off x="2928" y="2784"/>
              <a:ext cx="2592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4–1 </a:t>
              </a:r>
              <a:r>
                <a:rPr lang="en-US" dirty="0">
                  <a:cs typeface="+mn-cs"/>
                </a:rPr>
                <a:t>A forged wrench after it has been forged but before the flashing, extra material around the wrench, has been removed.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22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WRENCHES (2 OF 3)</a:t>
            </a:r>
            <a:endParaRPr lang="en-US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Open-end Wrench: used to loosen or tighten bolts or nuts that do not require a lot of torque</a:t>
            </a:r>
          </a:p>
          <a:p>
            <a:r>
              <a:rPr lang="en-US" smtClean="0"/>
              <a:t>Box-end Wrench: placed on top of the fastener and grips the points of the fastener</a:t>
            </a:r>
          </a:p>
          <a:p>
            <a:r>
              <a:rPr lang="en-US" smtClean="0"/>
              <a:t>Combination Wrench: allows technicians to loosen or tighten a fastener, with the open end to increase the speed of rotating the fastener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WRENCHES (3 OF 3)</a:t>
            </a:r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Adjustable Wrench: used when the exact size wrench is not available or when a large nut needs to be rotated</a:t>
            </a:r>
          </a:p>
          <a:p>
            <a:r>
              <a:rPr lang="en-US" smtClean="0"/>
              <a:t>Line Wrenches: used to grip all the way around a nut for a fuel or refrigerant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RATCHETS, SOCKETS, AND EXTENSIONS (1 OF 2)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socket fits over the fastener and grips the points and/or flats of the bolt or nut. </a:t>
            </a:r>
          </a:p>
          <a:p>
            <a:r>
              <a:rPr lang="en-US" smtClean="0"/>
              <a:t>The socket is rotated (driven) using either a long bar called a breaker bar (flex handle) or a ratchet.</a:t>
            </a:r>
            <a:endParaRPr lang="en-US"/>
          </a:p>
        </p:txBody>
      </p:sp>
      <p:grpSp>
        <p:nvGrpSpPr>
          <p:cNvPr id="12291" name="Group 8"/>
          <p:cNvGrpSpPr>
            <a:grpSpLocks/>
          </p:cNvGrpSpPr>
          <p:nvPr/>
        </p:nvGrpSpPr>
        <p:grpSpPr bwMode="auto">
          <a:xfrm>
            <a:off x="533400" y="3581400"/>
            <a:ext cx="8610257" cy="2904184"/>
            <a:chOff x="644" y="1207"/>
            <a:chExt cx="8232" cy="3332"/>
          </a:xfrm>
        </p:grpSpPr>
        <p:pic>
          <p:nvPicPr>
            <p:cNvPr id="12292" name="Picture 4" descr="AAJKXTZ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1207"/>
              <a:ext cx="4444" cy="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72" y="3480"/>
              <a:ext cx="8204" cy="10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4–8 </a:t>
              </a:r>
              <a:r>
                <a:rPr lang="en-US" dirty="0">
                  <a:cs typeface="+mn-cs"/>
                </a:rPr>
                <a:t>A typical ratchet used to rotate a socket. A ratchet makes a ratcheting noise when it is being rotated in the opposite direction from loosening or tightening. A knob or lever on the ratchet allows the user to switch directions.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5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RATCHETS, SOCKETS, AND EXTENSIONS (2 OF 2)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Crowfoot Sockets</a:t>
            </a:r>
          </a:p>
          <a:p>
            <a:r>
              <a:rPr lang="en-US" dirty="0" smtClean="0"/>
              <a:t>Torque Wrenches</a:t>
            </a:r>
          </a:p>
          <a:p>
            <a:pPr lvl="1"/>
            <a:r>
              <a:rPr lang="en-US" dirty="0" smtClean="0"/>
              <a:t>A clicker-type torque wrench</a:t>
            </a:r>
          </a:p>
          <a:p>
            <a:pPr lvl="1"/>
            <a:r>
              <a:rPr lang="en-US" dirty="0" smtClean="0"/>
              <a:t>A beam- or dial-type torque wrench</a:t>
            </a:r>
            <a:endParaRPr lang="en-US" dirty="0"/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4625975" y="1447800"/>
            <a:ext cx="4168775" cy="4445000"/>
            <a:chOff x="2914" y="1164"/>
            <a:chExt cx="2626" cy="2800"/>
          </a:xfrm>
        </p:grpSpPr>
        <p:pic>
          <p:nvPicPr>
            <p:cNvPr id="13316" name="Picture 4" descr="AAJKXUD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164"/>
              <a:ext cx="2626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26" name="Rectangle 6"/>
            <p:cNvSpPr>
              <a:spLocks noChangeArrowheads="1"/>
            </p:cNvSpPr>
            <p:nvPr/>
          </p:nvSpPr>
          <p:spPr bwMode="auto">
            <a:xfrm>
              <a:off x="2928" y="3504"/>
              <a:ext cx="2592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4–12 </a:t>
              </a:r>
              <a:r>
                <a:rPr lang="en-US" dirty="0">
                  <a:cs typeface="+mn-cs"/>
                </a:rPr>
                <a:t>A crowfoot socket is designed to reach fasteners using a ratchet or breaker bar with an extension.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96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4–13</a:t>
            </a:r>
            <a:r>
              <a:rPr lang="en-US" dirty="0" smtClean="0"/>
              <a:t> Using a torque wench to tighten connecting rod nuts on an engine.</a:t>
            </a:r>
            <a:endParaRPr lang="en-US" dirty="0"/>
          </a:p>
        </p:txBody>
      </p:sp>
      <p:pic>
        <p:nvPicPr>
          <p:cNvPr id="3" name="Picture 2" descr="6540004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4258</TotalTime>
  <Words>1236</Words>
  <Application>Microsoft Macintosh PowerPoint</Application>
  <PresentationFormat>On-screen Show (4:3)</PresentationFormat>
  <Paragraphs>125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 (1 OF 2)</vt:lpstr>
      <vt:lpstr>OBJECTIVES (2 OF 2)</vt:lpstr>
      <vt:lpstr>WRENCHES (1 OF 3)</vt:lpstr>
      <vt:lpstr>WRENCHES (2 OF 3)</vt:lpstr>
      <vt:lpstr>WRENCHES (3 OF 3)</vt:lpstr>
      <vt:lpstr>RATCHETS, SOCKETS, AND EXTENSIONS (1 OF 2)</vt:lpstr>
      <vt:lpstr>RATCHETS, SOCKETS, AND EXTENSIONS (2 OF 2)</vt:lpstr>
      <vt:lpstr>FIGURE 4–13 Using a torque wench to tighten connecting rod nuts on an engine.</vt:lpstr>
      <vt:lpstr>SCREWDRIVERS (1 OF 2)</vt:lpstr>
      <vt:lpstr>FIGURE 4–17 A flat-tip (straight blade) screwdriver. The width of the blade should match the width of the slot in the fastener being loosened or tightened.</vt:lpstr>
      <vt:lpstr>SCREWDRIVERS (2 OF 2)</vt:lpstr>
      <vt:lpstr>HAMMERS AND MALLETS</vt:lpstr>
      <vt:lpstr>FIGURE 4–22 A rubber mallet used to deliver a force to an object without harming the surface.</vt:lpstr>
      <vt:lpstr>PLIERS (1 OF 2)</vt:lpstr>
      <vt:lpstr>PLIERS (2 OF 2)</vt:lpstr>
      <vt:lpstr>FIGURE 4–24 Typical slip-joint pliers, which are also common household pliers. The slip joint allows the jaws to be opened to two different settings.</vt:lpstr>
      <vt:lpstr>CUTTERS</vt:lpstr>
      <vt:lpstr>PUNCHES AND CHISELS</vt:lpstr>
      <vt:lpstr>REMOVERS (1 OF 2)</vt:lpstr>
      <vt:lpstr>REMOVERS (2 OF 2)</vt:lpstr>
      <vt:lpstr>FIGURE 4–37 A stud remover uses an offset serrated wheel to grasp the stud so it will be rotated when a ratchet or breaker bar is used to rotate the assembly.</vt:lpstr>
      <vt:lpstr>HACKSAWS</vt:lpstr>
      <vt:lpstr>BASIC HAND TOOL LIST</vt:lpstr>
      <vt:lpstr>TOOL SETS AND ACCESSORIES</vt:lpstr>
      <vt:lpstr>FIGURE 4–42 A typical beginning technician tool set that includes the basic tools to get started.</vt:lpstr>
      <vt:lpstr>SEAL PULLERS AND DRIVERS</vt:lpstr>
      <vt:lpstr>FIGURE 4–44 A seal puller being used to remove a seal from a rear axle.</vt:lpstr>
      <vt:lpstr>ELECTRICAL HAND TOOLS</vt:lpstr>
      <vt:lpstr>FIGURE 4–46 A typical 12 volt test light.</vt:lpstr>
      <vt:lpstr>SAFETY TIPS FOR USING HAND TOOLS (1 OF 3)</vt:lpstr>
      <vt:lpstr>SAFETY TIPS FOR USING HAND TOOLS (2 OF 3)</vt:lpstr>
      <vt:lpstr>SAFETY TIPS FOR USING HAND TOOLS (3 OF 3)</vt:lpstr>
      <vt:lpstr>HAND TOOL MAINTENANCE (1 OF 2)</vt:lpstr>
      <vt:lpstr>HAND TOOL MAINTENANCE (2 OF 2)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Hand Tools</dc:title>
  <dc:subject>Automotive Engines Theory and Servicing, Ninth Edition</dc:subject>
  <dc:creator>James D. Halderman</dc:creator>
  <cp:keywords>Automotive</cp:keywords>
  <cp:lastModifiedBy>Anthony Borsani</cp:lastModifiedBy>
  <cp:revision>231</cp:revision>
  <dcterms:created xsi:type="dcterms:W3CDTF">2014-07-14T20:04:21Z</dcterms:created>
  <dcterms:modified xsi:type="dcterms:W3CDTF">2018-03-15T12:37:34Z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button idQ="doc:_AE_09_Ch03_IB.pptm__Insert_Image_1" visible="true" label="'AE_09_Ch03_IB.pptm'!Insert_Image" onAction="'AE_09_Ch03_IB.pptm'!Insert_Image" imageMso="PersonaStatusBusy"/>
        <mso:button idQ="doc:_AE_09_Ch03_IB.pptm__Align_Images_1" visible="true" label="'AE_09_Ch03_IB.pptm'!Align_Images" onAction="'AE_09_Ch03_IB.pptm'!Align_Images" imageMso="PersonaStatusOnline"/>
      </mso:documentControls>
    </mso:qat>
  </mso:ribbon>
</mso:customUI>
</file>