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76" r:id="rId2"/>
    <p:sldId id="453" r:id="rId3"/>
    <p:sldId id="475" r:id="rId4"/>
    <p:sldId id="491" r:id="rId5"/>
    <p:sldId id="492" r:id="rId6"/>
    <p:sldId id="454" r:id="rId7"/>
    <p:sldId id="476" r:id="rId8"/>
    <p:sldId id="456" r:id="rId9"/>
    <p:sldId id="477" r:id="rId10"/>
    <p:sldId id="457" r:id="rId11"/>
    <p:sldId id="458" r:id="rId12"/>
    <p:sldId id="478" r:id="rId13"/>
    <p:sldId id="479" r:id="rId14"/>
    <p:sldId id="460" r:id="rId15"/>
    <p:sldId id="493" r:id="rId16"/>
    <p:sldId id="461" r:id="rId17"/>
    <p:sldId id="480" r:id="rId18"/>
    <p:sldId id="481" r:id="rId19"/>
    <p:sldId id="463" r:id="rId20"/>
    <p:sldId id="482" r:id="rId21"/>
    <p:sldId id="483" r:id="rId22"/>
    <p:sldId id="484" r:id="rId23"/>
    <p:sldId id="466" r:id="rId24"/>
    <p:sldId id="467" r:id="rId25"/>
    <p:sldId id="485" r:id="rId26"/>
    <p:sldId id="469" r:id="rId27"/>
    <p:sldId id="486" r:id="rId28"/>
    <p:sldId id="487" r:id="rId29"/>
    <p:sldId id="488" r:id="rId30"/>
    <p:sldId id="494" r:id="rId31"/>
    <p:sldId id="471" r:id="rId32"/>
    <p:sldId id="495" r:id="rId33"/>
    <p:sldId id="445" r:id="rId34"/>
    <p:sldId id="446" r:id="rId35"/>
    <p:sldId id="447" r:id="rId36"/>
    <p:sldId id="448" r:id="rId37"/>
    <p:sldId id="449" r:id="rId38"/>
    <p:sldId id="450" r:id="rId39"/>
    <p:sldId id="451" r:id="rId40"/>
    <p:sldId id="452" r:id="rId41"/>
    <p:sldId id="496" r:id="rId42"/>
    <p:sldId id="497" r:id="rId43"/>
    <p:sldId id="4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7" autoAdjust="0"/>
    <p:restoredTop sz="83255" autoAdjust="0"/>
  </p:normalViewPr>
  <p:slideViewPr>
    <p:cSldViewPr>
      <p:cViewPr varScale="1">
        <p:scale>
          <a:sx n="156" d="100"/>
          <a:sy n="156" d="100"/>
        </p:scale>
        <p:origin x="2048" y="176"/>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BB93F0B7-0BF2-0D4E-840B-A23AB584FB9A}"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474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34</a:t>
            </a:r>
            <a:endParaRPr lang="en-US" dirty="0"/>
          </a:p>
        </p:txBody>
      </p:sp>
      <p:sp>
        <p:nvSpPr>
          <p:cNvPr id="5" name="Text Placeholder 4"/>
          <p:cNvSpPr>
            <a:spLocks noGrp="1"/>
          </p:cNvSpPr>
          <p:nvPr>
            <p:ph type="body" sz="quarter" idx="15"/>
          </p:nvPr>
        </p:nvSpPr>
        <p:spPr/>
        <p:txBody>
          <a:bodyPr/>
          <a:lstStyle/>
          <a:p>
            <a:r>
              <a:rPr lang="en-US" dirty="0" smtClean="0"/>
              <a:t>Engine Assembly and Dynamometer Testing</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smtClean="0"/>
              <a:t>TRIAL ASSEMBLY</a:t>
            </a:r>
            <a:endParaRPr lang="en-US"/>
          </a:p>
        </p:txBody>
      </p:sp>
      <p:sp>
        <p:nvSpPr>
          <p:cNvPr id="12290" name="Rectangle 3"/>
          <p:cNvSpPr>
            <a:spLocks noGrp="1" noChangeArrowheads="1"/>
          </p:cNvSpPr>
          <p:nvPr>
            <p:ph idx="1"/>
          </p:nvPr>
        </p:nvSpPr>
        <p:spPr>
          <a:xfrm>
            <a:off x="457200" y="1600200"/>
            <a:ext cx="3962400" cy="4525963"/>
          </a:xfrm>
        </p:spPr>
        <p:txBody>
          <a:bodyPr/>
          <a:lstStyle/>
          <a:p>
            <a:r>
              <a:rPr lang="en-US" dirty="0" smtClean="0"/>
              <a:t>Short Block</a:t>
            </a:r>
          </a:p>
          <a:p>
            <a:r>
              <a:rPr lang="en-US" dirty="0" smtClean="0"/>
              <a:t>Valve Train</a:t>
            </a:r>
          </a:p>
          <a:p>
            <a:r>
              <a:rPr lang="en-US" dirty="0" smtClean="0"/>
              <a:t>Check the Angle Between Heads</a:t>
            </a:r>
            <a:endParaRPr lang="en-US" dirty="0"/>
          </a:p>
        </p:txBody>
      </p:sp>
      <p:grpSp>
        <p:nvGrpSpPr>
          <p:cNvPr id="12291" name="Group 7"/>
          <p:cNvGrpSpPr>
            <a:grpSpLocks/>
          </p:cNvGrpSpPr>
          <p:nvPr/>
        </p:nvGrpSpPr>
        <p:grpSpPr bwMode="auto">
          <a:xfrm>
            <a:off x="4572000" y="1524000"/>
            <a:ext cx="4267200" cy="4321175"/>
            <a:chOff x="2880" y="1270"/>
            <a:chExt cx="2688" cy="2722"/>
          </a:xfrm>
        </p:grpSpPr>
        <p:pic>
          <p:nvPicPr>
            <p:cNvPr id="12292" name="Picture 4" descr="AAJMAW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2" name="Rectangle 6"/>
            <p:cNvSpPr>
              <a:spLocks noChangeArrowheads="1"/>
            </p:cNvSpPr>
            <p:nvPr/>
          </p:nvSpPr>
          <p:spPr bwMode="auto">
            <a:xfrm>
              <a:off x="2880" y="3264"/>
              <a:ext cx="2688" cy="728"/>
            </a:xfrm>
            <a:prstGeom prst="rect">
              <a:avLst/>
            </a:prstGeom>
            <a:noFill/>
            <a:ln>
              <a:noFill/>
            </a:ln>
            <a:effectLst/>
            <a:extLst/>
          </p:spPr>
          <p:txBody>
            <a:bodyPr>
              <a:spAutoFit/>
            </a:bodyPr>
            <a:lstStyle/>
            <a:p>
              <a:pPr>
                <a:defRPr/>
              </a:pPr>
              <a:r>
                <a:rPr lang="en-US" b="1" dirty="0">
                  <a:cs typeface="+mn-cs"/>
                </a:rPr>
                <a:t>FIGURE 34–8 </a:t>
              </a:r>
              <a:r>
                <a:rPr lang="en-US" dirty="0">
                  <a:cs typeface="+mn-cs"/>
                </a:rPr>
                <a:t>A trial assembly showed that some grinding of the block will be needed to provide clearance for the counterweight of the crankshaft. Also, notice that the engine has been equipped with studs for the four-bolt main bearing caps.</a:t>
              </a:r>
            </a:p>
          </p:txBody>
        </p:sp>
      </p:grpSp>
    </p:spTree>
    <p:extLst>
      <p:ext uri="{BB962C8B-B14F-4D97-AF65-F5344CB8AC3E}">
        <p14:creationId xmlns:p14="http://schemas.microsoft.com/office/powerpoint/2010/main" val="1399833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smtClean="0"/>
              <a:t>FINAL SHORT BLOCK ASSEMBLY (1 OF 2)</a:t>
            </a:r>
            <a:endParaRPr lang="en-US" dirty="0"/>
          </a:p>
        </p:txBody>
      </p:sp>
      <p:sp>
        <p:nvSpPr>
          <p:cNvPr id="13314" name="Rectangle 3"/>
          <p:cNvSpPr>
            <a:spLocks noGrp="1" noChangeArrowheads="1"/>
          </p:cNvSpPr>
          <p:nvPr>
            <p:ph type="body" idx="1"/>
          </p:nvPr>
        </p:nvSpPr>
        <p:spPr/>
        <p:txBody>
          <a:bodyPr/>
          <a:lstStyle/>
          <a:p>
            <a:r>
              <a:rPr lang="en-US" dirty="0" smtClean="0"/>
              <a:t>Block Preparation</a:t>
            </a:r>
          </a:p>
          <a:p>
            <a:r>
              <a:rPr lang="en-US" dirty="0" smtClean="0"/>
              <a:t>Installing Cups and Plugs</a:t>
            </a:r>
          </a:p>
          <a:p>
            <a:r>
              <a:rPr lang="en-US" dirty="0" smtClean="0"/>
              <a:t>Cam Bearings</a:t>
            </a:r>
          </a:p>
          <a:p>
            <a:r>
              <a:rPr lang="en-US" dirty="0" smtClean="0"/>
              <a:t>Measuring Main Bearing Clearance</a:t>
            </a:r>
          </a:p>
          <a:p>
            <a:r>
              <a:rPr lang="en-US" dirty="0" smtClean="0"/>
              <a:t>Correcting Bearing Clearance</a:t>
            </a:r>
          </a:p>
          <a:p>
            <a:r>
              <a:rPr lang="en-US" dirty="0" smtClean="0"/>
              <a:t>Lip Seal Installation</a:t>
            </a:r>
          </a:p>
        </p:txBody>
      </p:sp>
    </p:spTree>
    <p:extLst>
      <p:ext uri="{BB962C8B-B14F-4D97-AF65-F5344CB8AC3E}">
        <p14:creationId xmlns:p14="http://schemas.microsoft.com/office/powerpoint/2010/main" val="3534050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SHORT BLOCK ASSEMBLY </a:t>
            </a:r>
            <a:r>
              <a:rPr lang="en-US" dirty="0" smtClean="0"/>
              <a:t>(2 </a:t>
            </a:r>
            <a:r>
              <a:rPr lang="en-US" dirty="0"/>
              <a:t>OF 2)</a:t>
            </a:r>
          </a:p>
        </p:txBody>
      </p:sp>
      <p:sp>
        <p:nvSpPr>
          <p:cNvPr id="3" name="Content Placeholder 2"/>
          <p:cNvSpPr>
            <a:spLocks noGrp="1"/>
          </p:cNvSpPr>
          <p:nvPr>
            <p:ph idx="1"/>
          </p:nvPr>
        </p:nvSpPr>
        <p:spPr/>
        <p:txBody>
          <a:bodyPr/>
          <a:lstStyle/>
          <a:p>
            <a:r>
              <a:rPr lang="en-US" dirty="0"/>
              <a:t>Rope Seal Installation</a:t>
            </a:r>
          </a:p>
          <a:p>
            <a:r>
              <a:rPr lang="en-US" dirty="0"/>
              <a:t>Crankshaft Installation</a:t>
            </a:r>
          </a:p>
          <a:p>
            <a:r>
              <a:rPr lang="en-US" dirty="0"/>
              <a:t>Thrust Bearing Clearance</a:t>
            </a:r>
          </a:p>
          <a:p>
            <a:r>
              <a:rPr lang="en-US" dirty="0"/>
              <a:t>Main Bearing Tightening Procedure</a:t>
            </a:r>
          </a:p>
          <a:p>
            <a:r>
              <a:rPr lang="en-US" dirty="0"/>
              <a:t>Crankshaft Rotating </a:t>
            </a:r>
            <a:r>
              <a:rPr lang="en-US" dirty="0" smtClean="0"/>
              <a:t>Torque</a:t>
            </a:r>
            <a:endParaRPr lang="en-US" dirty="0"/>
          </a:p>
        </p:txBody>
      </p:sp>
    </p:spTree>
    <p:extLst>
      <p:ext uri="{BB962C8B-B14F-4D97-AF65-F5344CB8AC3E}">
        <p14:creationId xmlns:p14="http://schemas.microsoft.com/office/powerpoint/2010/main" val="1797861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34–26</a:t>
            </a:r>
            <a:r>
              <a:rPr lang="en-US" dirty="0" smtClean="0"/>
              <a:t> Installing a camshaft is easier if the engine is vertical so gravity can help, and this method reduces the possibility of damaging the cam bearings.</a:t>
            </a:r>
            <a:endParaRPr lang="en-US" dirty="0"/>
          </a:p>
        </p:txBody>
      </p:sp>
      <p:pic>
        <p:nvPicPr>
          <p:cNvPr id="3" name="Picture 2" descr="654003402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03279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mtClean="0"/>
              <a:t>INSTALLING THE CAMSHAFT</a:t>
            </a:r>
            <a:endParaRPr lang="en-US"/>
          </a:p>
        </p:txBody>
      </p:sp>
      <p:sp>
        <p:nvSpPr>
          <p:cNvPr id="15362" name="Rectangle 3"/>
          <p:cNvSpPr>
            <a:spLocks noGrp="1" noChangeArrowheads="1"/>
          </p:cNvSpPr>
          <p:nvPr>
            <p:ph type="body" idx="1"/>
          </p:nvPr>
        </p:nvSpPr>
        <p:spPr/>
        <p:txBody>
          <a:bodyPr/>
          <a:lstStyle/>
          <a:p>
            <a:r>
              <a:rPr lang="en-US" smtClean="0"/>
              <a:t>Prelubrication</a:t>
            </a:r>
          </a:p>
          <a:p>
            <a:r>
              <a:rPr lang="en-US" smtClean="0"/>
              <a:t>Camshaft Precautions</a:t>
            </a:r>
          </a:p>
          <a:p>
            <a:pPr lvl="1"/>
            <a:r>
              <a:rPr lang="en-US" smtClean="0"/>
              <a:t>New valve lifters</a:t>
            </a:r>
          </a:p>
          <a:p>
            <a:pPr lvl="1"/>
            <a:r>
              <a:rPr lang="en-US" smtClean="0"/>
              <a:t>Reuse camshaft if possible</a:t>
            </a:r>
          </a:p>
          <a:p>
            <a:pPr lvl="1"/>
            <a:r>
              <a:rPr lang="en-US" smtClean="0"/>
              <a:t>Never use:</a:t>
            </a:r>
          </a:p>
          <a:p>
            <a:pPr lvl="2"/>
            <a:r>
              <a:rPr lang="en-US" smtClean="0"/>
              <a:t>A hydraulic lifter camshaft with solid lifters</a:t>
            </a:r>
          </a:p>
          <a:p>
            <a:pPr lvl="2"/>
            <a:r>
              <a:rPr lang="en-US" smtClean="0"/>
              <a:t>OR hydraulic lifters with a solid lifter camshaft.</a:t>
            </a:r>
            <a:endParaRPr lang="en-US"/>
          </a:p>
        </p:txBody>
      </p:sp>
    </p:spTree>
    <p:extLst>
      <p:ext uri="{BB962C8B-B14F-4D97-AF65-F5344CB8AC3E}">
        <p14:creationId xmlns:p14="http://schemas.microsoft.com/office/powerpoint/2010/main" val="146828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34–27</a:t>
            </a:r>
            <a:r>
              <a:rPr lang="en-US" dirty="0" smtClean="0"/>
              <a:t> A commercial additive designed to protect a flat-bottom lifter camshaft used in older vehicles when using newer oils that do not have enough ZDDP to protect the camshaft and lifters.</a:t>
            </a:r>
            <a:endParaRPr lang="en-US" dirty="0"/>
          </a:p>
        </p:txBody>
      </p:sp>
      <p:pic>
        <p:nvPicPr>
          <p:cNvPr id="3" name="Picture 2" descr="6540034027.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401347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smtClean="0"/>
              <a:t>PISTON/ROD INSTALLATION</a:t>
            </a:r>
            <a:endParaRPr lang="en-US"/>
          </a:p>
        </p:txBody>
      </p:sp>
      <p:sp>
        <p:nvSpPr>
          <p:cNvPr id="16386" name="Rectangle 3"/>
          <p:cNvSpPr>
            <a:spLocks noGrp="1" noChangeArrowheads="1"/>
          </p:cNvSpPr>
          <p:nvPr>
            <p:ph idx="1"/>
          </p:nvPr>
        </p:nvSpPr>
        <p:spPr>
          <a:xfrm>
            <a:off x="457200" y="1600200"/>
            <a:ext cx="4191000" cy="4525963"/>
          </a:xfrm>
        </p:spPr>
        <p:txBody>
          <a:bodyPr/>
          <a:lstStyle/>
          <a:p>
            <a:r>
              <a:rPr lang="en-US" dirty="0" smtClean="0"/>
              <a:t>Checking Piston Rings</a:t>
            </a:r>
          </a:p>
          <a:p>
            <a:r>
              <a:rPr lang="en-US" dirty="0" smtClean="0"/>
              <a:t>Piston Markings</a:t>
            </a:r>
          </a:p>
          <a:p>
            <a:r>
              <a:rPr lang="en-US" dirty="0" smtClean="0"/>
              <a:t>Connecting Rod Bearing Clearance</a:t>
            </a:r>
          </a:p>
          <a:p>
            <a:r>
              <a:rPr lang="en-US" dirty="0" smtClean="0"/>
              <a:t>Piston Installation</a:t>
            </a:r>
          </a:p>
          <a:p>
            <a:r>
              <a:rPr lang="en-US" dirty="0" smtClean="0"/>
              <a:t>Connecting Rod Side Clearance</a:t>
            </a:r>
            <a:endParaRPr lang="en-US" dirty="0"/>
          </a:p>
        </p:txBody>
      </p:sp>
      <p:grpSp>
        <p:nvGrpSpPr>
          <p:cNvPr id="16387" name="Group 7"/>
          <p:cNvGrpSpPr>
            <a:grpSpLocks/>
          </p:cNvGrpSpPr>
          <p:nvPr/>
        </p:nvGrpSpPr>
        <p:grpSpPr bwMode="auto">
          <a:xfrm>
            <a:off x="4625975" y="1752600"/>
            <a:ext cx="4213225" cy="3683000"/>
            <a:chOff x="2914" y="1270"/>
            <a:chExt cx="2654" cy="2320"/>
          </a:xfrm>
        </p:grpSpPr>
        <p:pic>
          <p:nvPicPr>
            <p:cNvPr id="16388" name="Picture 4" descr="AAJMAXM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4" name="Rectangle 6"/>
            <p:cNvSpPr>
              <a:spLocks noChangeArrowheads="1"/>
            </p:cNvSpPr>
            <p:nvPr/>
          </p:nvSpPr>
          <p:spPr bwMode="auto">
            <a:xfrm>
              <a:off x="2928" y="3264"/>
              <a:ext cx="2640" cy="326"/>
            </a:xfrm>
            <a:prstGeom prst="rect">
              <a:avLst/>
            </a:prstGeom>
            <a:noFill/>
            <a:ln>
              <a:noFill/>
            </a:ln>
            <a:effectLst/>
            <a:extLst/>
          </p:spPr>
          <p:txBody>
            <a:bodyPr>
              <a:spAutoFit/>
            </a:bodyPr>
            <a:lstStyle/>
            <a:p>
              <a:pPr>
                <a:defRPr/>
              </a:pPr>
              <a:r>
                <a:rPr lang="en-US" b="1" dirty="0">
                  <a:cs typeface="+mn-cs"/>
                </a:rPr>
                <a:t>FIGURE 34–28 </a:t>
              </a:r>
              <a:r>
                <a:rPr lang="en-US" dirty="0">
                  <a:cs typeface="+mn-cs"/>
                </a:rPr>
                <a:t>A feeler gauge is used to check piston ring gap.</a:t>
              </a:r>
            </a:p>
          </p:txBody>
        </p:sp>
      </p:grpSp>
    </p:spTree>
    <p:extLst>
      <p:ext uri="{BB962C8B-B14F-4D97-AF65-F5344CB8AC3E}">
        <p14:creationId xmlns:p14="http://schemas.microsoft.com/office/powerpoint/2010/main" val="939349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34–29</a:t>
            </a:r>
            <a:r>
              <a:rPr lang="en-US" dirty="0" smtClean="0"/>
              <a:t> The notch on a piston should always face toward the front of the engine.</a:t>
            </a:r>
            <a:endParaRPr lang="en-US" dirty="0"/>
          </a:p>
        </p:txBody>
      </p:sp>
      <p:pic>
        <p:nvPicPr>
          <p:cNvPr id="3" name="Picture 2" descr="6540034029.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71439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34–30</a:t>
            </a:r>
            <a:r>
              <a:rPr lang="en-US" dirty="0" smtClean="0"/>
              <a:t> On V-type engines that use paired rod journals, the side of the rod with the large chamfer should face toward the crank throw (outward).</a:t>
            </a:r>
            <a:endParaRPr lang="en-US" dirty="0"/>
          </a:p>
        </p:txBody>
      </p:sp>
      <p:pic>
        <p:nvPicPr>
          <p:cNvPr id="3" name="Picture 2" descr="6540034030.jpg"/>
          <p:cNvPicPr>
            <a:picLocks noChangeAspect="1"/>
          </p:cNvPicPr>
          <p:nvPr/>
        </p:nvPicPr>
        <p:blipFill>
          <a:blip r:embed="rId2" cstate="print"/>
          <a:stretch>
            <a:fillRect/>
          </a:stretch>
        </p:blipFill>
        <p:spPr>
          <a:xfrm>
            <a:off x="1691641" y="2009852"/>
            <a:ext cx="5760719" cy="3752697"/>
          </a:xfrm>
          <a:prstGeom prst="rect">
            <a:avLst/>
          </a:prstGeom>
        </p:spPr>
      </p:pic>
    </p:spTree>
    <p:extLst>
      <p:ext uri="{BB962C8B-B14F-4D97-AF65-F5344CB8AC3E}">
        <p14:creationId xmlns:p14="http://schemas.microsoft.com/office/powerpoint/2010/main" val="31556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mtClean="0"/>
              <a:t>CYLINDER HEAD INSTALLATION</a:t>
            </a:r>
            <a:endParaRPr lang="en-US"/>
          </a:p>
        </p:txBody>
      </p:sp>
      <p:sp>
        <p:nvSpPr>
          <p:cNvPr id="18434" name="Rectangle 3"/>
          <p:cNvSpPr>
            <a:spLocks noGrp="1" noChangeArrowheads="1"/>
          </p:cNvSpPr>
          <p:nvPr>
            <p:ph type="body" idx="1"/>
          </p:nvPr>
        </p:nvSpPr>
        <p:spPr/>
        <p:txBody>
          <a:bodyPr/>
          <a:lstStyle/>
          <a:p>
            <a:r>
              <a:rPr lang="en-US" smtClean="0"/>
              <a:t>Installing the Camshaft For OHC Engines</a:t>
            </a:r>
          </a:p>
          <a:p>
            <a:r>
              <a:rPr lang="en-US" smtClean="0"/>
              <a:t>Head Bolt Torque Sequence</a:t>
            </a:r>
          </a:p>
          <a:p>
            <a:r>
              <a:rPr lang="en-US" smtClean="0"/>
              <a:t>Clamping Force</a:t>
            </a:r>
          </a:p>
          <a:p>
            <a:r>
              <a:rPr lang="en-US" smtClean="0"/>
              <a:t>Fastener Consideration</a:t>
            </a:r>
          </a:p>
          <a:p>
            <a:r>
              <a:rPr lang="en-US" smtClean="0"/>
              <a:t>Thread Lubricant</a:t>
            </a:r>
            <a:endParaRPr lang="en-US"/>
          </a:p>
        </p:txBody>
      </p:sp>
    </p:spTree>
    <p:extLst>
      <p:ext uri="{BB962C8B-B14F-4D97-AF65-F5344CB8AC3E}">
        <p14:creationId xmlns:p14="http://schemas.microsoft.com/office/powerpoint/2010/main" val="250928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2)</a:t>
            </a:r>
            <a:endParaRPr lang="en-US" dirty="0"/>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34.1</a:t>
            </a:r>
            <a:r>
              <a:rPr lang="en-US" dirty="0" smtClean="0"/>
              <a:t> Explain short block preparation and cylinder head preparation. </a:t>
            </a:r>
          </a:p>
          <a:p>
            <a:pPr marL="0" indent="-29718">
              <a:buNone/>
            </a:pPr>
            <a:r>
              <a:rPr lang="en-US" b="1" dirty="0" smtClean="0">
                <a:solidFill>
                  <a:srgbClr val="007FA3"/>
                </a:solidFill>
              </a:rPr>
              <a:t>34.2 </a:t>
            </a:r>
            <a:r>
              <a:rPr lang="en-US" dirty="0" smtClean="0"/>
              <a:t>Discuss trial assembly and final short block assembly. </a:t>
            </a:r>
          </a:p>
          <a:p>
            <a:pPr marL="0" indent="-29718">
              <a:buNone/>
            </a:pPr>
            <a:r>
              <a:rPr lang="en-US" b="1" dirty="0" smtClean="0">
                <a:solidFill>
                  <a:srgbClr val="007FA3"/>
                </a:solidFill>
              </a:rPr>
              <a:t>34.3</a:t>
            </a:r>
            <a:r>
              <a:rPr lang="en-US" dirty="0" smtClean="0"/>
              <a:t> Describe camshaft installation and piston/rod installation. </a:t>
            </a:r>
          </a:p>
        </p:txBody>
      </p:sp>
    </p:spTree>
    <p:extLst>
      <p:ext uri="{BB962C8B-B14F-4D97-AF65-F5344CB8AC3E}">
        <p14:creationId xmlns:p14="http://schemas.microsoft.com/office/powerpoint/2010/main" val="3341134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34–39</a:t>
            </a:r>
            <a:r>
              <a:rPr lang="en-US" sz="1800" dirty="0" smtClean="0"/>
              <a:t> Valve clearance allows the metal parts to expand and maintain proper operation, both when the engine is cold and at normal operating temperature. (a) Adjustment is achieved by turning the adjusting screw. (b) Adjustment is achieved by changing the thickness of the adjusting shim.</a:t>
            </a:r>
            <a:endParaRPr lang="en-US" sz="1800" dirty="0"/>
          </a:p>
        </p:txBody>
      </p:sp>
      <p:pic>
        <p:nvPicPr>
          <p:cNvPr id="3" name="Picture 2" descr="6540034039.jpg"/>
          <p:cNvPicPr>
            <a:picLocks noChangeAspect="1"/>
          </p:cNvPicPr>
          <p:nvPr/>
        </p:nvPicPr>
        <p:blipFill>
          <a:blip r:embed="rId2" cstate="print"/>
          <a:stretch>
            <a:fillRect/>
          </a:stretch>
        </p:blipFill>
        <p:spPr>
          <a:xfrm>
            <a:off x="581558" y="2328062"/>
            <a:ext cx="3533242" cy="2423770"/>
          </a:xfrm>
          <a:prstGeom prst="rect">
            <a:avLst/>
          </a:prstGeom>
        </p:spPr>
      </p:pic>
      <p:pic>
        <p:nvPicPr>
          <p:cNvPr id="4" name="Picture 3" descr="6540034040.jpg"/>
          <p:cNvPicPr>
            <a:picLocks noChangeAspect="1"/>
          </p:cNvPicPr>
          <p:nvPr/>
        </p:nvPicPr>
        <p:blipFill>
          <a:blip r:embed="rId3" cstate="print"/>
          <a:stretch>
            <a:fillRect/>
          </a:stretch>
        </p:blipFill>
        <p:spPr>
          <a:xfrm>
            <a:off x="4931054" y="2174444"/>
            <a:ext cx="3831946" cy="2662733"/>
          </a:xfrm>
          <a:prstGeom prst="rect">
            <a:avLst/>
          </a:prstGeom>
        </p:spPr>
      </p:pic>
    </p:spTree>
    <p:extLst>
      <p:ext uri="{BB962C8B-B14F-4D97-AF65-F5344CB8AC3E}">
        <p14:creationId xmlns:p14="http://schemas.microsoft.com/office/powerpoint/2010/main" val="4133820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34–41</a:t>
            </a:r>
            <a:r>
              <a:rPr lang="en-US" dirty="0" smtClean="0"/>
              <a:t> Typical cylinder head tightening sequence.</a:t>
            </a:r>
            <a:endParaRPr lang="en-US" dirty="0"/>
          </a:p>
        </p:txBody>
      </p:sp>
      <p:pic>
        <p:nvPicPr>
          <p:cNvPr id="3" name="Picture 2" descr="6540034042.jpg"/>
          <p:cNvPicPr>
            <a:picLocks noChangeAspect="1"/>
          </p:cNvPicPr>
          <p:nvPr/>
        </p:nvPicPr>
        <p:blipFill>
          <a:blip r:embed="rId2" cstate="print"/>
          <a:stretch>
            <a:fillRect/>
          </a:stretch>
        </p:blipFill>
        <p:spPr>
          <a:xfrm>
            <a:off x="2103120" y="2492655"/>
            <a:ext cx="4937760" cy="2787091"/>
          </a:xfrm>
          <a:prstGeom prst="rect">
            <a:avLst/>
          </a:prstGeom>
        </p:spPr>
      </p:pic>
    </p:spTree>
    <p:extLst>
      <p:ext uri="{BB962C8B-B14F-4D97-AF65-F5344CB8AC3E}">
        <p14:creationId xmlns:p14="http://schemas.microsoft.com/office/powerpoint/2010/main" val="318736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34–42</a:t>
            </a:r>
            <a:r>
              <a:rPr lang="en-US" dirty="0" smtClean="0"/>
              <a:t> Examples of cylinder head bolt </a:t>
            </a:r>
            <a:r>
              <a:rPr lang="en-US" dirty="0" err="1" smtClean="0"/>
              <a:t>torquing</a:t>
            </a:r>
            <a:r>
              <a:rPr lang="en-US" dirty="0" smtClean="0"/>
              <a:t> sequences.</a:t>
            </a:r>
            <a:endParaRPr lang="en-US" dirty="0"/>
          </a:p>
        </p:txBody>
      </p:sp>
      <p:pic>
        <p:nvPicPr>
          <p:cNvPr id="3" name="Picture 2" descr="6540034043.jpg"/>
          <p:cNvPicPr>
            <a:picLocks noChangeAspect="1"/>
          </p:cNvPicPr>
          <p:nvPr/>
        </p:nvPicPr>
        <p:blipFill>
          <a:blip r:embed="rId2" cstate="print"/>
          <a:stretch>
            <a:fillRect/>
          </a:stretch>
        </p:blipFill>
        <p:spPr>
          <a:xfrm>
            <a:off x="457201" y="2262226"/>
            <a:ext cx="8229598" cy="3247948"/>
          </a:xfrm>
          <a:prstGeom prst="rect">
            <a:avLst/>
          </a:prstGeom>
        </p:spPr>
      </p:pic>
    </p:spTree>
    <p:extLst>
      <p:ext uri="{BB962C8B-B14F-4D97-AF65-F5344CB8AC3E}">
        <p14:creationId xmlns:p14="http://schemas.microsoft.com/office/powerpoint/2010/main" val="57899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t>TORQUE-TO-YIELD HEAD BOLTS</a:t>
            </a:r>
            <a:endParaRPr lang="en-US"/>
          </a:p>
        </p:txBody>
      </p:sp>
      <p:sp>
        <p:nvSpPr>
          <p:cNvPr id="21506" name="Rectangle 3"/>
          <p:cNvSpPr>
            <a:spLocks noGrp="1" noChangeArrowheads="1"/>
          </p:cNvSpPr>
          <p:nvPr>
            <p:ph idx="1"/>
          </p:nvPr>
        </p:nvSpPr>
        <p:spPr>
          <a:xfrm>
            <a:off x="457200" y="1600200"/>
            <a:ext cx="3276600" cy="4525963"/>
          </a:xfrm>
        </p:spPr>
        <p:txBody>
          <a:bodyPr/>
          <a:lstStyle/>
          <a:p>
            <a:r>
              <a:rPr lang="en-US" dirty="0" smtClean="0"/>
              <a:t>Definition and Terminology</a:t>
            </a:r>
          </a:p>
          <a:p>
            <a:r>
              <a:rPr lang="en-US" dirty="0" smtClean="0"/>
              <a:t>Bolt Construction</a:t>
            </a:r>
          </a:p>
          <a:p>
            <a:r>
              <a:rPr lang="en-US" dirty="0" smtClean="0"/>
              <a:t>Torque-to-yield Procedure</a:t>
            </a:r>
          </a:p>
          <a:p>
            <a:r>
              <a:rPr lang="en-US" dirty="0" smtClean="0"/>
              <a:t>Torque Angle Method</a:t>
            </a:r>
            <a:endParaRPr lang="en-US" dirty="0"/>
          </a:p>
        </p:txBody>
      </p:sp>
      <p:grpSp>
        <p:nvGrpSpPr>
          <p:cNvPr id="21507" name="Group 7"/>
          <p:cNvGrpSpPr>
            <a:grpSpLocks/>
          </p:cNvGrpSpPr>
          <p:nvPr/>
        </p:nvGrpSpPr>
        <p:grpSpPr bwMode="auto">
          <a:xfrm>
            <a:off x="3124200" y="1371600"/>
            <a:ext cx="6019800" cy="5022850"/>
            <a:chOff x="1968" y="1440"/>
            <a:chExt cx="3792" cy="3164"/>
          </a:xfrm>
        </p:grpSpPr>
        <p:pic>
          <p:nvPicPr>
            <p:cNvPr id="21508" name="Picture 4" descr="AAJMAY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 y="1440"/>
              <a:ext cx="2626" cy="1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8" name="Rectangle 6"/>
            <p:cNvSpPr>
              <a:spLocks noChangeArrowheads="1"/>
            </p:cNvSpPr>
            <p:nvPr/>
          </p:nvSpPr>
          <p:spPr bwMode="auto">
            <a:xfrm>
              <a:off x="1968" y="3324"/>
              <a:ext cx="3792" cy="1280"/>
            </a:xfrm>
            <a:prstGeom prst="rect">
              <a:avLst/>
            </a:prstGeom>
            <a:noFill/>
            <a:ln>
              <a:noFill/>
            </a:ln>
            <a:effectLst/>
            <a:extLst/>
          </p:spPr>
          <p:txBody>
            <a:bodyPr wrap="square">
              <a:spAutoFit/>
            </a:bodyPr>
            <a:lstStyle/>
            <a:p>
              <a:pPr>
                <a:defRPr/>
              </a:pPr>
              <a:r>
                <a:rPr lang="en-US" b="1" dirty="0">
                  <a:cs typeface="+mn-cs"/>
                </a:rPr>
                <a:t>FIGURE 34–44 </a:t>
              </a:r>
              <a:r>
                <a:rPr lang="en-US" dirty="0">
                  <a:cs typeface="+mn-cs"/>
                </a:rPr>
                <a:t>Due to variations in clamping force with turning force (torque) of head bolts, some engines are specifying the torque-to-yield procedure. The first step is to torque the bolts by an even amount called the initial torque. Final clamping load is achieved by turning the bolt a specified number of degrees. Bolt stretch provides the proper clamping force.</a:t>
              </a:r>
            </a:p>
          </p:txBody>
        </p:sp>
      </p:grpSp>
    </p:spTree>
    <p:extLst>
      <p:ext uri="{BB962C8B-B14F-4D97-AF65-F5344CB8AC3E}">
        <p14:creationId xmlns:p14="http://schemas.microsoft.com/office/powerpoint/2010/main" val="3547658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t>VALVE TRAIN ASSEMBLY</a:t>
            </a:r>
            <a:endParaRPr lang="en-US"/>
          </a:p>
        </p:txBody>
      </p:sp>
      <p:sp>
        <p:nvSpPr>
          <p:cNvPr id="22530" name="Rectangle 3"/>
          <p:cNvSpPr>
            <a:spLocks noGrp="1" noChangeArrowheads="1"/>
          </p:cNvSpPr>
          <p:nvPr>
            <p:ph type="body" idx="1"/>
          </p:nvPr>
        </p:nvSpPr>
        <p:spPr/>
        <p:txBody>
          <a:bodyPr/>
          <a:lstStyle/>
          <a:p>
            <a:r>
              <a:rPr lang="en-US" dirty="0" smtClean="0"/>
              <a:t>Timing Drives for OHC Engines</a:t>
            </a:r>
          </a:p>
          <a:p>
            <a:r>
              <a:rPr lang="en-US" dirty="0" smtClean="0"/>
              <a:t>Hydraulic Valve Lifter Installation</a:t>
            </a:r>
          </a:p>
          <a:p>
            <a:r>
              <a:rPr lang="en-US" dirty="0" smtClean="0"/>
              <a:t>Bleeding Hydraulic Lifters</a:t>
            </a:r>
          </a:p>
          <a:p>
            <a:r>
              <a:rPr lang="en-US" dirty="0" smtClean="0"/>
              <a:t>Timing Chains and Gears Installation</a:t>
            </a:r>
          </a:p>
          <a:p>
            <a:r>
              <a:rPr lang="en-US" dirty="0" smtClean="0"/>
              <a:t>OHV Engine Lifter And Pushrod Installation</a:t>
            </a:r>
          </a:p>
          <a:p>
            <a:r>
              <a:rPr lang="en-US" dirty="0" smtClean="0"/>
              <a:t>Hydraulic Lifter Adjustment</a:t>
            </a:r>
          </a:p>
          <a:p>
            <a:r>
              <a:rPr lang="en-US" dirty="0" smtClean="0"/>
              <a:t>Solid Lifter Adjustment</a:t>
            </a:r>
            <a:endParaRPr lang="en-US" dirty="0"/>
          </a:p>
        </p:txBody>
      </p:sp>
    </p:spTree>
    <p:extLst>
      <p:ext uri="{BB962C8B-B14F-4D97-AF65-F5344CB8AC3E}">
        <p14:creationId xmlns:p14="http://schemas.microsoft.com/office/powerpoint/2010/main" val="128381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34–48</a:t>
            </a:r>
            <a:r>
              <a:rPr lang="en-US" dirty="0" smtClean="0"/>
              <a:t> Both camshafts have to be timed on this engine and the timing belt also drives the water pump.</a:t>
            </a:r>
            <a:endParaRPr lang="en-US" dirty="0"/>
          </a:p>
        </p:txBody>
      </p:sp>
      <p:pic>
        <p:nvPicPr>
          <p:cNvPr id="3" name="Picture 2" descr="6540034050.jpg"/>
          <p:cNvPicPr>
            <a:picLocks noChangeAspect="1"/>
          </p:cNvPicPr>
          <p:nvPr/>
        </p:nvPicPr>
        <p:blipFill>
          <a:blip r:embed="rId2" cstate="print"/>
          <a:stretch>
            <a:fillRect/>
          </a:stretch>
        </p:blipFill>
        <p:spPr>
          <a:xfrm>
            <a:off x="2130552" y="2163471"/>
            <a:ext cx="4882896" cy="3445459"/>
          </a:xfrm>
          <a:prstGeom prst="rect">
            <a:avLst/>
          </a:prstGeom>
        </p:spPr>
      </p:pic>
    </p:spTree>
    <p:extLst>
      <p:ext uri="{BB962C8B-B14F-4D97-AF65-F5344CB8AC3E}">
        <p14:creationId xmlns:p14="http://schemas.microsoft.com/office/powerpoint/2010/main" val="73216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smtClean="0"/>
              <a:t>FINAL ASSEMBLY (1 OF 2)</a:t>
            </a:r>
            <a:endParaRPr lang="en-US" dirty="0"/>
          </a:p>
        </p:txBody>
      </p:sp>
      <p:sp>
        <p:nvSpPr>
          <p:cNvPr id="24578" name="Rectangle 3"/>
          <p:cNvSpPr>
            <a:spLocks noGrp="1" noChangeArrowheads="1"/>
          </p:cNvSpPr>
          <p:nvPr>
            <p:ph type="body" idx="1"/>
          </p:nvPr>
        </p:nvSpPr>
        <p:spPr/>
        <p:txBody>
          <a:bodyPr/>
          <a:lstStyle/>
          <a:p>
            <a:r>
              <a:rPr lang="en-US" dirty="0" smtClean="0"/>
              <a:t>Manifold Installation</a:t>
            </a:r>
          </a:p>
          <a:p>
            <a:r>
              <a:rPr lang="en-US" dirty="0" smtClean="0"/>
              <a:t>Timing Cover Installation</a:t>
            </a:r>
          </a:p>
          <a:p>
            <a:r>
              <a:rPr lang="en-US" dirty="0" smtClean="0"/>
              <a:t>Vibration Damper Installation</a:t>
            </a:r>
          </a:p>
          <a:p>
            <a:r>
              <a:rPr lang="en-US" dirty="0" smtClean="0"/>
              <a:t>Oil Pump Installation</a:t>
            </a:r>
          </a:p>
          <a:p>
            <a:r>
              <a:rPr lang="en-US" dirty="0" smtClean="0"/>
              <a:t>Oil Pan Installation</a:t>
            </a:r>
          </a:p>
        </p:txBody>
      </p:sp>
    </p:spTree>
    <p:extLst>
      <p:ext uri="{BB962C8B-B14F-4D97-AF65-F5344CB8AC3E}">
        <p14:creationId xmlns:p14="http://schemas.microsoft.com/office/powerpoint/2010/main" val="176445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ASSEMBLY </a:t>
            </a:r>
            <a:r>
              <a:rPr lang="en-US" dirty="0" smtClean="0"/>
              <a:t>(2 </a:t>
            </a:r>
            <a:r>
              <a:rPr lang="en-US" dirty="0"/>
              <a:t>OF 2)</a:t>
            </a:r>
          </a:p>
        </p:txBody>
      </p:sp>
      <p:sp>
        <p:nvSpPr>
          <p:cNvPr id="3" name="Content Placeholder 2"/>
          <p:cNvSpPr>
            <a:spLocks noGrp="1"/>
          </p:cNvSpPr>
          <p:nvPr>
            <p:ph idx="1"/>
          </p:nvPr>
        </p:nvSpPr>
        <p:spPr/>
        <p:txBody>
          <a:bodyPr/>
          <a:lstStyle/>
          <a:p>
            <a:r>
              <a:rPr lang="en-US" dirty="0"/>
              <a:t>Water Pump Installation</a:t>
            </a:r>
          </a:p>
          <a:p>
            <a:r>
              <a:rPr lang="en-US" dirty="0"/>
              <a:t>Engine Painting</a:t>
            </a:r>
          </a:p>
          <a:p>
            <a:r>
              <a:rPr lang="en-US" dirty="0" err="1"/>
              <a:t>Prelubricating</a:t>
            </a:r>
            <a:r>
              <a:rPr lang="en-US" dirty="0"/>
              <a:t> the Engine</a:t>
            </a:r>
          </a:p>
          <a:p>
            <a:r>
              <a:rPr lang="en-US" dirty="0"/>
              <a:t>Setting Ignition </a:t>
            </a:r>
            <a:r>
              <a:rPr lang="en-US" dirty="0" smtClean="0"/>
              <a:t>Timing</a:t>
            </a:r>
            <a:endParaRPr lang="en-US" dirty="0"/>
          </a:p>
        </p:txBody>
      </p:sp>
    </p:spTree>
    <p:extLst>
      <p:ext uri="{BB962C8B-B14F-4D97-AF65-F5344CB8AC3E}">
        <p14:creationId xmlns:p14="http://schemas.microsoft.com/office/powerpoint/2010/main" val="98169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34–54</a:t>
            </a:r>
            <a:r>
              <a:rPr lang="en-US" dirty="0" smtClean="0"/>
              <a:t> This intake manifold gasket includes end seals and a full shield cover for the valley to keep hot engine oil from heating the intake manifold.</a:t>
            </a:r>
            <a:endParaRPr lang="en-US" dirty="0"/>
          </a:p>
        </p:txBody>
      </p:sp>
      <p:pic>
        <p:nvPicPr>
          <p:cNvPr id="3" name="Picture 2" descr="6540034056.jpg"/>
          <p:cNvPicPr>
            <a:picLocks noChangeAspect="1"/>
          </p:cNvPicPr>
          <p:nvPr/>
        </p:nvPicPr>
        <p:blipFill>
          <a:blip r:embed="rId2" cstate="print"/>
          <a:stretch>
            <a:fillRect/>
          </a:stretch>
        </p:blipFill>
        <p:spPr>
          <a:xfrm>
            <a:off x="2136039" y="1378916"/>
            <a:ext cx="4871923" cy="5014569"/>
          </a:xfrm>
          <a:prstGeom prst="rect">
            <a:avLst/>
          </a:prstGeom>
        </p:spPr>
      </p:pic>
    </p:spTree>
    <p:extLst>
      <p:ext uri="{BB962C8B-B14F-4D97-AF65-F5344CB8AC3E}">
        <p14:creationId xmlns:p14="http://schemas.microsoft.com/office/powerpoint/2010/main" val="197309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34–55</a:t>
            </a:r>
            <a:r>
              <a:rPr lang="en-US" dirty="0" smtClean="0"/>
              <a:t> An exhaust manifold gasket is used on some engines. It seals the exhaust manifold to the cylinder head.</a:t>
            </a:r>
            <a:endParaRPr lang="en-US" dirty="0"/>
          </a:p>
        </p:txBody>
      </p:sp>
      <p:pic>
        <p:nvPicPr>
          <p:cNvPr id="3" name="Picture 2" descr="6540034057.jpg"/>
          <p:cNvPicPr>
            <a:picLocks noChangeAspect="1"/>
          </p:cNvPicPr>
          <p:nvPr/>
        </p:nvPicPr>
        <p:blipFill>
          <a:blip r:embed="rId2" cstate="print"/>
          <a:stretch>
            <a:fillRect/>
          </a:stretch>
        </p:blipFill>
        <p:spPr>
          <a:xfrm>
            <a:off x="1828801" y="2256739"/>
            <a:ext cx="5486399" cy="3258921"/>
          </a:xfrm>
          <a:prstGeom prst="rect">
            <a:avLst/>
          </a:prstGeom>
        </p:spPr>
      </p:pic>
    </p:spTree>
    <p:extLst>
      <p:ext uri="{BB962C8B-B14F-4D97-AF65-F5344CB8AC3E}">
        <p14:creationId xmlns:p14="http://schemas.microsoft.com/office/powerpoint/2010/main" val="213870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t>
            </a:r>
            <a:r>
              <a:rPr lang="en-US" smtClean="0"/>
              <a:t>(2 </a:t>
            </a:r>
            <a:r>
              <a:rPr lang="en-US"/>
              <a:t>OF 2)</a:t>
            </a:r>
          </a:p>
        </p:txBody>
      </p:sp>
      <p:sp>
        <p:nvSpPr>
          <p:cNvPr id="3" name="Content Placeholder 2"/>
          <p:cNvSpPr>
            <a:spLocks noGrp="1"/>
          </p:cNvSpPr>
          <p:nvPr>
            <p:ph idx="1"/>
          </p:nvPr>
        </p:nvSpPr>
        <p:spPr/>
        <p:txBody>
          <a:bodyPr/>
          <a:lstStyle/>
          <a:p>
            <a:pPr marL="0" indent="-29718">
              <a:buNone/>
            </a:pPr>
            <a:r>
              <a:rPr lang="en-US" b="1" dirty="0">
                <a:solidFill>
                  <a:srgbClr val="007FA3"/>
                </a:solidFill>
              </a:rPr>
              <a:t>34.4</a:t>
            </a:r>
            <a:r>
              <a:rPr lang="en-US" dirty="0"/>
              <a:t> Explain the cylinder head installation procedure. </a:t>
            </a:r>
          </a:p>
          <a:p>
            <a:pPr marL="0" indent="-29718">
              <a:buNone/>
            </a:pPr>
            <a:r>
              <a:rPr lang="en-US" b="1" dirty="0">
                <a:solidFill>
                  <a:srgbClr val="007FA3"/>
                </a:solidFill>
              </a:rPr>
              <a:t>34.5</a:t>
            </a:r>
            <a:r>
              <a:rPr lang="en-US" dirty="0"/>
              <a:t> Discuss torque-to-yield head bolts. </a:t>
            </a:r>
          </a:p>
          <a:p>
            <a:pPr marL="0" indent="-29718">
              <a:buNone/>
            </a:pPr>
            <a:r>
              <a:rPr lang="en-US" b="1" dirty="0">
                <a:solidFill>
                  <a:srgbClr val="007FA3"/>
                </a:solidFill>
              </a:rPr>
              <a:t>34.6</a:t>
            </a:r>
            <a:r>
              <a:rPr lang="en-US" dirty="0"/>
              <a:t> Explain valve train assembly and final assembly of an engine.</a:t>
            </a:r>
          </a:p>
          <a:p>
            <a:pPr marL="0" indent="-29718">
              <a:buNone/>
            </a:pPr>
            <a:r>
              <a:rPr lang="en-US" b="1" dirty="0">
                <a:solidFill>
                  <a:srgbClr val="007FA3"/>
                </a:solidFill>
              </a:rPr>
              <a:t>34.7</a:t>
            </a:r>
            <a:r>
              <a:rPr lang="en-US" dirty="0"/>
              <a:t> Explain dynamometer testing</a:t>
            </a:r>
            <a:r>
              <a:rPr lang="en-US" dirty="0" smtClean="0"/>
              <a:t>.</a:t>
            </a:r>
            <a:endParaRPr lang="en-US" dirty="0"/>
          </a:p>
        </p:txBody>
      </p:sp>
    </p:spTree>
    <p:extLst>
      <p:ext uri="{BB962C8B-B14F-4D97-AF65-F5344CB8AC3E}">
        <p14:creationId xmlns:p14="http://schemas.microsoft.com/office/powerpoint/2010/main" val="221225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34–62</a:t>
            </a:r>
            <a:r>
              <a:rPr lang="en-US" dirty="0" smtClean="0"/>
              <a:t> Heat tabs can be purchased from engine supply companies.</a:t>
            </a:r>
            <a:endParaRPr lang="en-US" dirty="0"/>
          </a:p>
        </p:txBody>
      </p:sp>
      <p:pic>
        <p:nvPicPr>
          <p:cNvPr id="3" name="Picture 2" descr="6540034064.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36161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t>DYNAMOMETER TESTING</a:t>
            </a:r>
            <a:endParaRPr lang="en-US"/>
          </a:p>
        </p:txBody>
      </p:sp>
      <p:sp>
        <p:nvSpPr>
          <p:cNvPr id="26626" name="Rectangle 3"/>
          <p:cNvSpPr>
            <a:spLocks noGrp="1" noChangeArrowheads="1"/>
          </p:cNvSpPr>
          <p:nvPr>
            <p:ph type="body" idx="1"/>
          </p:nvPr>
        </p:nvSpPr>
        <p:spPr/>
        <p:txBody>
          <a:bodyPr/>
          <a:lstStyle/>
          <a:p>
            <a:r>
              <a:rPr lang="en-US" smtClean="0"/>
              <a:t>Purposes</a:t>
            </a:r>
          </a:p>
          <a:p>
            <a:r>
              <a:rPr lang="en-US" smtClean="0"/>
              <a:t>Types of Dynamometers</a:t>
            </a:r>
          </a:p>
          <a:p>
            <a:r>
              <a:rPr lang="en-US" smtClean="0"/>
              <a:t>Terminology</a:t>
            </a:r>
          </a:p>
          <a:p>
            <a:r>
              <a:rPr lang="en-US" smtClean="0"/>
              <a:t>Measured Values</a:t>
            </a:r>
          </a:p>
          <a:p>
            <a:r>
              <a:rPr lang="en-US" smtClean="0"/>
              <a:t>Calculated Numbers</a:t>
            </a:r>
          </a:p>
          <a:p>
            <a:r>
              <a:rPr lang="en-US" smtClean="0"/>
              <a:t>Standards</a:t>
            </a:r>
          </a:p>
          <a:p>
            <a:r>
              <a:rPr lang="en-US" smtClean="0"/>
              <a:t>Final Notes</a:t>
            </a:r>
            <a:endParaRPr lang="en-US"/>
          </a:p>
        </p:txBody>
      </p:sp>
    </p:spTree>
    <p:extLst>
      <p:ext uri="{BB962C8B-B14F-4D97-AF65-F5344CB8AC3E}">
        <p14:creationId xmlns:p14="http://schemas.microsoft.com/office/powerpoint/2010/main" val="423726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34–64</a:t>
            </a:r>
            <a:r>
              <a:rPr lang="en-US" dirty="0" smtClean="0"/>
              <a:t> A chassis dynamometer is used to measure torque at the drive wheels. There is a power loss through the drive train so the measured values are about 20% less than when measuring engine output at the flywheel using an engine dynamometer.</a:t>
            </a:r>
            <a:endParaRPr lang="en-US" dirty="0"/>
          </a:p>
        </p:txBody>
      </p:sp>
      <p:pic>
        <p:nvPicPr>
          <p:cNvPr id="3" name="Picture 2" descr="654003406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09517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Clean the main bearing journal and then place a strip of </a:t>
            </a:r>
            <a:r>
              <a:rPr lang="en-US" dirty="0" err="1" smtClean="0"/>
              <a:t>Plastigage</a:t>
            </a:r>
            <a:r>
              <a:rPr lang="en-US" dirty="0" smtClean="0"/>
              <a:t> material across the entire width of the journal.</a:t>
            </a:r>
            <a:endParaRPr lang="en-US" dirty="0"/>
          </a:p>
        </p:txBody>
      </p:sp>
      <p:pic>
        <p:nvPicPr>
          <p:cNvPr id="3" name="Picture 2" descr="654003406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Carefully install the main bearing cap with the bearing installed.</a:t>
            </a:r>
            <a:endParaRPr lang="en-US" dirty="0"/>
          </a:p>
        </p:txBody>
      </p:sp>
      <p:pic>
        <p:nvPicPr>
          <p:cNvPr id="3" name="Picture 2" descr="654003407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Torque main bearing cap bolts to factory specifications.</a:t>
            </a:r>
            <a:endParaRPr lang="en-US" dirty="0"/>
          </a:p>
        </p:txBody>
      </p:sp>
      <p:pic>
        <p:nvPicPr>
          <p:cNvPr id="3" name="Picture 2" descr="654003407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Carefully remove the bearing cap and, using the package that contained the </a:t>
            </a:r>
            <a:r>
              <a:rPr lang="en-US" dirty="0" err="1" smtClean="0"/>
              <a:t>Plastigage</a:t>
            </a:r>
            <a:r>
              <a:rPr lang="en-US" dirty="0" smtClean="0"/>
              <a:t> strips, measure the width of the compressed material. The gauge is calibrated in thousandths of the inch. Repeat for each main bearing.</a:t>
            </a:r>
            <a:endParaRPr lang="en-US" dirty="0"/>
          </a:p>
        </p:txBody>
      </p:sp>
      <p:pic>
        <p:nvPicPr>
          <p:cNvPr id="3" name="Picture 2" descr="654003407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To measure rod bearing oil clearance, start by removing the rod cap.</a:t>
            </a:r>
            <a:endParaRPr lang="en-US" dirty="0"/>
          </a:p>
        </p:txBody>
      </p:sp>
      <p:pic>
        <p:nvPicPr>
          <p:cNvPr id="3" name="Picture 2" descr="654003407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Clean the rod bearing journal and then place a strip of </a:t>
            </a:r>
            <a:r>
              <a:rPr lang="en-US" dirty="0" err="1" smtClean="0"/>
              <a:t>Plastigage</a:t>
            </a:r>
            <a:r>
              <a:rPr lang="en-US" dirty="0" smtClean="0"/>
              <a:t> across the entire width of the journal.</a:t>
            </a:r>
            <a:endParaRPr lang="en-US" dirty="0"/>
          </a:p>
        </p:txBody>
      </p:sp>
      <p:pic>
        <p:nvPicPr>
          <p:cNvPr id="3" name="Picture 2" descr="654003407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Torque the rod bearing cap nuts to factory specifications.</a:t>
            </a:r>
            <a:endParaRPr lang="en-US" dirty="0"/>
          </a:p>
        </p:txBody>
      </p:sp>
      <p:pic>
        <p:nvPicPr>
          <p:cNvPr id="3" name="Picture 2" descr="654003407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DETAILS, DETAILS</a:t>
            </a:r>
            <a:endParaRPr lang="en-US" dirty="0"/>
          </a:p>
        </p:txBody>
      </p:sp>
      <p:sp>
        <p:nvSpPr>
          <p:cNvPr id="3" name="Content Placeholder 2"/>
          <p:cNvSpPr>
            <a:spLocks noGrp="1"/>
          </p:cNvSpPr>
          <p:nvPr>
            <p:ph idx="1"/>
          </p:nvPr>
        </p:nvSpPr>
        <p:spPr/>
        <p:txBody>
          <a:bodyPr/>
          <a:lstStyle/>
          <a:p>
            <a:r>
              <a:rPr lang="en-US" dirty="0" smtClean="0"/>
              <a:t>Read</a:t>
            </a:r>
          </a:p>
          <a:p>
            <a:r>
              <a:rPr lang="en-US" dirty="0" smtClean="0"/>
              <a:t>Understand</a:t>
            </a:r>
          </a:p>
          <a:p>
            <a:r>
              <a:rPr lang="en-US" smtClean="0"/>
              <a:t>Follow</a:t>
            </a:r>
            <a:endParaRPr lang="en-US" dirty="0"/>
          </a:p>
        </p:txBody>
      </p:sp>
    </p:spTree>
    <p:extLst>
      <p:ext uri="{BB962C8B-B14F-4D97-AF65-F5344CB8AC3E}">
        <p14:creationId xmlns:p14="http://schemas.microsoft.com/office/powerpoint/2010/main" val="224401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Remove the rod cap and measure the oil clearance using the markings on the </a:t>
            </a:r>
            <a:r>
              <a:rPr lang="en-US" dirty="0" err="1" smtClean="0"/>
              <a:t>Plastigage</a:t>
            </a:r>
            <a:r>
              <a:rPr lang="en-US" dirty="0" smtClean="0"/>
              <a:t> package. The wider the compressed gauge material, the narrower the bearing oil clearance. Repeat for all rod bearings.</a:t>
            </a:r>
            <a:endParaRPr lang="en-US" dirty="0"/>
          </a:p>
        </p:txBody>
      </p:sp>
      <p:pic>
        <p:nvPicPr>
          <p:cNvPr id="3" name="Picture 2" descr="654003407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smtClean="0"/>
              <a:t>SUMMARY (1 OF 3)</a:t>
            </a:r>
            <a:endParaRPr lang="en-US" dirty="0"/>
          </a:p>
        </p:txBody>
      </p:sp>
      <p:sp>
        <p:nvSpPr>
          <p:cNvPr id="28674" name="Rectangle 3"/>
          <p:cNvSpPr>
            <a:spLocks noGrp="1" noChangeArrowheads="1"/>
          </p:cNvSpPr>
          <p:nvPr>
            <p:ph type="body" idx="1"/>
          </p:nvPr>
        </p:nvSpPr>
        <p:spPr/>
        <p:txBody>
          <a:bodyPr/>
          <a:lstStyle/>
          <a:p>
            <a:r>
              <a:rPr lang="en-US" dirty="0" smtClean="0"/>
              <a:t>The technician should read, understand, and follow all instructions that came with the parts and gaskets to ensure proper assembly.</a:t>
            </a:r>
          </a:p>
          <a:p>
            <a:r>
              <a:rPr lang="en-US" dirty="0" smtClean="0"/>
              <a:t>Assembling the short block includes preparing the block and installing the crankshaft and the piston/rod assemblies.</a:t>
            </a:r>
          </a:p>
          <a:p>
            <a:r>
              <a:rPr lang="en-US" dirty="0" smtClean="0"/>
              <a:t>A trial assembly should be performed before the final assembly.</a:t>
            </a:r>
            <a:endParaRPr lang="en-US" dirty="0"/>
          </a:p>
        </p:txBody>
      </p:sp>
    </p:spTree>
    <p:extLst>
      <p:ext uri="{BB962C8B-B14F-4D97-AF65-F5344CB8AC3E}">
        <p14:creationId xmlns:p14="http://schemas.microsoft.com/office/powerpoint/2010/main" val="651000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t>SUMMARY </a:t>
            </a:r>
            <a:r>
              <a:rPr lang="en-US" dirty="0" smtClean="0"/>
              <a:t>(2 </a:t>
            </a:r>
            <a:r>
              <a:rPr lang="en-US" dirty="0"/>
              <a:t>OF 3)</a:t>
            </a:r>
          </a:p>
        </p:txBody>
      </p:sp>
      <p:sp>
        <p:nvSpPr>
          <p:cNvPr id="29698" name="Rectangle 3"/>
          <p:cNvSpPr>
            <a:spLocks noGrp="1" noChangeArrowheads="1"/>
          </p:cNvSpPr>
          <p:nvPr>
            <p:ph type="body" idx="1"/>
          </p:nvPr>
        </p:nvSpPr>
        <p:spPr/>
        <p:txBody>
          <a:bodyPr/>
          <a:lstStyle/>
          <a:p>
            <a:r>
              <a:rPr lang="en-US" dirty="0"/>
              <a:t>Cylinder head assembly includes checking valve spring tension as well as proper rocker arm and pushrod measurements.</a:t>
            </a:r>
          </a:p>
          <a:p>
            <a:r>
              <a:rPr lang="en-US" dirty="0"/>
              <a:t>A trial assembly should be performed before the final assembly.</a:t>
            </a:r>
          </a:p>
          <a:p>
            <a:r>
              <a:rPr lang="en-US" dirty="0" smtClean="0"/>
              <a:t>All bearing oil clearances should be checked using a micrometer and telescoping gauges or </a:t>
            </a:r>
            <a:r>
              <a:rPr lang="en-US" dirty="0" err="1" smtClean="0"/>
              <a:t>Plastigage</a:t>
            </a:r>
            <a:r>
              <a:rPr lang="en-US" dirty="0" smtClean="0"/>
              <a:t>.</a:t>
            </a:r>
          </a:p>
        </p:txBody>
      </p:sp>
    </p:spTree>
    <p:extLst>
      <p:ext uri="{BB962C8B-B14F-4D97-AF65-F5344CB8AC3E}">
        <p14:creationId xmlns:p14="http://schemas.microsoft.com/office/powerpoint/2010/main" val="86458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a:t>
            </a:r>
            <a:r>
              <a:rPr lang="en-US" dirty="0"/>
              <a:t>OF 3)</a:t>
            </a:r>
          </a:p>
        </p:txBody>
      </p:sp>
      <p:sp>
        <p:nvSpPr>
          <p:cNvPr id="3" name="Content Placeholder 2"/>
          <p:cNvSpPr>
            <a:spLocks noGrp="1"/>
          </p:cNvSpPr>
          <p:nvPr>
            <p:ph idx="1"/>
          </p:nvPr>
        </p:nvSpPr>
        <p:spPr/>
        <p:txBody>
          <a:bodyPr/>
          <a:lstStyle/>
          <a:p>
            <a:r>
              <a:rPr lang="en-US" dirty="0"/>
              <a:t>Piston ring end gap should be checked before the pistons are installed.</a:t>
            </a:r>
          </a:p>
          <a:p>
            <a:r>
              <a:rPr lang="en-US" dirty="0"/>
              <a:t>Cylinder head bolts should be properly tightened and in the specified sequence.</a:t>
            </a:r>
          </a:p>
          <a:p>
            <a:r>
              <a:rPr lang="en-US" dirty="0" smtClean="0"/>
              <a:t>Testing </a:t>
            </a:r>
            <a:r>
              <a:rPr lang="en-US" dirty="0"/>
              <a:t>an engine on a dynamometer allows the engine to be tested before being installed in a vehicle</a:t>
            </a:r>
            <a:r>
              <a:rPr lang="en-US" dirty="0" smtClean="0"/>
              <a:t>.</a:t>
            </a:r>
            <a:endParaRPr lang="en-US" dirty="0"/>
          </a:p>
        </p:txBody>
      </p:sp>
    </p:spTree>
    <p:extLst>
      <p:ext uri="{BB962C8B-B14F-4D97-AF65-F5344CB8AC3E}">
        <p14:creationId xmlns:p14="http://schemas.microsoft.com/office/powerpoint/2010/main" val="401445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34–1</a:t>
            </a:r>
            <a:r>
              <a:rPr lang="en-US" dirty="0" smtClean="0"/>
              <a:t> A Ford 1.0 liter 3-cylinder engine is different than many small engines and may require detailed service information to be sure that all of the steps are taken for proper assembly.</a:t>
            </a:r>
            <a:endParaRPr lang="en-US" dirty="0"/>
          </a:p>
        </p:txBody>
      </p:sp>
      <p:pic>
        <p:nvPicPr>
          <p:cNvPr id="3" name="Picture 2" descr="6540034001.jpg"/>
          <p:cNvPicPr>
            <a:picLocks noChangeAspect="1"/>
          </p:cNvPicPr>
          <p:nvPr/>
        </p:nvPicPr>
        <p:blipFill>
          <a:blip r:embed="rId2" cstate="print"/>
          <a:stretch>
            <a:fillRect/>
          </a:stretch>
        </p:blipFill>
        <p:spPr>
          <a:xfrm>
            <a:off x="1686155" y="1965961"/>
            <a:ext cx="5771691" cy="3840479"/>
          </a:xfrm>
          <a:prstGeom prst="rect">
            <a:avLst/>
          </a:prstGeom>
        </p:spPr>
      </p:pic>
    </p:spTree>
    <p:extLst>
      <p:ext uri="{BB962C8B-B14F-4D97-AF65-F5344CB8AC3E}">
        <p14:creationId xmlns:p14="http://schemas.microsoft.com/office/powerpoint/2010/main" val="974162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smtClean="0"/>
              <a:t>SHORT BLOCK PREPARATION</a:t>
            </a:r>
            <a:endParaRPr lang="en-US"/>
          </a:p>
        </p:txBody>
      </p:sp>
      <p:sp>
        <p:nvSpPr>
          <p:cNvPr id="9218" name="Rectangle 3"/>
          <p:cNvSpPr>
            <a:spLocks noGrp="1" noChangeArrowheads="1"/>
          </p:cNvSpPr>
          <p:nvPr>
            <p:ph idx="1"/>
          </p:nvPr>
        </p:nvSpPr>
        <p:spPr>
          <a:xfrm>
            <a:off x="457200" y="1600200"/>
            <a:ext cx="4038600" cy="4525963"/>
          </a:xfrm>
        </p:spPr>
        <p:txBody>
          <a:bodyPr/>
          <a:lstStyle/>
          <a:p>
            <a:r>
              <a:rPr lang="en-US" dirty="0" smtClean="0"/>
              <a:t>Items to Check</a:t>
            </a:r>
          </a:p>
          <a:p>
            <a:r>
              <a:rPr lang="en-US" dirty="0" smtClean="0"/>
              <a:t>Surface Finish</a:t>
            </a:r>
          </a:p>
          <a:p>
            <a:r>
              <a:rPr lang="en-US" dirty="0" smtClean="0"/>
              <a:t>Checking Surfaces Before Assembly</a:t>
            </a:r>
          </a:p>
          <a:p>
            <a:r>
              <a:rPr lang="en-US" dirty="0" smtClean="0"/>
              <a:t>Preparing the Block For Studs</a:t>
            </a:r>
          </a:p>
          <a:p>
            <a:r>
              <a:rPr lang="en-US" dirty="0" smtClean="0"/>
              <a:t>Preparing Threaded Holes</a:t>
            </a:r>
            <a:endParaRPr lang="en-US" dirty="0"/>
          </a:p>
        </p:txBody>
      </p:sp>
      <p:grpSp>
        <p:nvGrpSpPr>
          <p:cNvPr id="9219" name="Group 7"/>
          <p:cNvGrpSpPr>
            <a:grpSpLocks/>
          </p:cNvGrpSpPr>
          <p:nvPr/>
        </p:nvGrpSpPr>
        <p:grpSpPr bwMode="auto">
          <a:xfrm>
            <a:off x="4572000" y="1676400"/>
            <a:ext cx="4267200" cy="3959225"/>
            <a:chOff x="2880" y="1196"/>
            <a:chExt cx="2688" cy="2494"/>
          </a:xfrm>
        </p:grpSpPr>
        <p:pic>
          <p:nvPicPr>
            <p:cNvPr id="9220" name="Picture 4" descr="AAJMAWM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196"/>
              <a:ext cx="2626" cy="2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Rectangle 6"/>
            <p:cNvSpPr>
              <a:spLocks noChangeArrowheads="1"/>
            </p:cNvSpPr>
            <p:nvPr/>
          </p:nvSpPr>
          <p:spPr bwMode="auto">
            <a:xfrm>
              <a:off x="2880" y="3360"/>
              <a:ext cx="2688" cy="330"/>
            </a:xfrm>
            <a:prstGeom prst="rect">
              <a:avLst/>
            </a:prstGeom>
            <a:noFill/>
            <a:ln>
              <a:noFill/>
            </a:ln>
            <a:effectLst/>
            <a:extLst/>
          </p:spPr>
          <p:txBody>
            <a:bodyPr>
              <a:spAutoFit/>
            </a:bodyPr>
            <a:lstStyle/>
            <a:p>
              <a:pPr>
                <a:defRPr/>
              </a:pPr>
              <a:r>
                <a:rPr lang="en-US" b="1" dirty="0">
                  <a:cs typeface="+mn-cs"/>
                </a:rPr>
                <a:t>FIGURE 34–2 </a:t>
              </a:r>
              <a:r>
                <a:rPr lang="en-US" dirty="0">
                  <a:cs typeface="+mn-cs"/>
                </a:rPr>
                <a:t>Deburring all sharp edges is an important step to achieve proper engine assembly.</a:t>
              </a:r>
            </a:p>
          </p:txBody>
        </p:sp>
      </p:grpSp>
    </p:spTree>
    <p:extLst>
      <p:ext uri="{BB962C8B-B14F-4D97-AF65-F5344CB8AC3E}">
        <p14:creationId xmlns:p14="http://schemas.microsoft.com/office/powerpoint/2010/main" val="1626829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34–6</a:t>
            </a:r>
            <a:r>
              <a:rPr lang="en-US" dirty="0" smtClean="0"/>
              <a:t> A thread chaser (top) is the preferred tool to clean threaded holes because it cleans without removing metal compared to a tap (bottom).</a:t>
            </a:r>
            <a:endParaRPr lang="en-US" dirty="0"/>
          </a:p>
        </p:txBody>
      </p:sp>
      <p:pic>
        <p:nvPicPr>
          <p:cNvPr id="3" name="Picture 2" descr="654003400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0340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smtClean="0"/>
              <a:t>CYLINDER HEAD PREPARATION (1 OF 2)</a:t>
            </a:r>
            <a:endParaRPr lang="en-US" dirty="0"/>
          </a:p>
        </p:txBody>
      </p:sp>
      <p:sp>
        <p:nvSpPr>
          <p:cNvPr id="11266" name="Rectangle 3"/>
          <p:cNvSpPr>
            <a:spLocks noGrp="1" noChangeArrowheads="1"/>
          </p:cNvSpPr>
          <p:nvPr>
            <p:ph type="body" idx="1"/>
          </p:nvPr>
        </p:nvSpPr>
        <p:spPr/>
        <p:txBody>
          <a:bodyPr/>
          <a:lstStyle/>
          <a:p>
            <a:r>
              <a:rPr lang="en-US" dirty="0" smtClean="0"/>
              <a:t>Check the following details on the cylinder head(s).</a:t>
            </a:r>
          </a:p>
          <a:p>
            <a:pPr lvl="1"/>
            <a:r>
              <a:rPr lang="en-US" dirty="0" smtClean="0"/>
              <a:t>The surface finish of the fire deck is as specified for the head gasket type to be used.</a:t>
            </a:r>
          </a:p>
          <a:p>
            <a:pPr lvl="1"/>
            <a:r>
              <a:rPr lang="en-US" dirty="0" smtClean="0"/>
              <a:t>All valves should be checked for leakage by pouring mineral spirits into the intake and exhaust parts and look for leakage past the valves.</a:t>
            </a:r>
          </a:p>
        </p:txBody>
      </p:sp>
    </p:spTree>
    <p:extLst>
      <p:ext uri="{BB962C8B-B14F-4D97-AF65-F5344CB8AC3E}">
        <p14:creationId xmlns:p14="http://schemas.microsoft.com/office/powerpoint/2010/main" val="47538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CYLINDER HEAD PREPARATION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All valve springs should be checked for even spring pressure and installed height.</a:t>
            </a:r>
          </a:p>
          <a:p>
            <a:pPr lvl="1"/>
            <a:r>
              <a:rPr lang="en-US" dirty="0"/>
              <a:t>Check for proper pushrod length. </a:t>
            </a:r>
          </a:p>
          <a:p>
            <a:pPr lvl="1"/>
            <a:r>
              <a:rPr lang="en-US" dirty="0"/>
              <a:t>If replacement rocker arms are used, be sure that the geometry and total lift will be okay</a:t>
            </a:r>
            <a:r>
              <a:rPr lang="en-US" dirty="0" smtClean="0"/>
              <a:t>.</a:t>
            </a:r>
            <a:endParaRPr lang="en-US" dirty="0"/>
          </a:p>
        </p:txBody>
      </p:sp>
    </p:spTree>
    <p:extLst>
      <p:ext uri="{BB962C8B-B14F-4D97-AF65-F5344CB8AC3E}">
        <p14:creationId xmlns:p14="http://schemas.microsoft.com/office/powerpoint/2010/main" val="4133072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4257</TotalTime>
  <Words>945</Words>
  <Application>Microsoft Macintosh PowerPoint</Application>
  <PresentationFormat>On-screen Show (4:3)</PresentationFormat>
  <Paragraphs>139</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ＭＳ Ｐゴシック</vt:lpstr>
      <vt:lpstr>Tahoma</vt:lpstr>
      <vt:lpstr>Times New Roman</vt:lpstr>
      <vt:lpstr>Verdana</vt:lpstr>
      <vt:lpstr>Wingdings</vt:lpstr>
      <vt:lpstr>Arial</vt:lpstr>
      <vt:lpstr>508 Lecture</vt:lpstr>
      <vt:lpstr>Automotive Engines Theory and Servicing</vt:lpstr>
      <vt:lpstr>OBJECTIVES (1 OF 2)</vt:lpstr>
      <vt:lpstr>OBJECTIVES (2 OF 2)</vt:lpstr>
      <vt:lpstr>DETAILS, DETAILS, DETAILS</vt:lpstr>
      <vt:lpstr>Figure 34–1 A Ford 1.0 liter 3-cylinder engine is different than many small engines and may require detailed service information to be sure that all of the steps are taken for proper assembly.</vt:lpstr>
      <vt:lpstr>SHORT BLOCK PREPARATION</vt:lpstr>
      <vt:lpstr>FIGURE 34–6 A thread chaser (top) is the preferred tool to clean threaded holes because it cleans without removing metal compared to a tap (bottom).</vt:lpstr>
      <vt:lpstr>CYLINDER HEAD PREPARATION (1 OF 2)</vt:lpstr>
      <vt:lpstr>CYLINDER HEAD PREPARATION (2 OF 2)</vt:lpstr>
      <vt:lpstr>TRIAL ASSEMBLY</vt:lpstr>
      <vt:lpstr>FINAL SHORT BLOCK ASSEMBLY (1 OF 2)</vt:lpstr>
      <vt:lpstr>FINAL SHORT BLOCK ASSEMBLY (2 OF 2)</vt:lpstr>
      <vt:lpstr>Figure 34–26 Installing a camshaft is easier if the engine is vertical so gravity can help, and this method reduces the possibility of damaging the cam bearings.</vt:lpstr>
      <vt:lpstr>INSTALLING THE CAMSHAFT</vt:lpstr>
      <vt:lpstr>FIGURE 34–27 A commercial additive designed to protect a flat-bottom lifter camshaft used in older vehicles when using newer oils that do not have enough ZDDP to protect the camshaft and lifters.</vt:lpstr>
      <vt:lpstr>PISTON/ROD INSTALLATION</vt:lpstr>
      <vt:lpstr>Figure 34–29 The notch on a piston should always face toward the front of the engine.</vt:lpstr>
      <vt:lpstr>Figure 34–30 On V-type engines that use paired rod journals, the side of the rod with the large chamfer should face toward the crank throw (outward).</vt:lpstr>
      <vt:lpstr>CYLINDER HEAD INSTALLATION</vt:lpstr>
      <vt:lpstr>Figure 34–39 Valve clearance allows the metal parts to expand and maintain proper operation, both when the engine is cold and at normal operating temperature. (a) Adjustment is achieved by turning the adjusting screw. (b) Adjustment is achieved by changing the thickness of the adjusting shim.</vt:lpstr>
      <vt:lpstr>Figure 34–41 Typical cylinder head tightening sequence.</vt:lpstr>
      <vt:lpstr>Figure 34–42 Examples of cylinder head bolt torquing sequences.</vt:lpstr>
      <vt:lpstr>TORQUE-TO-YIELD HEAD BOLTS</vt:lpstr>
      <vt:lpstr>VALVE TRAIN ASSEMBLY</vt:lpstr>
      <vt:lpstr>Figure 34–48 Both camshafts have to be timed on this engine and the timing belt also drives the water pump.</vt:lpstr>
      <vt:lpstr>FINAL ASSEMBLY (1 OF 2)</vt:lpstr>
      <vt:lpstr>FINAL ASSEMBLY (2 OF 2)</vt:lpstr>
      <vt:lpstr>Figure 34–54 This intake manifold gasket includes end seals and a full shield cover for the valley to keep hot engine oil from heating the intake manifold.</vt:lpstr>
      <vt:lpstr>Figure 34–55 An exhaust manifold gasket is used on some engines. It seals the exhaust manifold to the cylinder head.</vt:lpstr>
      <vt:lpstr>Figure 34–62 Heat tabs can be purchased from engine supply companies.</vt:lpstr>
      <vt:lpstr>DYNAMOMETER TESTING</vt:lpstr>
      <vt:lpstr>Figure 34–64 A chassis dynamometer is used to measure torque at the drive wheels. There is a power loss through the drive train so the measured values are about 20% less than when measuring engine output at the flywheel using an engine dynamometer.</vt:lpstr>
      <vt:lpstr>1 Clean the main bearing journal and then place a strip of Plastigage material across the entire width of the journal.</vt:lpstr>
      <vt:lpstr>2 Carefully install the main bearing cap with the bearing installed.</vt:lpstr>
      <vt:lpstr>3 Torque main bearing cap bolts to factory specifications.</vt:lpstr>
      <vt:lpstr>4 Carefully remove the bearing cap and, using the package that contained the Plastigage strips, measure the width of the compressed material. The gauge is calibrated in thousandths of the inch. Repeat for each main bearing.</vt:lpstr>
      <vt:lpstr>5 To measure rod bearing oil clearance, start by removing the rod cap.</vt:lpstr>
      <vt:lpstr>6 Clean the rod bearing journal and then place a strip of Plastigage across the entire width of the journal.</vt:lpstr>
      <vt:lpstr>7 Torque the rod bearing cap nuts to factory specifications.</vt:lpstr>
      <vt:lpstr>8 Remove the rod cap and measure the oil clearance using the markings on the Plastigage package. The wider the compressed gauge material, the narrower the bearing oil clearance. Repeat for all rod bearings.</vt:lpstr>
      <vt:lpstr>SUMMARY (1 OF 3)</vt:lpstr>
      <vt:lpstr>SUMMARY (2 OF 3)</vt:lpstr>
      <vt:lpstr>SUMMARY (3 OF 3)</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34: Engine Assembly and Dynamometer Testing</dc:title>
  <dc:subject>Automotive Engines Theory and Servicing, Ninth Edition</dc:subject>
  <dc:creator>James D. Halderman</dc:creator>
  <cp:keywords>Automotive</cp:keywords>
  <cp:lastModifiedBy>Anthony Borsani</cp:lastModifiedBy>
  <cp:revision>209</cp:revision>
  <dcterms:created xsi:type="dcterms:W3CDTF">2014-07-14T20:04:21Z</dcterms:created>
  <dcterms:modified xsi:type="dcterms:W3CDTF">2018-03-15T14:19:01Z</dcterms:modified>
</cp:coreProperties>
</file>