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6" r:id="rId2"/>
    <p:sldId id="406" r:id="rId3"/>
    <p:sldId id="430" r:id="rId4"/>
    <p:sldId id="407" r:id="rId5"/>
    <p:sldId id="408" r:id="rId6"/>
    <p:sldId id="409" r:id="rId7"/>
    <p:sldId id="410" r:id="rId8"/>
    <p:sldId id="431" r:id="rId9"/>
    <p:sldId id="412" r:id="rId10"/>
    <p:sldId id="413" r:id="rId11"/>
    <p:sldId id="414" r:id="rId12"/>
    <p:sldId id="415" r:id="rId13"/>
    <p:sldId id="432" r:id="rId14"/>
    <p:sldId id="417" r:id="rId15"/>
    <p:sldId id="433" r:id="rId16"/>
    <p:sldId id="419" r:id="rId17"/>
    <p:sldId id="434" r:id="rId18"/>
    <p:sldId id="435" r:id="rId19"/>
    <p:sldId id="436" r:id="rId20"/>
    <p:sldId id="437" r:id="rId21"/>
    <p:sldId id="424" r:id="rId22"/>
    <p:sldId id="438" r:id="rId23"/>
    <p:sldId id="439" r:id="rId24"/>
    <p:sldId id="427" r:id="rId25"/>
    <p:sldId id="378" r:id="rId26"/>
    <p:sldId id="379" r:id="rId27"/>
    <p:sldId id="380" r:id="rId28"/>
    <p:sldId id="381" r:id="rId29"/>
    <p:sldId id="382" r:id="rId30"/>
    <p:sldId id="384" r:id="rId31"/>
    <p:sldId id="386" r:id="rId32"/>
    <p:sldId id="391"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40" r:id="rId46"/>
    <p:sldId id="44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83255" autoAdjust="0"/>
  </p:normalViewPr>
  <p:slideViewPr>
    <p:cSldViewPr>
      <p:cViewPr varScale="1">
        <p:scale>
          <a:sx n="156" d="100"/>
          <a:sy n="156" d="100"/>
        </p:scale>
        <p:origin x="2048" y="176"/>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1B5094BF-4C88-354C-BF49-CF0E05282C8E}"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04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33</a:t>
            </a:r>
            <a:endParaRPr lang="en-US" dirty="0"/>
          </a:p>
        </p:txBody>
      </p:sp>
      <p:sp>
        <p:nvSpPr>
          <p:cNvPr id="5" name="Text Placeholder 4"/>
          <p:cNvSpPr>
            <a:spLocks noGrp="1"/>
          </p:cNvSpPr>
          <p:nvPr>
            <p:ph type="body" sz="quarter" idx="15"/>
          </p:nvPr>
        </p:nvSpPr>
        <p:spPr/>
        <p:txBody>
          <a:bodyPr/>
          <a:lstStyle/>
          <a:p>
            <a:r>
              <a:rPr lang="en-US" dirty="0" smtClean="0"/>
              <a:t>Balancing and Blueprinting</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BLUEPRINTING PROCESS (1 OF 2)</a:t>
            </a:r>
            <a:endParaRPr lang="en-US" dirty="0"/>
          </a:p>
        </p:txBody>
      </p:sp>
      <p:sp>
        <p:nvSpPr>
          <p:cNvPr id="15362" name="Rectangle 3"/>
          <p:cNvSpPr>
            <a:spLocks noGrp="1" noChangeArrowheads="1"/>
          </p:cNvSpPr>
          <p:nvPr>
            <p:ph type="body" idx="1"/>
          </p:nvPr>
        </p:nvSpPr>
        <p:spPr/>
        <p:txBody>
          <a:bodyPr/>
          <a:lstStyle/>
          <a:p>
            <a:r>
              <a:rPr lang="en-US" dirty="0" smtClean="0"/>
              <a:t>General Use Questions</a:t>
            </a:r>
          </a:p>
          <a:p>
            <a:pPr lvl="1"/>
            <a:r>
              <a:rPr lang="en-US" dirty="0" smtClean="0"/>
              <a:t>Blueprinting is the process used to custom fit and select variables to best match a predetermined level of performance.</a:t>
            </a:r>
          </a:p>
          <a:p>
            <a:r>
              <a:rPr lang="en-US" dirty="0" smtClean="0"/>
              <a:t>Specific Requirement Needs</a:t>
            </a:r>
          </a:p>
          <a:p>
            <a:pPr lvl="1"/>
            <a:r>
              <a:rPr lang="en-US" dirty="0" smtClean="0"/>
              <a:t>Block</a:t>
            </a:r>
          </a:p>
          <a:p>
            <a:pPr lvl="1"/>
            <a:r>
              <a:rPr lang="en-US" dirty="0" smtClean="0"/>
              <a:t>Rotating assembly</a:t>
            </a:r>
          </a:p>
          <a:p>
            <a:pPr lvl="1"/>
            <a:r>
              <a:rPr lang="en-US" dirty="0" smtClean="0"/>
              <a:t>Breathing system</a:t>
            </a:r>
          </a:p>
        </p:txBody>
      </p:sp>
    </p:spTree>
    <p:extLst>
      <p:ext uri="{BB962C8B-B14F-4D97-AF65-F5344CB8AC3E}">
        <p14:creationId xmlns:p14="http://schemas.microsoft.com/office/powerpoint/2010/main" val="346928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BLUEPRINTING PROCESS </a:t>
            </a:r>
            <a:r>
              <a:rPr lang="en-US" dirty="0" smtClean="0"/>
              <a:t>(2 </a:t>
            </a:r>
            <a:r>
              <a:rPr lang="en-US" dirty="0"/>
              <a:t>OF 2)</a:t>
            </a:r>
          </a:p>
        </p:txBody>
      </p:sp>
      <p:sp>
        <p:nvSpPr>
          <p:cNvPr id="16386" name="Rectangle 3"/>
          <p:cNvSpPr>
            <a:spLocks noGrp="1" noChangeArrowheads="1"/>
          </p:cNvSpPr>
          <p:nvPr>
            <p:ph type="body" idx="1"/>
          </p:nvPr>
        </p:nvSpPr>
        <p:spPr/>
        <p:txBody>
          <a:bodyPr/>
          <a:lstStyle/>
          <a:p>
            <a:r>
              <a:rPr lang="en-US" dirty="0"/>
              <a:t>Size Matters</a:t>
            </a:r>
          </a:p>
          <a:p>
            <a:pPr lvl="1"/>
            <a:r>
              <a:rPr lang="en-US" dirty="0"/>
              <a:t>Boring the block</a:t>
            </a:r>
          </a:p>
          <a:p>
            <a:pPr lvl="1"/>
            <a:r>
              <a:rPr lang="en-US" dirty="0"/>
              <a:t>Stroking the engine</a:t>
            </a:r>
          </a:p>
          <a:p>
            <a:r>
              <a:rPr lang="en-US" dirty="0" smtClean="0"/>
              <a:t>Parts Manufacturer Help</a:t>
            </a:r>
          </a:p>
          <a:p>
            <a:r>
              <a:rPr lang="en-US" dirty="0" smtClean="0"/>
              <a:t>Follow Parts Manufacturer</a:t>
            </a:r>
            <a:r>
              <a:rPr lang="en-US" altLang="ja-JP" dirty="0" smtClean="0"/>
              <a:t>'s Recommendations</a:t>
            </a:r>
            <a:endParaRPr lang="en-US" dirty="0"/>
          </a:p>
        </p:txBody>
      </p:sp>
    </p:spTree>
    <p:extLst>
      <p:ext uri="{BB962C8B-B14F-4D97-AF65-F5344CB8AC3E}">
        <p14:creationId xmlns:p14="http://schemas.microsoft.com/office/powerpoint/2010/main" val="310567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COMBUSTION CHAMBER VOLUME</a:t>
            </a:r>
            <a:endParaRPr lang="en-US" dirty="0"/>
          </a:p>
        </p:txBody>
      </p:sp>
      <p:sp>
        <p:nvSpPr>
          <p:cNvPr id="17410" name="Rectangle 3"/>
          <p:cNvSpPr>
            <a:spLocks noGrp="1" noChangeArrowheads="1"/>
          </p:cNvSpPr>
          <p:nvPr>
            <p:ph type="body" idx="1"/>
          </p:nvPr>
        </p:nvSpPr>
        <p:spPr/>
        <p:txBody>
          <a:bodyPr/>
          <a:lstStyle/>
          <a:p>
            <a:r>
              <a:rPr lang="en-US" smtClean="0"/>
              <a:t>All cylinders should have the same compression. </a:t>
            </a:r>
          </a:p>
          <a:p>
            <a:r>
              <a:rPr lang="en-US" smtClean="0"/>
              <a:t>The technician or engine builder needs to know the combustion chamber volume to accurately calculate the compression ratio.</a:t>
            </a:r>
          </a:p>
          <a:p>
            <a:r>
              <a:rPr lang="en-US" smtClean="0"/>
              <a:t>To accurately measure the volume of the combustion chamber, a graduated burette is used with mineral spirits.</a:t>
            </a:r>
            <a:endParaRPr lang="en-US"/>
          </a:p>
        </p:txBody>
      </p:sp>
    </p:spTree>
    <p:extLst>
      <p:ext uri="{BB962C8B-B14F-4D97-AF65-F5344CB8AC3E}">
        <p14:creationId xmlns:p14="http://schemas.microsoft.com/office/powerpoint/2010/main" val="78544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33–7</a:t>
            </a:r>
            <a:r>
              <a:rPr lang="en-US" dirty="0" smtClean="0"/>
              <a:t> Setup needed to measure the combustion chamber volume in cubic centimeters (cc).</a:t>
            </a:r>
            <a:endParaRPr lang="en-US" dirty="0"/>
          </a:p>
        </p:txBody>
      </p:sp>
      <p:pic>
        <p:nvPicPr>
          <p:cNvPr id="3" name="Picture 2" descr="6540033007.jpg"/>
          <p:cNvPicPr>
            <a:picLocks noChangeAspect="1"/>
          </p:cNvPicPr>
          <p:nvPr/>
        </p:nvPicPr>
        <p:blipFill>
          <a:blip r:embed="rId2" cstate="print"/>
          <a:stretch>
            <a:fillRect/>
          </a:stretch>
        </p:blipFill>
        <p:spPr>
          <a:xfrm>
            <a:off x="2377440" y="1564842"/>
            <a:ext cx="4389120" cy="4642714"/>
          </a:xfrm>
          <a:prstGeom prst="rect">
            <a:avLst/>
          </a:prstGeom>
        </p:spPr>
      </p:pic>
    </p:spTree>
    <p:extLst>
      <p:ext uri="{BB962C8B-B14F-4D97-AF65-F5344CB8AC3E}">
        <p14:creationId xmlns:p14="http://schemas.microsoft.com/office/powerpoint/2010/main" val="246957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FLOW TESTING CYLINDER HEADS</a:t>
            </a:r>
            <a:endParaRPr lang="en-US"/>
          </a:p>
        </p:txBody>
      </p:sp>
      <p:sp>
        <p:nvSpPr>
          <p:cNvPr id="19458" name="Rectangle 3"/>
          <p:cNvSpPr>
            <a:spLocks noGrp="1" noChangeArrowheads="1"/>
          </p:cNvSpPr>
          <p:nvPr>
            <p:ph idx="1"/>
          </p:nvPr>
        </p:nvSpPr>
        <p:spPr>
          <a:xfrm>
            <a:off x="457200" y="1600200"/>
            <a:ext cx="4038600" cy="4525963"/>
          </a:xfrm>
        </p:spPr>
        <p:txBody>
          <a:bodyPr/>
          <a:lstStyle/>
          <a:p>
            <a:r>
              <a:rPr lang="en-US" dirty="0" smtClean="0"/>
              <a:t>Purpose</a:t>
            </a:r>
          </a:p>
          <a:p>
            <a:pPr lvl="1"/>
            <a:r>
              <a:rPr lang="en-US" dirty="0" smtClean="0"/>
              <a:t>Used to measure the amount of air in cubic feet per minute that can flow through the valves at various valve openings</a:t>
            </a:r>
          </a:p>
          <a:p>
            <a:r>
              <a:rPr lang="en-US" dirty="0" smtClean="0"/>
              <a:t>Flow Rate and Horsepower</a:t>
            </a:r>
            <a:endParaRPr lang="en-US" dirty="0"/>
          </a:p>
        </p:txBody>
      </p:sp>
      <p:grpSp>
        <p:nvGrpSpPr>
          <p:cNvPr id="19459" name="Group 7"/>
          <p:cNvGrpSpPr>
            <a:grpSpLocks/>
          </p:cNvGrpSpPr>
          <p:nvPr/>
        </p:nvGrpSpPr>
        <p:grpSpPr bwMode="auto">
          <a:xfrm>
            <a:off x="4572000" y="1447800"/>
            <a:ext cx="4213225" cy="4321175"/>
            <a:chOff x="2914" y="1270"/>
            <a:chExt cx="2654" cy="2722"/>
          </a:xfrm>
        </p:grpSpPr>
        <p:pic>
          <p:nvPicPr>
            <p:cNvPr id="19460" name="Picture 4" descr="AAJMAO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5302" name="Rectangle 6"/>
            <p:cNvSpPr>
              <a:spLocks noChangeArrowheads="1"/>
            </p:cNvSpPr>
            <p:nvPr/>
          </p:nvSpPr>
          <p:spPr bwMode="auto">
            <a:xfrm>
              <a:off x="2928" y="3264"/>
              <a:ext cx="2640" cy="728"/>
            </a:xfrm>
            <a:prstGeom prst="rect">
              <a:avLst/>
            </a:prstGeom>
            <a:noFill/>
            <a:ln>
              <a:noFill/>
            </a:ln>
            <a:effectLst/>
            <a:extLst/>
          </p:spPr>
          <p:txBody>
            <a:bodyPr>
              <a:spAutoFit/>
            </a:bodyPr>
            <a:lstStyle/>
            <a:p>
              <a:pPr>
                <a:defRPr/>
              </a:pPr>
              <a:r>
                <a:rPr lang="en-US" b="1" dirty="0">
                  <a:cs typeface="+mn-cs"/>
                </a:rPr>
                <a:t>FIGURE 33–8 </a:t>
              </a:r>
              <a:r>
                <a:rPr lang="en-US" dirty="0">
                  <a:cs typeface="+mn-cs"/>
                </a:rPr>
                <a:t>Cylinder head setup for flow testing. Note the weak valve springs that are strong enough to keep the valves shut, yet weak enough to permit the flow bench operator to vary the intake valve opening amount.</a:t>
              </a:r>
            </a:p>
          </p:txBody>
        </p:sp>
      </p:grpSp>
    </p:spTree>
    <p:extLst>
      <p:ext uri="{BB962C8B-B14F-4D97-AF65-F5344CB8AC3E}">
        <p14:creationId xmlns:p14="http://schemas.microsoft.com/office/powerpoint/2010/main" val="3114567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33–9</a:t>
            </a:r>
            <a:r>
              <a:rPr lang="en-US" dirty="0" smtClean="0"/>
              <a:t> Modeling clay is installed around the port to duplicate the flow improvement characteristics of an intake manifold.</a:t>
            </a:r>
            <a:endParaRPr lang="en-US" dirty="0"/>
          </a:p>
        </p:txBody>
      </p:sp>
      <p:pic>
        <p:nvPicPr>
          <p:cNvPr id="3" name="Picture 2" descr="6540033009.jpg"/>
          <p:cNvPicPr>
            <a:picLocks noChangeAspect="1"/>
          </p:cNvPicPr>
          <p:nvPr/>
        </p:nvPicPr>
        <p:blipFill>
          <a:blip r:embed="rId2" cstate="print"/>
          <a:stretch>
            <a:fillRect/>
          </a:stretch>
        </p:blipFill>
        <p:spPr>
          <a:xfrm>
            <a:off x="2011680" y="1584350"/>
            <a:ext cx="5120640" cy="4603699"/>
          </a:xfrm>
          <a:prstGeom prst="rect">
            <a:avLst/>
          </a:prstGeom>
        </p:spPr>
      </p:pic>
    </p:spTree>
    <p:extLst>
      <p:ext uri="{BB962C8B-B14F-4D97-AF65-F5344CB8AC3E}">
        <p14:creationId xmlns:p14="http://schemas.microsoft.com/office/powerpoint/2010/main" val="402458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DEGREEING THE CAMSHAFT</a:t>
            </a:r>
            <a:endParaRPr lang="en-US"/>
          </a:p>
        </p:txBody>
      </p:sp>
      <p:sp>
        <p:nvSpPr>
          <p:cNvPr id="21506" name="Rectangle 3"/>
          <p:cNvSpPr>
            <a:spLocks noGrp="1" noChangeArrowheads="1"/>
          </p:cNvSpPr>
          <p:nvPr>
            <p:ph type="body" idx="1"/>
          </p:nvPr>
        </p:nvSpPr>
        <p:spPr/>
        <p:txBody>
          <a:bodyPr/>
          <a:lstStyle/>
          <a:p>
            <a:r>
              <a:rPr lang="en-US" smtClean="0"/>
              <a:t>Purpose</a:t>
            </a:r>
          </a:p>
          <a:p>
            <a:pPr lvl="1"/>
            <a:r>
              <a:rPr lang="en-US" smtClean="0"/>
              <a:t>To locate the valve action exactly as the camshaft manufacturers intended</a:t>
            </a:r>
          </a:p>
          <a:p>
            <a:r>
              <a:rPr lang="en-US" smtClean="0"/>
              <a:t>Procedure</a:t>
            </a:r>
          </a:p>
          <a:p>
            <a:r>
              <a:rPr lang="en-US" smtClean="0"/>
              <a:t>Advanced Cam Timing</a:t>
            </a:r>
          </a:p>
          <a:p>
            <a:r>
              <a:rPr lang="en-US" smtClean="0"/>
              <a:t>Retarded Cam Timing</a:t>
            </a:r>
            <a:endParaRPr lang="en-US"/>
          </a:p>
        </p:txBody>
      </p:sp>
    </p:spTree>
    <p:extLst>
      <p:ext uri="{BB962C8B-B14F-4D97-AF65-F5344CB8AC3E}">
        <p14:creationId xmlns:p14="http://schemas.microsoft.com/office/powerpoint/2010/main" val="245347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33–11</a:t>
            </a:r>
            <a:r>
              <a:rPr lang="en-US" dirty="0" smtClean="0"/>
              <a:t> A piston stop is used to help determine top dead center.</a:t>
            </a:r>
            <a:endParaRPr lang="en-US" dirty="0"/>
          </a:p>
        </p:txBody>
      </p:sp>
      <p:pic>
        <p:nvPicPr>
          <p:cNvPr id="3" name="Picture 2" descr="6540033011.jpg"/>
          <p:cNvPicPr>
            <a:picLocks noChangeAspect="1"/>
          </p:cNvPicPr>
          <p:nvPr/>
        </p:nvPicPr>
        <p:blipFill>
          <a:blip r:embed="rId2" cstate="print"/>
          <a:stretch>
            <a:fillRect/>
          </a:stretch>
        </p:blipFill>
        <p:spPr>
          <a:xfrm>
            <a:off x="1691641" y="1675181"/>
            <a:ext cx="5760719" cy="4422038"/>
          </a:xfrm>
          <a:prstGeom prst="rect">
            <a:avLst/>
          </a:prstGeom>
        </p:spPr>
      </p:pic>
    </p:spTree>
    <p:extLst>
      <p:ext uri="{BB962C8B-B14F-4D97-AF65-F5344CB8AC3E}">
        <p14:creationId xmlns:p14="http://schemas.microsoft.com/office/powerpoint/2010/main" val="54823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33–12</a:t>
            </a:r>
            <a:r>
              <a:rPr lang="en-US" dirty="0" smtClean="0"/>
              <a:t> The degree wheel indicates where the piston stopped near top dead center. By splitting the difference between the two readings, the true TDC (28 degrees) can be located on the degree wheel.</a:t>
            </a:r>
            <a:endParaRPr lang="en-US" dirty="0"/>
          </a:p>
        </p:txBody>
      </p:sp>
      <p:pic>
        <p:nvPicPr>
          <p:cNvPr id="3" name="Picture 2" descr="6540033012.jpg"/>
          <p:cNvPicPr>
            <a:picLocks noChangeAspect="1"/>
          </p:cNvPicPr>
          <p:nvPr/>
        </p:nvPicPr>
        <p:blipFill>
          <a:blip r:embed="rId2" cstate="print"/>
          <a:stretch>
            <a:fillRect/>
          </a:stretch>
        </p:blipFill>
        <p:spPr>
          <a:xfrm>
            <a:off x="1828802" y="3304642"/>
            <a:ext cx="5486396" cy="1163116"/>
          </a:xfrm>
          <a:prstGeom prst="rect">
            <a:avLst/>
          </a:prstGeom>
        </p:spPr>
      </p:pic>
    </p:spTree>
    <p:extLst>
      <p:ext uri="{BB962C8B-B14F-4D97-AF65-F5344CB8AC3E}">
        <p14:creationId xmlns:p14="http://schemas.microsoft.com/office/powerpoint/2010/main" val="291822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33–13</a:t>
            </a:r>
            <a:r>
              <a:rPr lang="en-US" dirty="0" smtClean="0"/>
              <a:t> Note the setup required to degree a camshaft. The pointer, the degree wheel, and the piston stop are used to find exact top dead center.</a:t>
            </a:r>
            <a:endParaRPr lang="en-US" dirty="0"/>
          </a:p>
        </p:txBody>
      </p:sp>
      <p:pic>
        <p:nvPicPr>
          <p:cNvPr id="3" name="Picture 2" descr="6540033013.jpg"/>
          <p:cNvPicPr>
            <a:picLocks noChangeAspect="1"/>
          </p:cNvPicPr>
          <p:nvPr/>
        </p:nvPicPr>
        <p:blipFill>
          <a:blip r:embed="rId2" cstate="print"/>
          <a:stretch>
            <a:fillRect/>
          </a:stretch>
        </p:blipFill>
        <p:spPr>
          <a:xfrm>
            <a:off x="2192122" y="1657503"/>
            <a:ext cx="4759757" cy="4457395"/>
          </a:xfrm>
          <a:prstGeom prst="rect">
            <a:avLst/>
          </a:prstGeom>
        </p:spPr>
      </p:pic>
    </p:spTree>
    <p:extLst>
      <p:ext uri="{BB962C8B-B14F-4D97-AF65-F5344CB8AC3E}">
        <p14:creationId xmlns:p14="http://schemas.microsoft.com/office/powerpoint/2010/main" val="2083718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33.1</a:t>
            </a:r>
            <a:r>
              <a:rPr lang="en-US" dirty="0" smtClean="0"/>
              <a:t> Explain the purpose of balancing an engine. </a:t>
            </a:r>
          </a:p>
          <a:p>
            <a:pPr marL="0" indent="-29718">
              <a:buNone/>
            </a:pPr>
            <a:r>
              <a:rPr lang="en-US" b="1" dirty="0" smtClean="0">
                <a:solidFill>
                  <a:srgbClr val="007FA3"/>
                </a:solidFill>
              </a:rPr>
              <a:t>33.2</a:t>
            </a:r>
            <a:r>
              <a:rPr lang="en-US" dirty="0" smtClean="0"/>
              <a:t> Describe the blueprinting process. </a:t>
            </a:r>
          </a:p>
          <a:p>
            <a:pPr marL="0" indent="-29718">
              <a:buNone/>
            </a:pPr>
            <a:r>
              <a:rPr lang="en-US" b="1" dirty="0" smtClean="0">
                <a:solidFill>
                  <a:srgbClr val="007FA3"/>
                </a:solidFill>
              </a:rPr>
              <a:t>33.3 </a:t>
            </a:r>
            <a:r>
              <a:rPr lang="en-US" dirty="0" smtClean="0"/>
              <a:t>Discuss the importance of combustion chamber volume. </a:t>
            </a:r>
          </a:p>
          <a:p>
            <a:pPr marL="0" indent="-29718">
              <a:buNone/>
            </a:pPr>
            <a:r>
              <a:rPr lang="en-US" b="1" dirty="0" smtClean="0">
                <a:solidFill>
                  <a:srgbClr val="007FA3"/>
                </a:solidFill>
              </a:rPr>
              <a:t>33.4 </a:t>
            </a:r>
            <a:r>
              <a:rPr lang="en-US" dirty="0" smtClean="0"/>
              <a:t>Discuss the purpose of flow testing cylinder heads. </a:t>
            </a:r>
          </a:p>
        </p:txBody>
      </p:sp>
    </p:spTree>
    <p:extLst>
      <p:ext uri="{BB962C8B-B14F-4D97-AF65-F5344CB8AC3E}">
        <p14:creationId xmlns:p14="http://schemas.microsoft.com/office/powerpoint/2010/main" val="303026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33–14</a:t>
            </a:r>
            <a:r>
              <a:rPr lang="en-US" dirty="0" smtClean="0"/>
              <a:t> Typical valve timing diagram showing the intake lobe centerline at 106 degrees ATDC.</a:t>
            </a:r>
            <a:endParaRPr lang="en-US" dirty="0"/>
          </a:p>
        </p:txBody>
      </p:sp>
      <p:pic>
        <p:nvPicPr>
          <p:cNvPr id="3" name="Picture 2" descr="6540033014.jpg"/>
          <p:cNvPicPr>
            <a:picLocks noChangeAspect="1"/>
          </p:cNvPicPr>
          <p:nvPr/>
        </p:nvPicPr>
        <p:blipFill>
          <a:blip r:embed="rId2" cstate="print"/>
          <a:stretch>
            <a:fillRect/>
          </a:stretch>
        </p:blipFill>
        <p:spPr>
          <a:xfrm>
            <a:off x="2011680" y="1538376"/>
            <a:ext cx="5120640" cy="4728963"/>
          </a:xfrm>
          <a:prstGeom prst="rect">
            <a:avLst/>
          </a:prstGeom>
        </p:spPr>
      </p:pic>
    </p:spTree>
    <p:extLst>
      <p:ext uri="{BB962C8B-B14F-4D97-AF65-F5344CB8AC3E}">
        <p14:creationId xmlns:p14="http://schemas.microsoft.com/office/powerpoint/2010/main" val="113004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DETERMINING PROPER PUSHROD LENGTH</a:t>
            </a:r>
            <a:endParaRPr lang="en-US"/>
          </a:p>
        </p:txBody>
      </p:sp>
      <p:sp>
        <p:nvSpPr>
          <p:cNvPr id="26626" name="Rectangle 3"/>
          <p:cNvSpPr>
            <a:spLocks noGrp="1" noChangeArrowheads="1"/>
          </p:cNvSpPr>
          <p:nvPr>
            <p:ph idx="1"/>
          </p:nvPr>
        </p:nvSpPr>
        <p:spPr>
          <a:xfrm>
            <a:off x="457200" y="1600200"/>
            <a:ext cx="3886200" cy="4525963"/>
          </a:xfrm>
        </p:spPr>
        <p:txBody>
          <a:bodyPr/>
          <a:lstStyle/>
          <a:p>
            <a:r>
              <a:rPr lang="en-US" dirty="0" smtClean="0"/>
              <a:t>Purpose</a:t>
            </a:r>
          </a:p>
          <a:p>
            <a:pPr lvl="1"/>
            <a:r>
              <a:rPr lang="en-US" dirty="0" smtClean="0"/>
              <a:t>The length of the pushrod is determined by the geometry of the engine when it was originally built</a:t>
            </a:r>
          </a:p>
          <a:p>
            <a:r>
              <a:rPr lang="en-US" dirty="0" smtClean="0"/>
              <a:t>When Needed</a:t>
            </a:r>
          </a:p>
          <a:p>
            <a:r>
              <a:rPr lang="en-US" dirty="0" smtClean="0"/>
              <a:t>Procedure</a:t>
            </a:r>
          </a:p>
        </p:txBody>
      </p:sp>
      <p:grpSp>
        <p:nvGrpSpPr>
          <p:cNvPr id="26627" name="Group 7"/>
          <p:cNvGrpSpPr>
            <a:grpSpLocks/>
          </p:cNvGrpSpPr>
          <p:nvPr/>
        </p:nvGrpSpPr>
        <p:grpSpPr bwMode="auto">
          <a:xfrm>
            <a:off x="3581344" y="1447800"/>
            <a:ext cx="5257856" cy="4891005"/>
            <a:chOff x="2006" y="1149"/>
            <a:chExt cx="3562" cy="3237"/>
          </a:xfrm>
        </p:grpSpPr>
        <p:pic>
          <p:nvPicPr>
            <p:cNvPr id="26628" name="Picture 4" descr="AAJMAP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49"/>
              <a:ext cx="2626" cy="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3670" name="Rectangle 6"/>
            <p:cNvSpPr>
              <a:spLocks noChangeArrowheads="1"/>
            </p:cNvSpPr>
            <p:nvPr/>
          </p:nvSpPr>
          <p:spPr bwMode="auto">
            <a:xfrm>
              <a:off x="2006" y="3408"/>
              <a:ext cx="3562" cy="978"/>
            </a:xfrm>
            <a:prstGeom prst="rect">
              <a:avLst/>
            </a:prstGeom>
            <a:noFill/>
            <a:ln>
              <a:noFill/>
            </a:ln>
            <a:effectLst/>
            <a:extLst/>
          </p:spPr>
          <p:txBody>
            <a:bodyPr wrap="square">
              <a:spAutoFit/>
            </a:bodyPr>
            <a:lstStyle/>
            <a:p>
              <a:pPr>
                <a:defRPr/>
              </a:pPr>
              <a:r>
                <a:rPr lang="en-US" b="1" dirty="0">
                  <a:cs typeface="+mn-cs"/>
                </a:rPr>
                <a:t>FIGURE 33–15 </a:t>
              </a:r>
              <a:r>
                <a:rPr lang="en-US" dirty="0">
                  <a:cs typeface="+mn-cs"/>
                </a:rPr>
                <a:t>A side view of a small block Chevrolet engine showing that the rocker arm is contacting the top of the valve stem. A roller-tipped rocker arm will show a more definite line of contact than a stamped steel rocker.</a:t>
              </a:r>
            </a:p>
          </p:txBody>
        </p:sp>
      </p:grpSp>
    </p:spTree>
    <p:extLst>
      <p:ext uri="{BB962C8B-B14F-4D97-AF65-F5344CB8AC3E}">
        <p14:creationId xmlns:p14="http://schemas.microsoft.com/office/powerpoint/2010/main" val="37426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33–16</a:t>
            </a:r>
            <a:r>
              <a:rPr lang="en-US" dirty="0" smtClean="0"/>
              <a:t> Checking where on the valve stem the marker has been worn off by the rocker arm, is the method to use to check for proper pushrod length.</a:t>
            </a:r>
            <a:endParaRPr lang="en-US" dirty="0"/>
          </a:p>
        </p:txBody>
      </p:sp>
      <p:pic>
        <p:nvPicPr>
          <p:cNvPr id="3" name="Picture 2" descr="6540033016.jpg"/>
          <p:cNvPicPr>
            <a:picLocks noChangeAspect="1"/>
          </p:cNvPicPr>
          <p:nvPr/>
        </p:nvPicPr>
        <p:blipFill>
          <a:blip r:embed="rId2" cstate="print"/>
          <a:stretch>
            <a:fillRect/>
          </a:stretch>
        </p:blipFill>
        <p:spPr>
          <a:xfrm>
            <a:off x="2348789" y="1641652"/>
            <a:ext cx="4446422" cy="4489094"/>
          </a:xfrm>
          <a:prstGeom prst="rect">
            <a:avLst/>
          </a:prstGeom>
        </p:spPr>
      </p:pic>
    </p:spTree>
    <p:extLst>
      <p:ext uri="{BB962C8B-B14F-4D97-AF65-F5344CB8AC3E}">
        <p14:creationId xmlns:p14="http://schemas.microsoft.com/office/powerpoint/2010/main" val="423621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33–17</a:t>
            </a:r>
            <a:r>
              <a:rPr lang="en-US" dirty="0" smtClean="0"/>
              <a:t> An adjustable pushrod is adjustable for length compared to a conventional stock pushrod.</a:t>
            </a:r>
            <a:endParaRPr lang="en-US" dirty="0"/>
          </a:p>
        </p:txBody>
      </p:sp>
      <p:pic>
        <p:nvPicPr>
          <p:cNvPr id="3" name="Picture 2" descr="6540033017.jpg"/>
          <p:cNvPicPr>
            <a:picLocks noChangeAspect="1"/>
          </p:cNvPicPr>
          <p:nvPr/>
        </p:nvPicPr>
        <p:blipFill>
          <a:blip r:embed="rId2" cstate="print"/>
          <a:stretch>
            <a:fillRect/>
          </a:stretch>
        </p:blipFill>
        <p:spPr>
          <a:xfrm>
            <a:off x="2103121" y="1521561"/>
            <a:ext cx="4937759" cy="4729276"/>
          </a:xfrm>
          <a:prstGeom prst="rect">
            <a:avLst/>
          </a:prstGeom>
        </p:spPr>
      </p:pic>
    </p:spTree>
    <p:extLst>
      <p:ext uri="{BB962C8B-B14F-4D97-AF65-F5344CB8AC3E}">
        <p14:creationId xmlns:p14="http://schemas.microsoft.com/office/powerpoint/2010/main" val="24454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SHORT BLOCK BLUEPRINTING</a:t>
            </a:r>
            <a:endParaRPr lang="en-US"/>
          </a:p>
        </p:txBody>
      </p:sp>
      <p:sp>
        <p:nvSpPr>
          <p:cNvPr id="29698" name="Rectangle 3"/>
          <p:cNvSpPr>
            <a:spLocks noGrp="1" noChangeArrowheads="1"/>
          </p:cNvSpPr>
          <p:nvPr>
            <p:ph type="body" idx="1"/>
          </p:nvPr>
        </p:nvSpPr>
        <p:spPr/>
        <p:txBody>
          <a:bodyPr/>
          <a:lstStyle/>
          <a:p>
            <a:r>
              <a:rPr lang="en-US" smtClean="0"/>
              <a:t>Determine Engine Use</a:t>
            </a:r>
          </a:p>
          <a:p>
            <a:r>
              <a:rPr lang="en-US" smtClean="0"/>
              <a:t>Trial Assembly</a:t>
            </a:r>
          </a:p>
          <a:p>
            <a:pPr lvl="1"/>
            <a:r>
              <a:rPr lang="en-US" smtClean="0"/>
              <a:t>Before the engine is assembled it should be partially assembled to double check all clearances</a:t>
            </a:r>
            <a:endParaRPr lang="en-US"/>
          </a:p>
        </p:txBody>
      </p:sp>
    </p:spTree>
    <p:extLst>
      <p:ext uri="{BB962C8B-B14F-4D97-AF65-F5344CB8AC3E}">
        <p14:creationId xmlns:p14="http://schemas.microsoft.com/office/powerpoint/2010/main" val="24951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33–2</a:t>
            </a:r>
            <a:r>
              <a:rPr lang="en-US" dirty="0" smtClean="0"/>
              <a:t> Removing material from the balancing pad on the small end of the rod to match it to the weight of the small end of the lightest rod being used in the engine.</a:t>
            </a:r>
            <a:endParaRPr lang="en-US" dirty="0"/>
          </a:p>
        </p:txBody>
      </p:sp>
      <p:pic>
        <p:nvPicPr>
          <p:cNvPr id="3" name="Picture 2" descr="6540033002.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33–3</a:t>
            </a:r>
            <a:r>
              <a:rPr lang="en-US" dirty="0" smtClean="0"/>
              <a:t> A crankshaft with bob weights attached as well as the </a:t>
            </a:r>
            <a:r>
              <a:rPr lang="en-US" dirty="0" err="1" smtClean="0"/>
              <a:t>flexplate</a:t>
            </a:r>
            <a:r>
              <a:rPr lang="en-US" dirty="0" smtClean="0"/>
              <a:t> and the harmonic balancer.</a:t>
            </a:r>
            <a:endParaRPr lang="en-US" dirty="0"/>
          </a:p>
        </p:txBody>
      </p:sp>
      <p:pic>
        <p:nvPicPr>
          <p:cNvPr id="3" name="Picture 2" descr="654003300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33–4</a:t>
            </a:r>
            <a:r>
              <a:rPr lang="en-US" dirty="0" smtClean="0"/>
              <a:t> The display of a crankshaft balancer showing where weight needs to be removed to achieve a balanced assembly.</a:t>
            </a:r>
            <a:endParaRPr lang="en-US" dirty="0"/>
          </a:p>
        </p:txBody>
      </p:sp>
      <p:pic>
        <p:nvPicPr>
          <p:cNvPr id="3" name="Picture 2" descr="6540033004.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33–5</a:t>
            </a:r>
            <a:r>
              <a:rPr lang="en-US" dirty="0" smtClean="0"/>
              <a:t> A drill is often used to remove weight from the crankshaft to achieve proper balance.</a:t>
            </a:r>
            <a:endParaRPr lang="en-US" dirty="0"/>
          </a:p>
        </p:txBody>
      </p:sp>
      <p:pic>
        <p:nvPicPr>
          <p:cNvPr id="3" name="Picture 2" descr="6540033005.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33–6</a:t>
            </a:r>
            <a:r>
              <a:rPr lang="en-US" dirty="0" smtClean="0"/>
              <a:t> Heavy metal installed and welded in place.</a:t>
            </a:r>
            <a:endParaRPr lang="en-US" dirty="0"/>
          </a:p>
        </p:txBody>
      </p:sp>
      <p:pic>
        <p:nvPicPr>
          <p:cNvPr id="3" name="Picture 2" descr="6540033006.jpg"/>
          <p:cNvPicPr>
            <a:picLocks noChangeAspect="1"/>
          </p:cNvPicPr>
          <p:nvPr/>
        </p:nvPicPr>
        <p:blipFill>
          <a:blip r:embed="rId2" cstate="print"/>
          <a:stretch>
            <a:fillRect/>
          </a:stretch>
        </p:blipFill>
        <p:spPr>
          <a:xfrm>
            <a:off x="2097634" y="2289657"/>
            <a:ext cx="4948732" cy="3193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33.5</a:t>
            </a:r>
            <a:r>
              <a:rPr lang="en-US" dirty="0"/>
              <a:t> Discuss the purpose of </a:t>
            </a:r>
            <a:r>
              <a:rPr lang="en-US" dirty="0" err="1"/>
              <a:t>degreeing</a:t>
            </a:r>
            <a:r>
              <a:rPr lang="en-US" dirty="0"/>
              <a:t> the camshaft. </a:t>
            </a:r>
          </a:p>
          <a:p>
            <a:pPr marL="0" indent="-29718">
              <a:buNone/>
            </a:pPr>
            <a:r>
              <a:rPr lang="en-US" b="1" dirty="0">
                <a:solidFill>
                  <a:srgbClr val="007FA3"/>
                </a:solidFill>
              </a:rPr>
              <a:t>33.6</a:t>
            </a:r>
            <a:r>
              <a:rPr lang="en-US" dirty="0"/>
              <a:t> Explain the procedure of determining proper push rod length. </a:t>
            </a:r>
          </a:p>
          <a:p>
            <a:pPr marL="0" indent="-29718">
              <a:buNone/>
            </a:pPr>
            <a:r>
              <a:rPr lang="en-US" b="1" dirty="0">
                <a:solidFill>
                  <a:srgbClr val="007FA3"/>
                </a:solidFill>
              </a:rPr>
              <a:t>33.7</a:t>
            </a:r>
            <a:r>
              <a:rPr lang="en-US" dirty="0"/>
              <a:t> Discuss short block blueprinting</a:t>
            </a:r>
            <a:r>
              <a:rPr lang="en-US" dirty="0" smtClean="0"/>
              <a:t>.</a:t>
            </a:r>
            <a:endParaRPr lang="en-US" dirty="0"/>
          </a:p>
        </p:txBody>
      </p:sp>
    </p:spTree>
    <p:extLst>
      <p:ext uri="{BB962C8B-B14F-4D97-AF65-F5344CB8AC3E}">
        <p14:creationId xmlns:p14="http://schemas.microsoft.com/office/powerpoint/2010/main" val="171023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33–8</a:t>
            </a:r>
            <a:r>
              <a:rPr lang="en-US" dirty="0" smtClean="0"/>
              <a:t> Cylinder head setup for flow testing. Note the weak valve springs that are strong enough to keep the valves shut, yet weak enough to permit the flow bench operator to vary the intake valve opening amount.</a:t>
            </a:r>
            <a:endParaRPr lang="en-US" dirty="0"/>
          </a:p>
        </p:txBody>
      </p:sp>
      <p:pic>
        <p:nvPicPr>
          <p:cNvPr id="3" name="Picture 2" descr="6540033008.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33–10</a:t>
            </a:r>
            <a:r>
              <a:rPr lang="en-US" dirty="0" smtClean="0"/>
              <a:t> A flow bench that can measure and record the airflow through the intake and exhaust ports of each cylinder.</a:t>
            </a:r>
            <a:endParaRPr lang="en-US" dirty="0"/>
          </a:p>
        </p:txBody>
      </p:sp>
      <p:pic>
        <p:nvPicPr>
          <p:cNvPr id="3" name="Picture 2" descr="6540033010.jpg"/>
          <p:cNvPicPr>
            <a:picLocks noChangeAspect="1"/>
          </p:cNvPicPr>
          <p:nvPr/>
        </p:nvPicPr>
        <p:blipFill>
          <a:blip r:embed="rId2" cstate="print"/>
          <a:stretch>
            <a:fillRect/>
          </a:stretch>
        </p:blipFill>
        <p:spPr>
          <a:xfrm>
            <a:off x="2011680" y="1525828"/>
            <a:ext cx="5120640" cy="4720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33–15</a:t>
            </a:r>
            <a:r>
              <a:rPr lang="en-US" dirty="0" smtClean="0"/>
              <a:t> A side view of a small block Chevrolet engine showing that the rocker arm is contacting the top of the valve stem. A roller-tipped rocker arm will show a more definite line of contact than a stamped steel rocker.</a:t>
            </a:r>
            <a:endParaRPr lang="en-US" dirty="0"/>
          </a:p>
        </p:txBody>
      </p:sp>
      <p:pic>
        <p:nvPicPr>
          <p:cNvPr id="3" name="Picture 2" descr="6540033015.jpg"/>
          <p:cNvPicPr>
            <a:picLocks noChangeAspect="1"/>
          </p:cNvPicPr>
          <p:nvPr/>
        </p:nvPicPr>
        <p:blipFill>
          <a:blip r:embed="rId2" cstate="print"/>
          <a:stretch>
            <a:fillRect/>
          </a:stretch>
        </p:blipFill>
        <p:spPr>
          <a:xfrm>
            <a:off x="1922070" y="1719072"/>
            <a:ext cx="5299861" cy="4334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crankshaft should always be balanced with the flywheel (or </a:t>
            </a:r>
            <a:r>
              <a:rPr lang="en-US" dirty="0" err="1" smtClean="0"/>
              <a:t>flexplate</a:t>
            </a:r>
            <a:r>
              <a:rPr lang="en-US" dirty="0" smtClean="0"/>
              <a:t>) and harmonic balancer installed.</a:t>
            </a:r>
            <a:endParaRPr lang="en-US" dirty="0"/>
          </a:p>
        </p:txBody>
      </p:sp>
      <p:pic>
        <p:nvPicPr>
          <p:cNvPr id="3" name="Picture 2" descr="6540033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Use a worksheet so that all weights can be measured and recorded.</a:t>
            </a:r>
            <a:endParaRPr lang="en-US" dirty="0"/>
          </a:p>
        </p:txBody>
      </p:sp>
      <p:pic>
        <p:nvPicPr>
          <p:cNvPr id="3" name="Picture 2" descr="6540033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Using a fixture to hold the connecting rod horizontally, measure and record the weight of the big end of the rod.</a:t>
            </a:r>
            <a:endParaRPr lang="en-US" dirty="0"/>
          </a:p>
        </p:txBody>
      </p:sp>
      <p:pic>
        <p:nvPicPr>
          <p:cNvPr id="3" name="Picture 2" descr="6540033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Using a fixture to hold the connecting rod horizontally, measure and record the weight of the small end of the rod.</a:t>
            </a:r>
            <a:endParaRPr lang="en-US" dirty="0"/>
          </a:p>
        </p:txBody>
      </p:sp>
      <p:pic>
        <p:nvPicPr>
          <p:cNvPr id="3" name="Picture 2" descr="6540033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Weigh each piston. Remove some metal from the heaviest pistons to match their weight with the lightest.</a:t>
            </a:r>
            <a:endParaRPr lang="en-US" dirty="0"/>
          </a:p>
        </p:txBody>
      </p:sp>
      <p:pic>
        <p:nvPicPr>
          <p:cNvPr id="3" name="Picture 2" descr="6540033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Weigh and record the weight of each piston pin.</a:t>
            </a:r>
            <a:endParaRPr lang="en-US" dirty="0"/>
          </a:p>
        </p:txBody>
      </p:sp>
      <p:pic>
        <p:nvPicPr>
          <p:cNvPr id="3" name="Picture 2" descr="6540033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Weigh and record the weight of each piston pin locks if used.</a:t>
            </a:r>
            <a:endParaRPr lang="en-US" dirty="0"/>
          </a:p>
        </p:txBody>
      </p:sp>
      <p:pic>
        <p:nvPicPr>
          <p:cNvPr id="3" name="Picture 2" descr="6540033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BALANCING AN ENGINE (1 OF 5)</a:t>
            </a:r>
            <a:endParaRPr lang="en-US" dirty="0"/>
          </a:p>
        </p:txBody>
      </p:sp>
      <p:sp>
        <p:nvSpPr>
          <p:cNvPr id="9218" name="Rectangle 3"/>
          <p:cNvSpPr>
            <a:spLocks noGrp="1" noChangeArrowheads="1"/>
          </p:cNvSpPr>
          <p:nvPr>
            <p:ph type="body" idx="1"/>
          </p:nvPr>
        </p:nvSpPr>
        <p:spPr/>
        <p:txBody>
          <a:bodyPr/>
          <a:lstStyle/>
          <a:p>
            <a:r>
              <a:rPr lang="en-US" smtClean="0"/>
              <a:t>For any engine to operate with a minimum amount of vibration, all of the reciprocating parts must be close to the same weight. </a:t>
            </a:r>
          </a:p>
          <a:p>
            <a:pPr lvl="1"/>
            <a:r>
              <a:rPr lang="en-US" smtClean="0"/>
              <a:t>Production engines use parts that are usually within 3 grams of each other and result in a relatively smooth operating engine.</a:t>
            </a:r>
            <a:endParaRPr lang="en-US"/>
          </a:p>
        </p:txBody>
      </p:sp>
    </p:spTree>
    <p:extLst>
      <p:ext uri="{BB962C8B-B14F-4D97-AF65-F5344CB8AC3E}">
        <p14:creationId xmlns:p14="http://schemas.microsoft.com/office/powerpoint/2010/main" val="163196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Weigh and record the weight of the piston rings for each piston.</a:t>
            </a:r>
            <a:endParaRPr lang="en-US" dirty="0"/>
          </a:p>
        </p:txBody>
      </p:sp>
      <p:pic>
        <p:nvPicPr>
          <p:cNvPr id="3" name="Picture 2" descr="6540033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Weigh and record the weight of the rod bearings for each connecting rod.</a:t>
            </a:r>
            <a:endParaRPr lang="en-US" dirty="0"/>
          </a:p>
        </p:txBody>
      </p:sp>
      <p:pic>
        <p:nvPicPr>
          <p:cNvPr id="3" name="Picture 2" descr="6540033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Using the worksheet and plugging the measured values into the balancer, adjust the BOB weight to the desired weight.</a:t>
            </a:r>
            <a:endParaRPr lang="en-US" dirty="0"/>
          </a:p>
        </p:txBody>
      </p:sp>
      <p:pic>
        <p:nvPicPr>
          <p:cNvPr id="3" name="Picture 2" descr="6540033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Install the BOB weights and operate the balancer according to the instructions for the balancer being used.</a:t>
            </a:r>
            <a:endParaRPr lang="en-US" dirty="0"/>
          </a:p>
        </p:txBody>
      </p:sp>
      <p:pic>
        <p:nvPicPr>
          <p:cNvPr id="3" name="Picture 2" descr="654003302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Use a drill and drill the counterweight in the designated location as indicated on the balancer.</a:t>
            </a:r>
            <a:endParaRPr lang="en-US" dirty="0"/>
          </a:p>
        </p:txBody>
      </p:sp>
      <p:pic>
        <p:nvPicPr>
          <p:cNvPr id="3" name="Picture 2" descr="6540033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2)</a:t>
            </a:r>
            <a:endParaRPr lang="en-US" dirty="0"/>
          </a:p>
        </p:txBody>
      </p:sp>
      <p:sp>
        <p:nvSpPr>
          <p:cNvPr id="30722" name="Rectangle 3"/>
          <p:cNvSpPr>
            <a:spLocks noGrp="1" noChangeArrowheads="1"/>
          </p:cNvSpPr>
          <p:nvPr>
            <p:ph type="body" idx="1"/>
          </p:nvPr>
        </p:nvSpPr>
        <p:spPr/>
        <p:txBody>
          <a:bodyPr/>
          <a:lstStyle/>
          <a:p>
            <a:r>
              <a:rPr lang="en-US" dirty="0" smtClean="0"/>
              <a:t>Proper balancing of the engine is important for smooth operation.</a:t>
            </a:r>
          </a:p>
          <a:p>
            <a:r>
              <a:rPr lang="en-US" dirty="0" smtClean="0"/>
              <a:t>Both rotating weight and reciprocating weight are considered during the balancing procedure.</a:t>
            </a:r>
          </a:p>
          <a:p>
            <a:r>
              <a:rPr lang="en-US" dirty="0" smtClean="0"/>
              <a:t>Blueprinting means following the exact procedures and specifications for the parts used.</a:t>
            </a:r>
          </a:p>
        </p:txBody>
      </p:sp>
    </p:spTree>
    <p:extLst>
      <p:ext uri="{BB962C8B-B14F-4D97-AF65-F5344CB8AC3E}">
        <p14:creationId xmlns:p14="http://schemas.microsoft.com/office/powerpoint/2010/main" val="43032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a:t>
            </a:r>
            <a:r>
              <a:rPr lang="en-US" dirty="0" smtClean="0"/>
              <a:t>(2 </a:t>
            </a:r>
            <a:r>
              <a:rPr lang="en-US" dirty="0"/>
              <a:t>OF 2)</a:t>
            </a:r>
          </a:p>
        </p:txBody>
      </p:sp>
      <p:sp>
        <p:nvSpPr>
          <p:cNvPr id="31746" name="Rectangle 3"/>
          <p:cNvSpPr>
            <a:spLocks noGrp="1" noChangeArrowheads="1"/>
          </p:cNvSpPr>
          <p:nvPr>
            <p:ph type="body" idx="1"/>
          </p:nvPr>
        </p:nvSpPr>
        <p:spPr/>
        <p:txBody>
          <a:bodyPr/>
          <a:lstStyle/>
          <a:p>
            <a:r>
              <a:rPr lang="en-US" dirty="0"/>
              <a:t>Checking combustion chamber volume is used to ensure that all cylinders have the exact same compression ratio.</a:t>
            </a:r>
          </a:p>
          <a:p>
            <a:r>
              <a:rPr lang="en-US" dirty="0" err="1" smtClean="0"/>
              <a:t>Degreeing</a:t>
            </a:r>
            <a:r>
              <a:rPr lang="en-US" dirty="0" smtClean="0"/>
              <a:t> a camshaft is done to ensure that the valve events occur at the correct time.</a:t>
            </a:r>
          </a:p>
          <a:p>
            <a:r>
              <a:rPr lang="en-US" dirty="0" smtClean="0"/>
              <a:t>Checking for proper pushrod length is important after the machining operations have changed the height of the cylinder head(s).</a:t>
            </a:r>
            <a:endParaRPr lang="en-US" dirty="0"/>
          </a:p>
        </p:txBody>
      </p:sp>
    </p:spTree>
    <p:extLst>
      <p:ext uri="{BB962C8B-B14F-4D97-AF65-F5344CB8AC3E}">
        <p14:creationId xmlns:p14="http://schemas.microsoft.com/office/powerpoint/2010/main" val="232912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BALANCING AN ENGINE </a:t>
            </a:r>
            <a:r>
              <a:rPr lang="en-US" dirty="0" smtClean="0"/>
              <a:t>(2 </a:t>
            </a:r>
            <a:r>
              <a:rPr lang="en-US" dirty="0"/>
              <a:t>OF 5)</a:t>
            </a:r>
          </a:p>
        </p:txBody>
      </p:sp>
      <p:sp>
        <p:nvSpPr>
          <p:cNvPr id="10242" name="Rectangle 3"/>
          <p:cNvSpPr>
            <a:spLocks noGrp="1" noChangeArrowheads="1"/>
          </p:cNvSpPr>
          <p:nvPr>
            <p:ph type="body" idx="1"/>
          </p:nvPr>
        </p:nvSpPr>
        <p:spPr/>
        <p:txBody>
          <a:bodyPr/>
          <a:lstStyle/>
          <a:p>
            <a:r>
              <a:rPr lang="en-US" smtClean="0"/>
              <a:t>Whenever all rotating and reciprocating parts of an engine are to be balanced, the following components are needed to balance inline engines.</a:t>
            </a:r>
          </a:p>
          <a:p>
            <a:pPr lvl="1"/>
            <a:r>
              <a:rPr lang="en-US" smtClean="0"/>
              <a:t>Crankshaft</a:t>
            </a:r>
          </a:p>
          <a:p>
            <a:pPr lvl="1"/>
            <a:r>
              <a:rPr lang="en-US" smtClean="0"/>
              <a:t>Vibration damper (harmonic balancer)</a:t>
            </a:r>
          </a:p>
          <a:p>
            <a:pPr lvl="1"/>
            <a:r>
              <a:rPr lang="en-US" smtClean="0"/>
              <a:t>Flywheel or flexplate</a:t>
            </a:r>
          </a:p>
          <a:p>
            <a:pPr lvl="1"/>
            <a:r>
              <a:rPr lang="en-US" smtClean="0"/>
              <a:t>Pressure plate</a:t>
            </a:r>
            <a:endParaRPr lang="en-US"/>
          </a:p>
        </p:txBody>
      </p:sp>
    </p:spTree>
    <p:extLst>
      <p:ext uri="{BB962C8B-B14F-4D97-AF65-F5344CB8AC3E}">
        <p14:creationId xmlns:p14="http://schemas.microsoft.com/office/powerpoint/2010/main" val="126211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BALANCING AN ENGINE </a:t>
            </a:r>
            <a:r>
              <a:rPr lang="en-US" dirty="0" smtClean="0"/>
              <a:t>(3 </a:t>
            </a:r>
            <a:r>
              <a:rPr lang="en-US" dirty="0"/>
              <a:t>OF 5)</a:t>
            </a:r>
          </a:p>
        </p:txBody>
      </p:sp>
      <p:sp>
        <p:nvSpPr>
          <p:cNvPr id="11266" name="Rectangle 3"/>
          <p:cNvSpPr>
            <a:spLocks noGrp="1" noChangeArrowheads="1"/>
          </p:cNvSpPr>
          <p:nvPr>
            <p:ph type="body" idx="1"/>
          </p:nvPr>
        </p:nvSpPr>
        <p:spPr/>
        <p:txBody>
          <a:bodyPr/>
          <a:lstStyle/>
          <a:p>
            <a:r>
              <a:rPr lang="en-US" dirty="0" smtClean="0"/>
              <a:t>All bolts, lock washers, keys, and spacers needed to assemble the above parts on the crankshaft</a:t>
            </a:r>
          </a:p>
          <a:p>
            <a:pPr lvl="1"/>
            <a:r>
              <a:rPr lang="en-US" dirty="0" smtClean="0"/>
              <a:t>Connecting rods</a:t>
            </a:r>
          </a:p>
          <a:p>
            <a:pPr lvl="1"/>
            <a:r>
              <a:rPr lang="en-US" dirty="0" smtClean="0"/>
              <a:t>Pistons</a:t>
            </a:r>
          </a:p>
          <a:p>
            <a:pPr lvl="1"/>
            <a:r>
              <a:rPr lang="en-US" dirty="0" smtClean="0"/>
              <a:t>Wrist pins</a:t>
            </a:r>
          </a:p>
          <a:p>
            <a:r>
              <a:rPr lang="en-US" dirty="0"/>
              <a:t>STEP 1 Equalize the reciprocating weight, which includes the pistons and rods. </a:t>
            </a:r>
          </a:p>
        </p:txBody>
      </p:sp>
    </p:spTree>
    <p:extLst>
      <p:ext uri="{BB962C8B-B14F-4D97-AF65-F5344CB8AC3E}">
        <p14:creationId xmlns:p14="http://schemas.microsoft.com/office/powerpoint/2010/main" val="2784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BALANCING AN ENGINE </a:t>
            </a:r>
            <a:r>
              <a:rPr lang="en-US" dirty="0" smtClean="0"/>
              <a:t>(4 </a:t>
            </a:r>
            <a:r>
              <a:rPr lang="en-US" dirty="0"/>
              <a:t>OF 5)</a:t>
            </a:r>
          </a:p>
        </p:txBody>
      </p:sp>
      <p:sp>
        <p:nvSpPr>
          <p:cNvPr id="12290" name="Rectangle 3"/>
          <p:cNvSpPr>
            <a:spLocks noGrp="1" noChangeArrowheads="1"/>
          </p:cNvSpPr>
          <p:nvPr>
            <p:ph type="body" idx="1"/>
          </p:nvPr>
        </p:nvSpPr>
        <p:spPr/>
        <p:txBody>
          <a:bodyPr/>
          <a:lstStyle/>
          <a:p>
            <a:r>
              <a:rPr lang="en-US" dirty="0" smtClean="0"/>
              <a:t>STEP 2 Connecting rods have a big end and a small end. </a:t>
            </a:r>
          </a:p>
          <a:p>
            <a:pPr lvl="1"/>
            <a:r>
              <a:rPr lang="en-US" dirty="0" smtClean="0"/>
              <a:t>The big end of the rod is considered to be part of the rotating weight and the small end part of the reciprocating weight after the rod has been reconditioned.</a:t>
            </a:r>
          </a:p>
          <a:p>
            <a:pPr lvl="1"/>
            <a:r>
              <a:rPr lang="en-US" dirty="0" smtClean="0"/>
              <a:t>The two ends should be weighed and matched separately.</a:t>
            </a:r>
          </a:p>
        </p:txBody>
      </p:sp>
    </p:spTree>
    <p:extLst>
      <p:ext uri="{BB962C8B-B14F-4D97-AF65-F5344CB8AC3E}">
        <p14:creationId xmlns:p14="http://schemas.microsoft.com/office/powerpoint/2010/main" val="375210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33–1</a:t>
            </a:r>
            <a:r>
              <a:rPr lang="en-US" dirty="0" smtClean="0"/>
              <a:t> Weighing the big end of a connecting rod on a scale that keeps it perfectly horizontal so that each end can be weighed separately.</a:t>
            </a:r>
            <a:endParaRPr lang="en-US" dirty="0"/>
          </a:p>
        </p:txBody>
      </p:sp>
      <p:pic>
        <p:nvPicPr>
          <p:cNvPr id="3" name="Picture 2" descr="6540033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79779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dirty="0"/>
              <a:t>BALANCING AN ENGINE </a:t>
            </a:r>
            <a:r>
              <a:rPr lang="en-US" dirty="0" smtClean="0"/>
              <a:t>(5 </a:t>
            </a:r>
            <a:r>
              <a:rPr lang="en-US" dirty="0"/>
              <a:t>OF 5)</a:t>
            </a:r>
          </a:p>
        </p:txBody>
      </p:sp>
      <p:sp>
        <p:nvSpPr>
          <p:cNvPr id="14338" name="Rectangle 3"/>
          <p:cNvSpPr>
            <a:spLocks noGrp="1" noChangeArrowheads="1"/>
          </p:cNvSpPr>
          <p:nvPr>
            <p:ph idx="1"/>
          </p:nvPr>
        </p:nvSpPr>
        <p:spPr/>
        <p:txBody>
          <a:bodyPr/>
          <a:lstStyle/>
          <a:p>
            <a:r>
              <a:rPr lang="en-US" dirty="0" smtClean="0"/>
              <a:t>Bob Weights</a:t>
            </a:r>
          </a:p>
          <a:p>
            <a:r>
              <a:rPr lang="en-US" dirty="0" smtClean="0"/>
              <a:t>Balancing Factor</a:t>
            </a:r>
          </a:p>
          <a:p>
            <a:r>
              <a:rPr lang="en-US" dirty="0" smtClean="0"/>
              <a:t>Balancing Machines</a:t>
            </a:r>
            <a:endParaRPr lang="en-US" dirty="0"/>
          </a:p>
        </p:txBody>
      </p:sp>
      <p:grpSp>
        <p:nvGrpSpPr>
          <p:cNvPr id="14339" name="Group 7"/>
          <p:cNvGrpSpPr>
            <a:grpSpLocks/>
          </p:cNvGrpSpPr>
          <p:nvPr/>
        </p:nvGrpSpPr>
        <p:grpSpPr bwMode="auto">
          <a:xfrm>
            <a:off x="4572000" y="1752600"/>
            <a:ext cx="4267200" cy="3903663"/>
            <a:chOff x="2880" y="1270"/>
            <a:chExt cx="2688" cy="2459"/>
          </a:xfrm>
        </p:grpSpPr>
        <p:pic>
          <p:nvPicPr>
            <p:cNvPr id="14340" name="Picture 4" descr="AAJMAO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086" name="Rectangle 6"/>
            <p:cNvSpPr>
              <a:spLocks noChangeArrowheads="1"/>
            </p:cNvSpPr>
            <p:nvPr/>
          </p:nvSpPr>
          <p:spPr bwMode="auto">
            <a:xfrm>
              <a:off x="2880" y="3264"/>
              <a:ext cx="2688" cy="465"/>
            </a:xfrm>
            <a:prstGeom prst="rect">
              <a:avLst/>
            </a:prstGeom>
            <a:noFill/>
            <a:ln>
              <a:noFill/>
            </a:ln>
            <a:effectLst/>
            <a:extLst/>
          </p:spPr>
          <p:txBody>
            <a:bodyPr>
              <a:spAutoFit/>
            </a:bodyPr>
            <a:lstStyle/>
            <a:p>
              <a:pPr>
                <a:defRPr/>
              </a:pPr>
              <a:r>
                <a:rPr lang="en-US" b="1" dirty="0">
                  <a:cs typeface="+mn-cs"/>
                </a:rPr>
                <a:t>FIGURE 33–3 </a:t>
              </a:r>
              <a:r>
                <a:rPr lang="en-US" dirty="0">
                  <a:cs typeface="+mn-cs"/>
                </a:rPr>
                <a:t>A crankshaft with bob weights attached as well as the flexplate and the harmonic balancer.</a:t>
              </a:r>
            </a:p>
          </p:txBody>
        </p:sp>
      </p:grpSp>
    </p:spTree>
    <p:extLst>
      <p:ext uri="{BB962C8B-B14F-4D97-AF65-F5344CB8AC3E}">
        <p14:creationId xmlns:p14="http://schemas.microsoft.com/office/powerpoint/2010/main" val="2824346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4241</TotalTime>
  <Words>971</Words>
  <Application>Microsoft Macintosh PowerPoint</Application>
  <PresentationFormat>On-screen Show (4:3)</PresentationFormat>
  <Paragraphs>113</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BALANCING AN ENGINE (1 OF 5)</vt:lpstr>
      <vt:lpstr>BALANCING AN ENGINE (2 OF 5)</vt:lpstr>
      <vt:lpstr>BALANCING AN ENGINE (3 OF 5)</vt:lpstr>
      <vt:lpstr>BALANCING AN ENGINE (4 OF 5)</vt:lpstr>
      <vt:lpstr>Figure 33–1 Weighing the big end of a connecting rod on a scale that keeps it perfectly horizontal so that each end can be weighed separately.</vt:lpstr>
      <vt:lpstr>BALANCING AN ENGINE (5 OF 5)</vt:lpstr>
      <vt:lpstr>BLUEPRINTING PROCESS (1 OF 2)</vt:lpstr>
      <vt:lpstr>BLUEPRINTING PROCESS (2 OF 2)</vt:lpstr>
      <vt:lpstr>COMBUSTION CHAMBER VOLUME</vt:lpstr>
      <vt:lpstr>Figure 33–7 Setup needed to measure the combustion chamber volume in cubic centimeters (cc).</vt:lpstr>
      <vt:lpstr>FLOW TESTING CYLINDER HEADS</vt:lpstr>
      <vt:lpstr>Figure 33–9 Modeling clay is installed around the port to duplicate the flow improvement characteristics of an intake manifold.</vt:lpstr>
      <vt:lpstr>DEGREEING THE CAMSHAFT</vt:lpstr>
      <vt:lpstr>Figure 33–11 A piston stop is used to help determine top dead center.</vt:lpstr>
      <vt:lpstr>FIGURE 33–12 The degree wheel indicates where the piston stopped near top dead center. By splitting the difference between the two readings, the true TDC (28 degrees) can be located on the degree wheel.</vt:lpstr>
      <vt:lpstr>Figure 33–13 Note the setup required to degree a camshaft. The pointer, the degree wheel, and the piston stop are used to find exact top dead center.</vt:lpstr>
      <vt:lpstr>FIGURE 33–14 Typical valve timing diagram showing the intake lobe centerline at 106 degrees ATDC.</vt:lpstr>
      <vt:lpstr>DETERMINING PROPER PUSHROD LENGTH</vt:lpstr>
      <vt:lpstr>Figure 33–16 Checking where on the valve stem the marker has been worn off by the rocker arm, is the method to use to check for proper pushrod length.</vt:lpstr>
      <vt:lpstr>FIGURE 33–17 An adjustable pushrod is adjustable for length compared to a conventional stock pushrod.</vt:lpstr>
      <vt:lpstr>SHORT BLOCK BLUEPRINTING</vt:lpstr>
      <vt:lpstr>Figure 33–2 Removing material from the balancing pad on the small end of the rod to match it to the weight of the small end of the lightest rod being used in the engine.</vt:lpstr>
      <vt:lpstr>Figure 33–3 A crankshaft with bob weights attached as well as the flexplate and the harmonic balancer.</vt:lpstr>
      <vt:lpstr>Figure 33–4 The display of a crankshaft balancer showing where weight needs to be removed to achieve a balanced assembly.</vt:lpstr>
      <vt:lpstr>Figure 33–5 A drill is often used to remove weight from the crankshaft to achieve proper balance.</vt:lpstr>
      <vt:lpstr>FIGURE 33–6 Heavy metal installed and welded in place.</vt:lpstr>
      <vt:lpstr>Figure 33–8 Cylinder head setup for flow testing. Note the weak valve springs that are strong enough to keep the valves shut, yet weak enough to permit the flow bench operator to vary the intake valve opening amount.</vt:lpstr>
      <vt:lpstr>Figure 33–10 A flow bench that can measure and record the airflow through the intake and exhaust ports of each cylinder.</vt:lpstr>
      <vt:lpstr>FIGURE 33–15 A side view of a small block Chevrolet engine showing that the rocker arm is contacting the top of the valve stem. A roller-tipped rocker arm will show a more definite line of contact than a stamped steel rocker.</vt:lpstr>
      <vt:lpstr>1 The crankshaft should always be balanced with the flywheel (or flexplate) and harmonic balancer installed.</vt:lpstr>
      <vt:lpstr>2 Use a worksheet so that all weights can be measured and recorded.</vt:lpstr>
      <vt:lpstr>3 Using a fixture to hold the connecting rod horizontally, measure and record the weight of the big end of the rod.</vt:lpstr>
      <vt:lpstr>4 Using a fixture to hold the connecting rod horizontally, measure and record the weight of the small end of the rod.</vt:lpstr>
      <vt:lpstr>5 Weigh each piston. Remove some metal from the heaviest pistons to match their weight with the lightest.</vt:lpstr>
      <vt:lpstr>6 Weigh and record the weight of each piston pin.</vt:lpstr>
      <vt:lpstr>7 Weigh and record the weight of each piston pin locks if used.</vt:lpstr>
      <vt:lpstr>8 Weigh and record the weight of the piston rings for each piston.</vt:lpstr>
      <vt:lpstr>9 Weigh and record the weight of the rod bearings for each connecting rod.</vt:lpstr>
      <vt:lpstr>10 Using the worksheet and plugging the measured values into the balancer, adjust the BOB weight to the desired weight.</vt:lpstr>
      <vt:lpstr>11 Install the BOB weights and operate the balancer according to the instructions for the balancer being used.</vt:lpstr>
      <vt:lpstr>12 Use a drill and drill the counterweight in the designated location as indicated on the balancer.</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Chapter33: Balancing and Blueprinting</dc:title>
  <dc:subject>Automotive Engines Theory and Servicing, Ninth Edition</dc:subject>
  <dc:creator>James D. Halderman</dc:creator>
  <cp:keywords>Automotive</cp:keywords>
  <cp:lastModifiedBy>Anthony Borsani</cp:lastModifiedBy>
  <cp:revision>204</cp:revision>
  <dcterms:created xsi:type="dcterms:W3CDTF">2014-07-14T20:04:21Z</dcterms:created>
  <dcterms:modified xsi:type="dcterms:W3CDTF">2018-03-15T13:28:51Z</dcterms:modified>
</cp:coreProperties>
</file>