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76" r:id="rId2"/>
    <p:sldId id="415" r:id="rId3"/>
    <p:sldId id="416" r:id="rId4"/>
    <p:sldId id="417" r:id="rId5"/>
    <p:sldId id="418" r:id="rId6"/>
    <p:sldId id="419" r:id="rId7"/>
    <p:sldId id="438" r:id="rId8"/>
    <p:sldId id="439" r:id="rId9"/>
    <p:sldId id="440" r:id="rId10"/>
    <p:sldId id="441" r:id="rId11"/>
    <p:sldId id="434" r:id="rId12"/>
    <p:sldId id="435" r:id="rId13"/>
    <p:sldId id="453" r:id="rId14"/>
    <p:sldId id="437" r:id="rId15"/>
    <p:sldId id="45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83255" autoAdjust="0"/>
  </p:normalViewPr>
  <p:slideViewPr>
    <p:cSldViewPr>
      <p:cViewPr varScale="1">
        <p:scale>
          <a:sx n="156" d="100"/>
          <a:sy n="156" d="100"/>
        </p:scale>
        <p:origin x="2048" y="176"/>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E5E6C8B7-64F9-0F41-9DF3-91616B21FC40}"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39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30</a:t>
            </a:r>
            <a:endParaRPr lang="en-US" dirty="0"/>
          </a:p>
        </p:txBody>
      </p:sp>
      <p:sp>
        <p:nvSpPr>
          <p:cNvPr id="5" name="Text Placeholder 4"/>
          <p:cNvSpPr>
            <a:spLocks noGrp="1"/>
          </p:cNvSpPr>
          <p:nvPr>
            <p:ph type="body" sz="quarter" idx="15"/>
          </p:nvPr>
        </p:nvSpPr>
        <p:spPr/>
        <p:txBody>
          <a:bodyPr/>
          <a:lstStyle/>
          <a:p>
            <a:r>
              <a:rPr lang="en-US" dirty="0" smtClean="0"/>
              <a:t>Engine Blocks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30–</a:t>
            </a:r>
            <a:r>
              <a:rPr lang="en-US" cap="all" dirty="0" smtClean="0"/>
              <a:t>22</a:t>
            </a:r>
            <a:r>
              <a:rPr lang="en-US" dirty="0" smtClean="0"/>
              <a:t> Cylinders wear in a taper, with most of the wear occurring at the top of the cylinder where the greatest amount of heat and pressure are created. The ridge is formed because the very top part of the cylinder is not contacted by the rings.</a:t>
            </a:r>
            <a:endParaRPr lang="en-US" dirty="0"/>
          </a:p>
        </p:txBody>
      </p:sp>
      <p:pic>
        <p:nvPicPr>
          <p:cNvPr id="3" name="Picture 2" descr="6540030024.jpg"/>
          <p:cNvPicPr>
            <a:picLocks noChangeAspect="1"/>
          </p:cNvPicPr>
          <p:nvPr/>
        </p:nvPicPr>
        <p:blipFill>
          <a:blip r:embed="rId2" cstate="print"/>
          <a:stretch>
            <a:fillRect/>
          </a:stretch>
        </p:blipFill>
        <p:spPr>
          <a:xfrm>
            <a:off x="2762707" y="1675791"/>
            <a:ext cx="3618586" cy="4420819"/>
          </a:xfrm>
          <a:prstGeom prst="rect">
            <a:avLst/>
          </a:prstGeom>
        </p:spPr>
      </p:pic>
    </p:spTree>
    <p:extLst>
      <p:ext uri="{BB962C8B-B14F-4D97-AF65-F5344CB8AC3E}">
        <p14:creationId xmlns:p14="http://schemas.microsoft.com/office/powerpoint/2010/main" val="217381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smtClean="0"/>
              <a:t>BLOCK PREPARATION FOR ASSEMBLY (1 OF 2)</a:t>
            </a:r>
            <a:endParaRPr lang="en-US" dirty="0"/>
          </a:p>
        </p:txBody>
      </p:sp>
      <p:sp>
        <p:nvSpPr>
          <p:cNvPr id="27650" name="Rectangle 3"/>
          <p:cNvSpPr>
            <a:spLocks noGrp="1" noChangeArrowheads="1"/>
          </p:cNvSpPr>
          <p:nvPr>
            <p:ph idx="1"/>
          </p:nvPr>
        </p:nvSpPr>
        <p:spPr>
          <a:xfrm>
            <a:off x="457200" y="1600200"/>
            <a:ext cx="3810000" cy="4525963"/>
          </a:xfrm>
        </p:spPr>
        <p:txBody>
          <a:bodyPr/>
          <a:lstStyle/>
          <a:p>
            <a:r>
              <a:rPr lang="en-US" dirty="0" smtClean="0"/>
              <a:t>Block Cleaning</a:t>
            </a:r>
          </a:p>
          <a:p>
            <a:pPr lvl="1"/>
            <a:r>
              <a:rPr lang="en-US" dirty="0" smtClean="0"/>
              <a:t>Use a sandpaper cone to chamfer the top edge of the cylinder.</a:t>
            </a:r>
            <a:endParaRPr lang="en-US" dirty="0"/>
          </a:p>
        </p:txBody>
      </p:sp>
      <p:grpSp>
        <p:nvGrpSpPr>
          <p:cNvPr id="27651" name="Group 7"/>
          <p:cNvGrpSpPr>
            <a:grpSpLocks/>
          </p:cNvGrpSpPr>
          <p:nvPr/>
        </p:nvGrpSpPr>
        <p:grpSpPr bwMode="auto">
          <a:xfrm>
            <a:off x="3733800" y="1600200"/>
            <a:ext cx="5410200" cy="4643438"/>
            <a:chOff x="2352" y="1270"/>
            <a:chExt cx="3408" cy="2925"/>
          </a:xfrm>
        </p:grpSpPr>
        <p:pic>
          <p:nvPicPr>
            <p:cNvPr id="27652" name="Picture 4" descr="AAJLUCL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Rectangle 6"/>
            <p:cNvSpPr>
              <a:spLocks noChangeArrowheads="1"/>
            </p:cNvSpPr>
            <p:nvPr/>
          </p:nvSpPr>
          <p:spPr bwMode="auto">
            <a:xfrm>
              <a:off x="2352" y="3264"/>
              <a:ext cx="3408" cy="931"/>
            </a:xfrm>
            <a:prstGeom prst="rect">
              <a:avLst/>
            </a:prstGeom>
            <a:noFill/>
            <a:ln>
              <a:noFill/>
            </a:ln>
            <a:effectLst/>
            <a:extLst/>
          </p:spPr>
          <p:txBody>
            <a:bodyPr wrap="square">
              <a:spAutoFit/>
            </a:bodyPr>
            <a:lstStyle/>
            <a:p>
              <a:pPr>
                <a:defRPr/>
              </a:pPr>
              <a:r>
                <a:rPr lang="en-US" b="1" dirty="0">
                  <a:cs typeface="+mn-cs"/>
                </a:rPr>
                <a:t>FIGURE 30–34 </a:t>
              </a:r>
              <a:r>
                <a:rPr lang="en-US" dirty="0">
                  <a:cs typeface="+mn-cs"/>
                </a:rPr>
                <a:t>Notice on this cutaway engine block that some of the head bolt holes do not extend too far into the block and dead end. Debris can accumulate at the bottom of these holes and it must be cleaned out before final assembly.</a:t>
              </a:r>
            </a:p>
          </p:txBody>
        </p:sp>
      </p:grpSp>
    </p:spTree>
    <p:extLst>
      <p:ext uri="{BB962C8B-B14F-4D97-AF65-F5344CB8AC3E}">
        <p14:creationId xmlns:p14="http://schemas.microsoft.com/office/powerpoint/2010/main" val="3067964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smtClean="0"/>
              <a:t>BLOCK PREPARATION FOR ASSEMBLY (2 OF 2)</a:t>
            </a:r>
            <a:endParaRPr lang="en-US" dirty="0"/>
          </a:p>
        </p:txBody>
      </p:sp>
      <p:sp>
        <p:nvSpPr>
          <p:cNvPr id="28674" name="Rectangle 3"/>
          <p:cNvSpPr>
            <a:spLocks noGrp="1" noChangeArrowheads="1"/>
          </p:cNvSpPr>
          <p:nvPr>
            <p:ph idx="1"/>
          </p:nvPr>
        </p:nvSpPr>
        <p:spPr/>
        <p:txBody>
          <a:bodyPr/>
          <a:lstStyle/>
          <a:p>
            <a:r>
              <a:rPr lang="en-US" smtClean="0"/>
              <a:t>Block Detailing</a:t>
            </a:r>
          </a:p>
          <a:p>
            <a:pPr lvl="1"/>
            <a:r>
              <a:rPr lang="en-US" smtClean="0"/>
              <a:t>All oil passages (galleries) should be cleaned</a:t>
            </a:r>
          </a:p>
          <a:p>
            <a:pPr lvl="1"/>
            <a:r>
              <a:rPr lang="en-US" smtClean="0"/>
              <a:t>All tapped holes should have the sharp edges at the top of the holes removed</a:t>
            </a:r>
          </a:p>
          <a:p>
            <a:pPr lvl="1"/>
            <a:r>
              <a:rPr lang="en-US" smtClean="0"/>
              <a:t>Coat the newly cleaned block with fogging oil</a:t>
            </a:r>
            <a:endParaRPr lang="en-US"/>
          </a:p>
        </p:txBody>
      </p:sp>
    </p:spTree>
    <p:extLst>
      <p:ext uri="{BB962C8B-B14F-4D97-AF65-F5344CB8AC3E}">
        <p14:creationId xmlns:p14="http://schemas.microsoft.com/office/powerpoint/2010/main" val="154441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30–</a:t>
            </a:r>
            <a:r>
              <a:rPr lang="en-US" cap="all" dirty="0" smtClean="0"/>
              <a:t>35</a:t>
            </a:r>
            <a:r>
              <a:rPr lang="en-US" dirty="0" smtClean="0"/>
              <a:t> A tread chaser or bottoming tap should be used in all threaded holes before assembling the engine.</a:t>
            </a:r>
            <a:endParaRPr lang="en-US" dirty="0"/>
          </a:p>
        </p:txBody>
      </p:sp>
      <p:pic>
        <p:nvPicPr>
          <p:cNvPr id="3" name="Picture 2" descr="654003003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9825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2)</a:t>
            </a:r>
            <a:endParaRPr lang="en-US" dirty="0"/>
          </a:p>
        </p:txBody>
      </p:sp>
      <p:sp>
        <p:nvSpPr>
          <p:cNvPr id="30722" name="Rectangle 3"/>
          <p:cNvSpPr>
            <a:spLocks noGrp="1" noChangeArrowheads="1"/>
          </p:cNvSpPr>
          <p:nvPr>
            <p:ph type="body" idx="1"/>
          </p:nvPr>
        </p:nvSpPr>
        <p:spPr/>
        <p:txBody>
          <a:bodyPr/>
          <a:lstStyle/>
          <a:p>
            <a:r>
              <a:rPr lang="en-US" dirty="0" smtClean="0"/>
              <a:t>Engine blocks are either cast iron or aluminum.</a:t>
            </a:r>
          </a:p>
          <a:p>
            <a:r>
              <a:rPr lang="en-US" dirty="0" smtClean="0"/>
              <a:t>Cores are used inside a mold to form water jackets and cylinder bores. </a:t>
            </a:r>
          </a:p>
          <a:p>
            <a:r>
              <a:rPr lang="en-US" dirty="0" smtClean="0"/>
              <a:t>The block deck is the surface to which the cylinder head attaches. </a:t>
            </a:r>
          </a:p>
        </p:txBody>
      </p:sp>
    </p:spTree>
    <p:extLst>
      <p:ext uri="{BB962C8B-B14F-4D97-AF65-F5344CB8AC3E}">
        <p14:creationId xmlns:p14="http://schemas.microsoft.com/office/powerpoint/2010/main" val="114541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2)</a:t>
            </a:r>
          </a:p>
        </p:txBody>
      </p:sp>
      <p:sp>
        <p:nvSpPr>
          <p:cNvPr id="3" name="Content Placeholder 2"/>
          <p:cNvSpPr>
            <a:spLocks noGrp="1"/>
          </p:cNvSpPr>
          <p:nvPr>
            <p:ph idx="1"/>
          </p:nvPr>
        </p:nvSpPr>
        <p:spPr/>
        <p:txBody>
          <a:bodyPr/>
          <a:lstStyle/>
          <a:p>
            <a:r>
              <a:rPr lang="en-US" dirty="0"/>
              <a:t>The cylinder should be bored and/or honed to match the size of the pistons to be used.</a:t>
            </a:r>
          </a:p>
          <a:p>
            <a:r>
              <a:rPr lang="en-US" dirty="0"/>
              <a:t>All bolt holes should be chamfered and cleaned with a thread chaser before assembly</a:t>
            </a:r>
            <a:r>
              <a:rPr lang="en-US" dirty="0" smtClean="0"/>
              <a:t>.</a:t>
            </a:r>
            <a:endParaRPr lang="en-US" dirty="0"/>
          </a:p>
        </p:txBody>
      </p:sp>
    </p:spTree>
    <p:extLst>
      <p:ext uri="{BB962C8B-B14F-4D97-AF65-F5344CB8AC3E}">
        <p14:creationId xmlns:p14="http://schemas.microsoft.com/office/powerpoint/2010/main" val="143528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30.1</a:t>
            </a:r>
            <a:r>
              <a:rPr lang="en-US" dirty="0" smtClean="0"/>
              <a:t> Explain the construction of engine blocks. </a:t>
            </a:r>
          </a:p>
          <a:p>
            <a:pPr marL="0" indent="-29718">
              <a:buNone/>
            </a:pPr>
            <a:r>
              <a:rPr lang="en-US" b="1" dirty="0" smtClean="0">
                <a:solidFill>
                  <a:srgbClr val="007FA3"/>
                </a:solidFill>
              </a:rPr>
              <a:t>30.2</a:t>
            </a:r>
            <a:r>
              <a:rPr lang="en-US" dirty="0" smtClean="0"/>
              <a:t> Explain the procedure for engine block service. </a:t>
            </a:r>
          </a:p>
          <a:p>
            <a:pPr marL="0" indent="-29718">
              <a:buNone/>
            </a:pPr>
            <a:r>
              <a:rPr lang="en-US" b="1" dirty="0" smtClean="0">
                <a:solidFill>
                  <a:srgbClr val="007FA3"/>
                </a:solidFill>
              </a:rPr>
              <a:t>30.3 </a:t>
            </a:r>
            <a:r>
              <a:rPr lang="en-US" dirty="0" smtClean="0"/>
              <a:t>Explain block preparation for assembly.</a:t>
            </a:r>
            <a:endParaRPr lang="en-US" dirty="0"/>
          </a:p>
        </p:txBody>
      </p:sp>
    </p:spTree>
    <p:extLst>
      <p:ext uri="{BB962C8B-B14F-4D97-AF65-F5344CB8AC3E}">
        <p14:creationId xmlns:p14="http://schemas.microsoft.com/office/powerpoint/2010/main" val="247033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smtClean="0"/>
              <a:t>ENGINE BLOCKS (1 OF 2)</a:t>
            </a:r>
            <a:endParaRPr lang="en-US" dirty="0"/>
          </a:p>
        </p:txBody>
      </p:sp>
      <p:sp>
        <p:nvSpPr>
          <p:cNvPr id="9218" name="Rectangle 3"/>
          <p:cNvSpPr>
            <a:spLocks noGrp="1" noChangeArrowheads="1"/>
          </p:cNvSpPr>
          <p:nvPr>
            <p:ph idx="1"/>
          </p:nvPr>
        </p:nvSpPr>
        <p:spPr/>
        <p:txBody>
          <a:bodyPr/>
          <a:lstStyle/>
          <a:p>
            <a:r>
              <a:rPr lang="en-US" dirty="0" smtClean="0"/>
              <a:t>The engine block, which is the supporting structure for the entire engine, is made from one of the following:</a:t>
            </a:r>
          </a:p>
          <a:p>
            <a:pPr lvl="1"/>
            <a:r>
              <a:rPr lang="en-US" dirty="0" smtClean="0"/>
              <a:t>Gray cast iron</a:t>
            </a:r>
          </a:p>
          <a:p>
            <a:pPr lvl="1"/>
            <a:r>
              <a:rPr lang="en-US" dirty="0" smtClean="0"/>
              <a:t>Cast aluminum</a:t>
            </a:r>
          </a:p>
          <a:p>
            <a:pPr lvl="1"/>
            <a:r>
              <a:rPr lang="en-US" dirty="0" smtClean="0"/>
              <a:t>Die-cast aluminum alloy</a:t>
            </a:r>
          </a:p>
          <a:p>
            <a:r>
              <a:rPr lang="en-US" dirty="0"/>
              <a:t>Block </a:t>
            </a:r>
            <a:r>
              <a:rPr lang="en-US" dirty="0" smtClean="0"/>
              <a:t>Manufacturing</a:t>
            </a:r>
            <a:endParaRPr lang="en-US" dirty="0"/>
          </a:p>
        </p:txBody>
      </p:sp>
    </p:spTree>
    <p:extLst>
      <p:ext uri="{BB962C8B-B14F-4D97-AF65-F5344CB8AC3E}">
        <p14:creationId xmlns:p14="http://schemas.microsoft.com/office/powerpoint/2010/main" val="85670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ENGINE BLOCKS </a:t>
            </a:r>
            <a:r>
              <a:rPr lang="en-US" dirty="0" smtClean="0"/>
              <a:t>(2 </a:t>
            </a:r>
            <a:r>
              <a:rPr lang="en-US" dirty="0"/>
              <a:t>OF 2)</a:t>
            </a:r>
          </a:p>
        </p:txBody>
      </p:sp>
      <p:sp>
        <p:nvSpPr>
          <p:cNvPr id="10242" name="Rectangle 3"/>
          <p:cNvSpPr>
            <a:spLocks noGrp="1" noChangeArrowheads="1"/>
          </p:cNvSpPr>
          <p:nvPr>
            <p:ph idx="1"/>
          </p:nvPr>
        </p:nvSpPr>
        <p:spPr/>
        <p:txBody>
          <a:bodyPr/>
          <a:lstStyle/>
          <a:p>
            <a:r>
              <a:rPr lang="en-US" dirty="0" smtClean="0"/>
              <a:t>Aluminum Blocks</a:t>
            </a:r>
          </a:p>
          <a:p>
            <a:r>
              <a:rPr lang="en-US" dirty="0" smtClean="0"/>
              <a:t>Bedplate Design Blocks</a:t>
            </a:r>
          </a:p>
          <a:p>
            <a:r>
              <a:rPr lang="en-US" dirty="0" smtClean="0"/>
              <a:t>Casting Numbers</a:t>
            </a:r>
          </a:p>
          <a:p>
            <a:r>
              <a:rPr lang="en-US" dirty="0" smtClean="0"/>
              <a:t>Block Deck</a:t>
            </a:r>
          </a:p>
          <a:p>
            <a:r>
              <a:rPr lang="en-US" dirty="0" smtClean="0"/>
              <a:t>Cooling Passages</a:t>
            </a:r>
          </a:p>
          <a:p>
            <a:r>
              <a:rPr lang="en-US" dirty="0" smtClean="0"/>
              <a:t>Lubricating Passages</a:t>
            </a:r>
          </a:p>
          <a:p>
            <a:r>
              <a:rPr lang="en-US" dirty="0" smtClean="0"/>
              <a:t>Main Bearing Caps</a:t>
            </a:r>
            <a:endParaRPr lang="en-US" dirty="0"/>
          </a:p>
        </p:txBody>
      </p:sp>
      <p:grpSp>
        <p:nvGrpSpPr>
          <p:cNvPr id="10243" name="Group 7"/>
          <p:cNvGrpSpPr>
            <a:grpSpLocks/>
          </p:cNvGrpSpPr>
          <p:nvPr/>
        </p:nvGrpSpPr>
        <p:grpSpPr bwMode="auto">
          <a:xfrm>
            <a:off x="4572000" y="1600200"/>
            <a:ext cx="4222750" cy="4267200"/>
            <a:chOff x="2880" y="1218"/>
            <a:chExt cx="2660" cy="2688"/>
          </a:xfrm>
        </p:grpSpPr>
        <p:pic>
          <p:nvPicPr>
            <p:cNvPr id="10244" name="Picture 4" descr="AAJLUBC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18"/>
              <a:ext cx="2626" cy="2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ChangeArrowheads="1"/>
            </p:cNvSpPr>
            <p:nvPr/>
          </p:nvSpPr>
          <p:spPr bwMode="auto">
            <a:xfrm>
              <a:off x="2880" y="3312"/>
              <a:ext cx="2640" cy="594"/>
            </a:xfrm>
            <a:prstGeom prst="rect">
              <a:avLst/>
            </a:prstGeom>
            <a:noFill/>
            <a:ln>
              <a:noFill/>
            </a:ln>
            <a:effectLst/>
            <a:extLst/>
          </p:spPr>
          <p:txBody>
            <a:bodyPr>
              <a:spAutoFit/>
            </a:bodyPr>
            <a:lstStyle/>
            <a:p>
              <a:pPr>
                <a:defRPr/>
              </a:pPr>
              <a:r>
                <a:rPr lang="en-US" b="1" dirty="0">
                  <a:cs typeface="+mn-cs"/>
                </a:rPr>
                <a:t>FIGURE 30–2 </a:t>
              </a:r>
              <a:r>
                <a:rPr lang="en-US" dirty="0">
                  <a:cs typeface="+mn-cs"/>
                </a:rPr>
                <a:t>An expansion (core) plug is used to block the opening in the cylinder head or block the holes where the core sand was removed after the part was cast.</a:t>
              </a:r>
            </a:p>
          </p:txBody>
        </p:sp>
      </p:grpSp>
    </p:spTree>
    <p:extLst>
      <p:ext uri="{BB962C8B-B14F-4D97-AF65-F5344CB8AC3E}">
        <p14:creationId xmlns:p14="http://schemas.microsoft.com/office/powerpoint/2010/main" val="127228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ENGINE BLOCK SERVICE (1 OF 3)</a:t>
            </a:r>
            <a:endParaRPr lang="en-US" dirty="0"/>
          </a:p>
        </p:txBody>
      </p:sp>
      <p:sp>
        <p:nvSpPr>
          <p:cNvPr id="11266" name="Rectangle 3"/>
          <p:cNvSpPr>
            <a:spLocks noGrp="1" noChangeArrowheads="1"/>
          </p:cNvSpPr>
          <p:nvPr>
            <p:ph type="body" idx="1"/>
          </p:nvPr>
        </p:nvSpPr>
        <p:spPr/>
        <p:txBody>
          <a:bodyPr/>
          <a:lstStyle/>
          <a:p>
            <a:r>
              <a:rPr lang="en-US" dirty="0" smtClean="0"/>
              <a:t>Procedures</a:t>
            </a:r>
          </a:p>
          <a:p>
            <a:pPr lvl="1"/>
            <a:r>
              <a:rPr lang="en-US" dirty="0" smtClean="0"/>
              <a:t>All parts of the block must be of the correct size and they must be aligned</a:t>
            </a:r>
          </a:p>
          <a:p>
            <a:pPr lvl="1"/>
            <a:r>
              <a:rPr lang="en-US" dirty="0" smtClean="0"/>
              <a:t>The parts must also have the proper finishes if the engine is to function dependably for a normal service life. </a:t>
            </a:r>
          </a:p>
        </p:txBody>
      </p:sp>
    </p:spTree>
    <p:extLst>
      <p:ext uri="{BB962C8B-B14F-4D97-AF65-F5344CB8AC3E}">
        <p14:creationId xmlns:p14="http://schemas.microsoft.com/office/powerpoint/2010/main" val="244022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ENGINE BLOCK SERVICE </a:t>
            </a:r>
            <a:r>
              <a:rPr lang="en-US" dirty="0" smtClean="0"/>
              <a:t>(2 </a:t>
            </a:r>
            <a:r>
              <a:rPr lang="en-US" dirty="0"/>
              <a:t>OF 3)</a:t>
            </a:r>
          </a:p>
        </p:txBody>
      </p:sp>
      <p:sp>
        <p:nvSpPr>
          <p:cNvPr id="12290" name="Rectangle 3"/>
          <p:cNvSpPr>
            <a:spLocks noGrp="1" noChangeArrowheads="1"/>
          </p:cNvSpPr>
          <p:nvPr>
            <p:ph type="body" idx="1"/>
          </p:nvPr>
        </p:nvSpPr>
        <p:spPr/>
        <p:txBody>
          <a:bodyPr/>
          <a:lstStyle/>
          <a:p>
            <a:pPr lvl="1"/>
            <a:r>
              <a:rPr lang="en-US" dirty="0"/>
              <a:t>Engine blueprinting is the reconditioning of all the critical surfaces and dimensions so that the block is actually like new.</a:t>
            </a:r>
          </a:p>
          <a:p>
            <a:pPr lvl="1"/>
            <a:r>
              <a:rPr lang="en-US" dirty="0"/>
              <a:t>After a thorough cleaning, the block should be inspected for cracks or other flaws before machine work begins</a:t>
            </a:r>
            <a:r>
              <a:rPr lang="en-US" dirty="0" smtClean="0"/>
              <a:t>.</a:t>
            </a:r>
            <a:endParaRPr lang="en-US" dirty="0"/>
          </a:p>
        </p:txBody>
      </p:sp>
    </p:spTree>
    <p:extLst>
      <p:ext uri="{BB962C8B-B14F-4D97-AF65-F5344CB8AC3E}">
        <p14:creationId xmlns:p14="http://schemas.microsoft.com/office/powerpoint/2010/main" val="347683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BLOCK SERVICE </a:t>
            </a:r>
            <a:r>
              <a:rPr lang="en-US" dirty="0" smtClean="0"/>
              <a:t>(3 </a:t>
            </a:r>
            <a:r>
              <a:rPr lang="en-US" dirty="0"/>
              <a:t>OF 3)</a:t>
            </a:r>
          </a:p>
        </p:txBody>
      </p:sp>
      <p:sp>
        <p:nvSpPr>
          <p:cNvPr id="3" name="Content Placeholder 2"/>
          <p:cNvSpPr>
            <a:spLocks noGrp="1"/>
          </p:cNvSpPr>
          <p:nvPr>
            <p:ph idx="1"/>
          </p:nvPr>
        </p:nvSpPr>
        <p:spPr/>
        <p:txBody>
          <a:bodyPr/>
          <a:lstStyle/>
          <a:p>
            <a:pPr lvl="1"/>
            <a:r>
              <a:rPr lang="en-US" dirty="0"/>
              <a:t>After the block has been cleaned and cracked checked, the block should be prepared in the following sequence.</a:t>
            </a:r>
          </a:p>
          <a:p>
            <a:pPr lvl="2"/>
            <a:r>
              <a:rPr lang="en-US" dirty="0"/>
              <a:t>Operation 1 Main bearing housing bore alignment, often called "align boring" (or honing)</a:t>
            </a:r>
          </a:p>
          <a:p>
            <a:pPr lvl="2"/>
            <a:r>
              <a:rPr lang="en-US" dirty="0"/>
              <a:t>Operation 2 Machining of the block deck surface parallel to the crankshaft</a:t>
            </a:r>
          </a:p>
          <a:p>
            <a:pPr lvl="2"/>
            <a:r>
              <a:rPr lang="en-US" dirty="0"/>
              <a:t>Operation 3 Cylinder boring and </a:t>
            </a:r>
            <a:r>
              <a:rPr lang="en-US" dirty="0" smtClean="0"/>
              <a:t>honing</a:t>
            </a:r>
            <a:endParaRPr lang="en-US" dirty="0"/>
          </a:p>
        </p:txBody>
      </p:sp>
    </p:spTree>
    <p:extLst>
      <p:ext uri="{BB962C8B-B14F-4D97-AF65-F5344CB8AC3E}">
        <p14:creationId xmlns:p14="http://schemas.microsoft.com/office/powerpoint/2010/main" val="188252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30–</a:t>
            </a:r>
            <a:r>
              <a:rPr lang="en-US" cap="all" dirty="0" smtClean="0"/>
              <a:t>16</a:t>
            </a:r>
            <a:r>
              <a:rPr lang="en-US" dirty="0" smtClean="0"/>
              <a:t> The main bearing bores of a warped block usually bend into a bowed shape. The greatest distortion is in the center bores.</a:t>
            </a:r>
            <a:endParaRPr lang="en-US" dirty="0"/>
          </a:p>
        </p:txBody>
      </p:sp>
      <p:pic>
        <p:nvPicPr>
          <p:cNvPr id="3" name="Picture 2" descr="6540030016.jpg"/>
          <p:cNvPicPr>
            <a:picLocks noChangeAspect="1"/>
          </p:cNvPicPr>
          <p:nvPr/>
        </p:nvPicPr>
        <p:blipFill>
          <a:blip r:embed="rId2" cstate="print"/>
          <a:stretch>
            <a:fillRect/>
          </a:stretch>
        </p:blipFill>
        <p:spPr>
          <a:xfrm>
            <a:off x="2136039" y="2360981"/>
            <a:ext cx="4871923" cy="3050438"/>
          </a:xfrm>
          <a:prstGeom prst="rect">
            <a:avLst/>
          </a:prstGeom>
        </p:spPr>
      </p:pic>
    </p:spTree>
    <p:extLst>
      <p:ext uri="{BB962C8B-B14F-4D97-AF65-F5344CB8AC3E}">
        <p14:creationId xmlns:p14="http://schemas.microsoft.com/office/powerpoint/2010/main" val="174114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30–</a:t>
            </a:r>
            <a:r>
              <a:rPr lang="en-US" cap="all" dirty="0" smtClean="0"/>
              <a:t>21</a:t>
            </a:r>
            <a:r>
              <a:rPr lang="en-US" dirty="0" smtClean="0"/>
              <a:t> Grinding the deck surface of the block.</a:t>
            </a:r>
            <a:endParaRPr lang="en-US" dirty="0"/>
          </a:p>
        </p:txBody>
      </p:sp>
      <p:pic>
        <p:nvPicPr>
          <p:cNvPr id="3" name="Picture 2" descr="6540030023.jpg"/>
          <p:cNvPicPr>
            <a:picLocks noChangeAspect="1"/>
          </p:cNvPicPr>
          <p:nvPr/>
        </p:nvPicPr>
        <p:blipFill>
          <a:blip r:embed="rId2" cstate="print"/>
          <a:stretch>
            <a:fillRect/>
          </a:stretch>
        </p:blipFill>
        <p:spPr>
          <a:xfrm>
            <a:off x="1691640" y="1856232"/>
            <a:ext cx="5760720" cy="4059936"/>
          </a:xfrm>
          <a:prstGeom prst="rect">
            <a:avLst/>
          </a:prstGeom>
        </p:spPr>
      </p:pic>
    </p:spTree>
    <p:extLst>
      <p:ext uri="{BB962C8B-B14F-4D97-AF65-F5344CB8AC3E}">
        <p14:creationId xmlns:p14="http://schemas.microsoft.com/office/powerpoint/2010/main" val="310773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4250</TotalTime>
  <Words>494</Words>
  <Application>Microsoft Macintosh PowerPoint</Application>
  <PresentationFormat>On-screen Show (4:3)</PresentationFormat>
  <Paragraphs>56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ENGINE BLOCKS (1 OF 2)</vt:lpstr>
      <vt:lpstr>ENGINE BLOCKS (2 OF 2)</vt:lpstr>
      <vt:lpstr>ENGINE BLOCK SERVICE (1 OF 3)</vt:lpstr>
      <vt:lpstr>ENGINE BLOCK SERVICE (2 OF 3)</vt:lpstr>
      <vt:lpstr>ENGINE BLOCK SERVICE (3 OF 3)</vt:lpstr>
      <vt:lpstr>Figure 30–16 The main bearing bores of a warped block usually bend into a bowed shape. The greatest distortion is in the center bores.</vt:lpstr>
      <vt:lpstr>Figure 30–21 Grinding the deck surface of the block.</vt:lpstr>
      <vt:lpstr>Figure 30–22 Cylinders wear in a taper, with most of the wear occurring at the top of the cylinder where the greatest amount of heat and pressure are created. The ridge is formed because the very top part of the cylinder is not contacted by the rings.</vt:lpstr>
      <vt:lpstr>BLOCK PREPARATION FOR ASSEMBLY (1 OF 2)</vt:lpstr>
      <vt:lpstr>BLOCK PREPARATION FOR ASSEMBLY (2 OF 2)</vt:lpstr>
      <vt:lpstr>Figure 30–35 A tread chaser or bottoming tap should be used in all threaded holes before assembling the engine.</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Engine Blocks</dc:title>
  <dc:subject>Automotive Engines Theory and Servicing, Ninth Edition</dc:subject>
  <dc:creator>James D. Halderman</dc:creator>
  <cp:keywords>Automotive</cp:keywords>
  <cp:lastModifiedBy>Anthony Borsani</cp:lastModifiedBy>
  <cp:revision>210</cp:revision>
  <dcterms:created xsi:type="dcterms:W3CDTF">2014-07-14T20:04:21Z</dcterms:created>
  <dcterms:modified xsi:type="dcterms:W3CDTF">2018-03-15T13:28:27Z</dcterms:modified>
</cp:coreProperties>
</file>