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76" r:id="rId2"/>
    <p:sldId id="417" r:id="rId3"/>
    <p:sldId id="418" r:id="rId4"/>
    <p:sldId id="419" r:id="rId5"/>
    <p:sldId id="438" r:id="rId6"/>
    <p:sldId id="421" r:id="rId7"/>
    <p:sldId id="452" r:id="rId8"/>
    <p:sldId id="439" r:id="rId9"/>
    <p:sldId id="446" r:id="rId10"/>
    <p:sldId id="447" r:id="rId11"/>
    <p:sldId id="423" r:id="rId12"/>
    <p:sldId id="453" r:id="rId13"/>
    <p:sldId id="440" r:id="rId14"/>
    <p:sldId id="425" r:id="rId15"/>
    <p:sldId id="426" r:id="rId16"/>
    <p:sldId id="454" r:id="rId17"/>
    <p:sldId id="441" r:id="rId18"/>
    <p:sldId id="442" r:id="rId19"/>
    <p:sldId id="443" r:id="rId20"/>
    <p:sldId id="448" r:id="rId21"/>
    <p:sldId id="449" r:id="rId22"/>
    <p:sldId id="450" r:id="rId23"/>
    <p:sldId id="451" r:id="rId24"/>
    <p:sldId id="429" r:id="rId25"/>
    <p:sldId id="430" r:id="rId26"/>
    <p:sldId id="444" r:id="rId27"/>
    <p:sldId id="432" r:id="rId28"/>
    <p:sldId id="433" r:id="rId29"/>
    <p:sldId id="437" r:id="rId30"/>
    <p:sldId id="445" r:id="rId31"/>
    <p:sldId id="435" r:id="rId32"/>
    <p:sldId id="436" r:id="rId33"/>
    <p:sldId id="45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1" autoAdjust="0"/>
    <p:restoredTop sz="83248" autoAdjust="0"/>
  </p:normalViewPr>
  <p:slideViewPr>
    <p:cSldViewPr>
      <p:cViewPr varScale="1">
        <p:scale>
          <a:sx n="189" d="100"/>
          <a:sy n="189" d="100"/>
        </p:scale>
        <p:origin x="10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81DC11-0505-B644-8B57-6AE99438FE52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848995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57600"/>
            <a:ext cx="848995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7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Fasteners and Thread Repair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3–6</a:t>
            </a:r>
            <a:r>
              <a:rPr lang="en-US" dirty="0" smtClean="0"/>
              <a:t> Metric bolt (cap screw) grade markings and approximate tensile strength.</a:t>
            </a:r>
            <a:endParaRPr lang="en-US" dirty="0"/>
          </a:p>
        </p:txBody>
      </p:sp>
      <p:pic>
        <p:nvPicPr>
          <p:cNvPr id="3" name="Picture 2" descr="6540003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9773" y="2360981"/>
            <a:ext cx="5464454" cy="30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 (1 OF 2)</a:t>
            </a:r>
            <a:endParaRPr lang="en-US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nuts used on cap screws have the same hex size as the cap screw head. </a:t>
            </a:r>
          </a:p>
          <a:p>
            <a:r>
              <a:rPr lang="en-US" dirty="0" smtClean="0"/>
              <a:t>Metric nuts are often marked with dimples to show their strength. </a:t>
            </a:r>
          </a:p>
          <a:p>
            <a:pPr lvl="1"/>
            <a:r>
              <a:rPr lang="en-US" dirty="0" smtClean="0"/>
              <a:t>More dimples indicate stronger nuts. </a:t>
            </a:r>
          </a:p>
        </p:txBody>
      </p:sp>
    </p:spTree>
    <p:extLst>
      <p:ext uri="{BB962C8B-B14F-4D97-AF65-F5344CB8AC3E}">
        <p14:creationId xmlns:p14="http://schemas.microsoft.com/office/powerpoint/2010/main" val="20179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nuts and cap screws use interference fit threads to keep them from accidentally loosening. </a:t>
            </a:r>
          </a:p>
          <a:p>
            <a:r>
              <a:rPr lang="en-US" dirty="0"/>
              <a:t>Nuts can also be kept from loosening with a nylon washer fastened in the nut or with a nylon patch or strip on the threads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3–7</a:t>
            </a:r>
            <a:r>
              <a:rPr lang="en-US" dirty="0" smtClean="0"/>
              <a:t> Types of lock nuts. On the left, a nylon ring; in the center, a distorted shape; and on the right, a castle for use with a cotter key.</a:t>
            </a:r>
            <a:endParaRPr lang="en-US" dirty="0"/>
          </a:p>
        </p:txBody>
      </p:sp>
      <p:pic>
        <p:nvPicPr>
          <p:cNvPr id="3" name="Picture 2" descr="6540003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2821838"/>
            <a:ext cx="5760719" cy="21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TAPS AND DIES (1 OF 3)</a:t>
            </a:r>
            <a:endParaRPr lang="en-US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72000"/>
          </a:xfrm>
        </p:spPr>
        <p:txBody>
          <a:bodyPr/>
          <a:lstStyle/>
          <a:p>
            <a:r>
              <a:rPr lang="en-US" dirty="0" smtClean="0"/>
              <a:t>Taps and dies are used to cut threads. </a:t>
            </a:r>
          </a:p>
          <a:p>
            <a:pPr lvl="1"/>
            <a:r>
              <a:rPr lang="en-US" dirty="0" smtClean="0"/>
              <a:t>Taps are used to cut threads in holes drilled to an exact size depending on the size of the tap. </a:t>
            </a:r>
          </a:p>
          <a:p>
            <a:pPr lvl="1"/>
            <a:r>
              <a:rPr lang="en-US" dirty="0" smtClean="0"/>
              <a:t>A die is used to cut threads on round rods or studs.</a:t>
            </a:r>
            <a:endParaRPr lang="en-US" dirty="0"/>
          </a:p>
        </p:txBody>
      </p: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4625975" y="1541463"/>
            <a:ext cx="4168775" cy="4021137"/>
            <a:chOff x="2914" y="1383"/>
            <a:chExt cx="2626" cy="2533"/>
          </a:xfrm>
        </p:grpSpPr>
        <p:pic>
          <p:nvPicPr>
            <p:cNvPr id="16388" name="Picture 4" descr="AAJKWSE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383"/>
              <a:ext cx="2626" cy="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2928" y="3456"/>
              <a:ext cx="2544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3–8 </a:t>
              </a:r>
              <a:r>
                <a:rPr lang="en-US" dirty="0">
                  <a:cs typeface="+mn-cs"/>
                </a:rPr>
                <a:t>A typical bottoming tap used to create threads in holes that are not open, but stop in a casting, such as an engine block.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431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TAPS AND DIES (2 OF 3)</a:t>
            </a:r>
            <a:endParaRPr lang="en-US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taps and dies come as a complete set for the most commonly used fractional and metric threads.</a:t>
            </a:r>
          </a:p>
          <a:p>
            <a:pPr lvl="1"/>
            <a:r>
              <a:rPr lang="en-US" dirty="0" smtClean="0"/>
              <a:t>Taps</a:t>
            </a:r>
          </a:p>
          <a:p>
            <a:pPr lvl="2"/>
            <a:r>
              <a:rPr lang="en-US" dirty="0" smtClean="0"/>
              <a:t>Taper Tap</a:t>
            </a:r>
          </a:p>
          <a:p>
            <a:pPr lvl="2"/>
            <a:r>
              <a:rPr lang="en-US" dirty="0" smtClean="0"/>
              <a:t>Bottoming Tap</a:t>
            </a:r>
          </a:p>
        </p:txBody>
      </p:sp>
    </p:spTree>
    <p:extLst>
      <p:ext uri="{BB962C8B-B14F-4D97-AF65-F5344CB8AC3E}">
        <p14:creationId xmlns:p14="http://schemas.microsoft.com/office/powerpoint/2010/main" val="7833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TAPS AND </a:t>
            </a:r>
            <a:r>
              <a:rPr lang="en-US" dirty="0" smtClean="0"/>
              <a:t>DIES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Dies</a:t>
            </a:r>
          </a:p>
          <a:p>
            <a:pPr lvl="1"/>
            <a:r>
              <a:rPr lang="en-US" dirty="0"/>
              <a:t>Proper Use of Taps and Dies</a:t>
            </a:r>
          </a:p>
          <a:p>
            <a:pPr lvl="2"/>
            <a:r>
              <a:rPr lang="en-US" dirty="0"/>
              <a:t>Tap Usage</a:t>
            </a:r>
          </a:p>
          <a:p>
            <a:pPr lvl="2"/>
            <a:r>
              <a:rPr lang="en-US" dirty="0"/>
              <a:t>Die </a:t>
            </a:r>
            <a:r>
              <a:rPr lang="en-US" dirty="0" smtClean="0"/>
              <a:t>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3–10</a:t>
            </a:r>
            <a:r>
              <a:rPr lang="en-US" dirty="0" smtClean="0"/>
              <a:t> A die is used to cut threads on a metal rod.</a:t>
            </a:r>
            <a:endParaRPr lang="en-US" dirty="0"/>
          </a:p>
        </p:txBody>
      </p:sp>
      <p:pic>
        <p:nvPicPr>
          <p:cNvPr id="3" name="Picture 2" descr="6540003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1880" y="2739543"/>
            <a:ext cx="1920240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3–11</a:t>
            </a:r>
            <a:r>
              <a:rPr lang="en-US" dirty="0" smtClean="0"/>
              <a:t> (a) A T-handle is used to hold and rotate small taps. (b) A tap wrench is used to hold and drive larger taps.</a:t>
            </a:r>
            <a:endParaRPr lang="en-US" dirty="0"/>
          </a:p>
        </p:txBody>
      </p:sp>
      <p:pic>
        <p:nvPicPr>
          <p:cNvPr id="3" name="Picture 2" descr="6540003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92809"/>
            <a:ext cx="2392070" cy="2907791"/>
          </a:xfrm>
          <a:prstGeom prst="rect">
            <a:avLst/>
          </a:prstGeom>
        </p:spPr>
      </p:pic>
      <p:pic>
        <p:nvPicPr>
          <p:cNvPr id="4" name="Picture 3" descr="6540003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0492" y="2160918"/>
            <a:ext cx="5442508" cy="13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5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3–12</a:t>
            </a:r>
            <a:r>
              <a:rPr lang="en-US" dirty="0" smtClean="0"/>
              <a:t> A die handle used to rotate a die while cutting threads on a metal rod.</a:t>
            </a:r>
            <a:endParaRPr lang="en-US" dirty="0"/>
          </a:p>
        </p:txBody>
      </p:sp>
      <p:pic>
        <p:nvPicPr>
          <p:cNvPr id="3" name="Picture 2" descr="6540003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4289" y="3172968"/>
            <a:ext cx="5475423" cy="14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3.1</a:t>
            </a:r>
            <a:r>
              <a:rPr lang="en-US" dirty="0" smtClean="0"/>
              <a:t> Identify bolts and and explain the strength ratings of threaded fasteners.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3.2 </a:t>
            </a:r>
            <a:r>
              <a:rPr lang="en-US" dirty="0" smtClean="0"/>
              <a:t>Discuss the purpose of nuts, taps, dies, and washers.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3.3</a:t>
            </a:r>
            <a:r>
              <a:rPr lang="en-US" dirty="0" smtClean="0"/>
              <a:t> Discuss how snap rings and clips are used.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3.4</a:t>
            </a:r>
            <a:r>
              <a:rPr lang="en-US" dirty="0" smtClean="0"/>
              <a:t> Explain how to avoid broken fasteners.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3.5</a:t>
            </a:r>
            <a:r>
              <a:rPr lang="en-US" dirty="0" smtClean="0"/>
              <a:t> Compare the different types of thread repair inserts.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PITCH GAUGE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thread pitch gauge?</a:t>
            </a:r>
          </a:p>
          <a:p>
            <a:r>
              <a:rPr lang="en-US" dirty="0" smtClean="0"/>
              <a:t>How does a technician determine the thread pitch size of a fastener?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3–13</a:t>
            </a:r>
            <a:r>
              <a:rPr lang="en-US" dirty="0" smtClean="0"/>
              <a:t> A typical metric thread pitch gauge.</a:t>
            </a:r>
            <a:endParaRPr lang="en-US" dirty="0"/>
          </a:p>
        </p:txBody>
      </p:sp>
      <p:pic>
        <p:nvPicPr>
          <p:cNvPr id="3" name="Picture 2" descr="6540003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4444" y="2432305"/>
            <a:ext cx="4795112" cy="29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SHEET METAL SCREWS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sheet metal screws?</a:t>
            </a:r>
          </a:p>
          <a:p>
            <a:r>
              <a:rPr lang="en-US" dirty="0" smtClean="0"/>
              <a:t>How can you reinstall self-tapping screws?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3–15</a:t>
            </a:r>
            <a:r>
              <a:rPr lang="en-US" dirty="0" smtClean="0"/>
              <a:t> Sheet metal screws come with many head types.</a:t>
            </a:r>
            <a:endParaRPr lang="en-US" dirty="0"/>
          </a:p>
        </p:txBody>
      </p:sp>
      <p:pic>
        <p:nvPicPr>
          <p:cNvPr id="3" name="Picture 2" descr="6540003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4679" y="1543508"/>
            <a:ext cx="3774643" cy="46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WASHERS</a:t>
            </a:r>
            <a:endParaRPr lang="en-US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Washers are often used under cap screw heads and under nuts.</a:t>
            </a:r>
            <a:endParaRPr lang="en-US"/>
          </a:p>
        </p:txBody>
      </p:sp>
      <p:grpSp>
        <p:nvGrpSpPr>
          <p:cNvPr id="20483" name="Group 8"/>
          <p:cNvGrpSpPr>
            <a:grpSpLocks/>
          </p:cNvGrpSpPr>
          <p:nvPr/>
        </p:nvGrpSpPr>
        <p:grpSpPr bwMode="auto">
          <a:xfrm>
            <a:off x="609600" y="2971800"/>
            <a:ext cx="8382000" cy="2590800"/>
            <a:chOff x="384" y="2016"/>
            <a:chExt cx="5280" cy="1632"/>
          </a:xfrm>
        </p:grpSpPr>
        <p:pic>
          <p:nvPicPr>
            <p:cNvPr id="20484" name="Picture 4" descr="AAJKWSN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016"/>
              <a:ext cx="261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Rectangle 7"/>
            <p:cNvSpPr>
              <a:spLocks noChangeArrowheads="1"/>
            </p:cNvSpPr>
            <p:nvPr/>
          </p:nvSpPr>
          <p:spPr bwMode="auto">
            <a:xfrm>
              <a:off x="2976" y="2832"/>
              <a:ext cx="2688" cy="46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3–16 </a:t>
              </a:r>
              <a:r>
                <a:rPr lang="en-US" dirty="0">
                  <a:cs typeface="+mn-cs"/>
                </a:rPr>
                <a:t>Various types of nuts (top) and washers (bottom) serve different purposes and all are used to secure bolts or cap screws.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66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SNAP RINGS AND CLIPS</a:t>
            </a:r>
            <a:endParaRPr lang="en-US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Snap Rings</a:t>
            </a:r>
          </a:p>
          <a:p>
            <a:pPr lvl="1"/>
            <a:r>
              <a:rPr lang="en-US" smtClean="0"/>
              <a:t>Constructed of spring steel</a:t>
            </a:r>
          </a:p>
          <a:p>
            <a:pPr lvl="1"/>
            <a:r>
              <a:rPr lang="en-US" smtClean="0"/>
              <a:t>Used to attach parts without a threaded fastener</a:t>
            </a:r>
          </a:p>
          <a:p>
            <a:r>
              <a:rPr lang="en-US" smtClean="0"/>
              <a:t>Door Panel Clips</a:t>
            </a:r>
          </a:p>
          <a:p>
            <a:r>
              <a:rPr lang="en-US" smtClean="0"/>
              <a:t>Pins</a:t>
            </a:r>
          </a:p>
          <a:p>
            <a:r>
              <a:rPr lang="en-US" smtClean="0"/>
              <a:t>Rivets</a:t>
            </a:r>
          </a:p>
          <a:p>
            <a:r>
              <a:rPr lang="en-US" smtClean="0"/>
              <a:t>Locking Nuts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cap="all" dirty="0" smtClean="0"/>
              <a:t>Figure 3–17</a:t>
            </a:r>
            <a:r>
              <a:rPr lang="en-US" sz="1800" dirty="0" smtClean="0"/>
              <a:t> Some different types of snap rings. An internal snap ring fits inside of a housing or bore, into a groove. An external snap ring fits into a groove on the outside of a shaft or axle. An E-clip fits into a groove in the outside of a shaft. A C-clip shown is used to retain a window regulator handle on its shaft.</a:t>
            </a:r>
            <a:endParaRPr lang="en-US" sz="1800" dirty="0"/>
          </a:p>
        </p:txBody>
      </p:sp>
      <p:pic>
        <p:nvPicPr>
          <p:cNvPr id="3" name="Picture 2" descr="6540003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8720" y="2743200"/>
            <a:ext cx="6766560" cy="16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FASTENER REMOVAL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Try not to break, strop, or round off fasteners</a:t>
            </a:r>
          </a:p>
          <a:p>
            <a:r>
              <a:rPr lang="en-US" smtClean="0"/>
              <a:t>Don't force fasteners loose</a:t>
            </a:r>
          </a:p>
          <a:p>
            <a:r>
              <a:rPr lang="en-US" smtClean="0"/>
              <a:t>Left-handed threads</a:t>
            </a:r>
          </a:p>
          <a:p>
            <a:r>
              <a:rPr lang="en-US" smtClean="0"/>
              <a:t>Penetrating oil</a:t>
            </a:r>
          </a:p>
          <a:p>
            <a:r>
              <a:rPr lang="en-US" smtClean="0"/>
              <a:t>Proper tightening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REPAIR INSERTS (1 OF 2)</a:t>
            </a:r>
            <a:endParaRPr 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Thread repair inserts are used to replace the original threaded hole when it has become damaged beyond use. </a:t>
            </a:r>
          </a:p>
          <a:p>
            <a:r>
              <a:rPr lang="en-US" dirty="0" smtClean="0"/>
              <a:t>The original threaded hole is enlarged and tapped for threads and a threaded insert is installed to restore the threads to the original size.</a:t>
            </a:r>
          </a:p>
          <a:p>
            <a:pPr lvl="1"/>
            <a:r>
              <a:rPr lang="en-US" dirty="0" smtClean="0"/>
              <a:t>Helical Inserts</a:t>
            </a:r>
          </a:p>
        </p:txBody>
      </p:sp>
    </p:spTree>
    <p:extLst>
      <p:ext uri="{BB962C8B-B14F-4D97-AF65-F5344CB8AC3E}">
        <p14:creationId xmlns:p14="http://schemas.microsoft.com/office/powerpoint/2010/main" val="27403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REPAIR </a:t>
            </a:r>
            <a:r>
              <a:rPr lang="en-US" dirty="0" smtClean="0"/>
              <a:t>INSERTS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Threaded Inserts</a:t>
            </a:r>
          </a:p>
          <a:p>
            <a:pPr lvl="1"/>
            <a:r>
              <a:rPr lang="en-US" dirty="0"/>
              <a:t>Self-tapping Inserts</a:t>
            </a:r>
          </a:p>
          <a:p>
            <a:pPr lvl="1"/>
            <a:r>
              <a:rPr lang="en-US" dirty="0"/>
              <a:t>Solid-bushing Inserts</a:t>
            </a:r>
          </a:p>
          <a:p>
            <a:pPr lvl="1"/>
            <a:r>
              <a:rPr lang="en-US" dirty="0"/>
              <a:t>Key-locking </a:t>
            </a:r>
            <a:r>
              <a:rPr lang="en-US" dirty="0" smtClean="0"/>
              <a:t>Inserts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THREADED FASTENERS</a:t>
            </a:r>
            <a:endParaRPr lang="en-US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The fastener threads must match the threads in the casting or nut. </a:t>
            </a:r>
          </a:p>
          <a:p>
            <a:r>
              <a:rPr lang="en-US" dirty="0" smtClean="0"/>
              <a:t>The threads may be measured either in fractions of an inch or in metric units. </a:t>
            </a:r>
          </a:p>
          <a:p>
            <a:r>
              <a:rPr lang="en-US" dirty="0" smtClean="0"/>
              <a:t>The size is measured across the outside of the threads.</a:t>
            </a:r>
            <a:endParaRPr lang="en-US" dirty="0"/>
          </a:p>
        </p:txBody>
      </p:sp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4572099" y="1524000"/>
            <a:ext cx="4572165" cy="4886156"/>
            <a:chOff x="2601" y="624"/>
            <a:chExt cx="3215" cy="3504"/>
          </a:xfrm>
        </p:grpSpPr>
        <p:pic>
          <p:nvPicPr>
            <p:cNvPr id="9220" name="Picture 4" descr="AAJKWRW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624"/>
              <a:ext cx="176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2601" y="3466"/>
              <a:ext cx="3215" cy="6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3–1 </a:t>
              </a:r>
              <a:r>
                <a:rPr lang="en-US" dirty="0">
                  <a:cs typeface="+mn-cs"/>
                </a:rPr>
                <a:t>The dimensions of a typical bolt showing where sizes are measured. The major diameter is called the crest.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086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3–24</a:t>
            </a:r>
            <a:r>
              <a:rPr lang="en-US" dirty="0" smtClean="0"/>
              <a:t> Helical inserts look like small, coiled springs. The outside is a thread to hold the coil in the hole, and the inside is threaded to fit the desired fastener.</a:t>
            </a:r>
            <a:endParaRPr lang="en-US" dirty="0"/>
          </a:p>
        </p:txBody>
      </p:sp>
      <p:pic>
        <p:nvPicPr>
          <p:cNvPr id="3" name="Picture 2" descr="6540003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0557" y="2651761"/>
            <a:ext cx="2062886" cy="24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3)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most common type of fastener is a threaded one often referred to as a bolt. </a:t>
            </a:r>
          </a:p>
          <a:p>
            <a:r>
              <a:rPr lang="en-US" dirty="0" smtClean="0"/>
              <a:t>A nut or threaded hole is used at the end of a bolt to fasten two parts together.</a:t>
            </a:r>
          </a:p>
          <a:p>
            <a:r>
              <a:rPr lang="en-US" dirty="0" smtClean="0"/>
              <a:t>The size of threaded fasteners includes the diameter, length, and pitch of the threads, as well as the shape of the head of the bolt.</a:t>
            </a:r>
          </a:p>
        </p:txBody>
      </p:sp>
    </p:spTree>
    <p:extLst>
      <p:ext uri="{BB962C8B-B14F-4D97-AF65-F5344CB8AC3E}">
        <p14:creationId xmlns:p14="http://schemas.microsoft.com/office/powerpoint/2010/main" val="22951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(2 OF 3)</a:t>
            </a:r>
            <a:endParaRPr lang="en-US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diameter across the threads of metric bolts is in millimeters followed by the distance between the threads measured in millimeters.</a:t>
            </a:r>
          </a:p>
          <a:p>
            <a:r>
              <a:rPr lang="en-US" dirty="0" smtClean="0"/>
              <a:t>Graded bolts are hardened and are capable of providing more holding force than </a:t>
            </a:r>
            <a:r>
              <a:rPr lang="en-US" dirty="0" err="1" smtClean="0"/>
              <a:t>nongraded</a:t>
            </a:r>
            <a:r>
              <a:rPr lang="en-US" dirty="0" smtClean="0"/>
              <a:t> bolts.</a:t>
            </a:r>
          </a:p>
        </p:txBody>
      </p:sp>
    </p:spTree>
    <p:extLst>
      <p:ext uri="{BB962C8B-B14F-4D97-AF65-F5344CB8AC3E}">
        <p14:creationId xmlns:p14="http://schemas.microsoft.com/office/powerpoint/2010/main" val="20095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nuts are capable of remaining attached to the bolt regardless of vibration. These types of nuts are often called prevailing torque nuts.</a:t>
            </a:r>
          </a:p>
          <a:p>
            <a:r>
              <a:rPr lang="en-US" dirty="0"/>
              <a:t>Threads can be repaired using a </a:t>
            </a:r>
            <a:r>
              <a:rPr lang="en-US" dirty="0" err="1"/>
              <a:t>Heli</a:t>
            </a:r>
            <a:r>
              <a:rPr lang="en-US" dirty="0"/>
              <a:t>-Coil® or threaded insert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METRIC BOLTS</a:t>
            </a:r>
            <a:endParaRPr lang="en-US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size of a metric bolt is specified by the letter M followed by the diameter in millimeters (mm) across the outside (crest) of the threads. </a:t>
            </a:r>
          </a:p>
          <a:p>
            <a:r>
              <a:rPr lang="en-US" smtClean="0"/>
              <a:t>Typical metric sizes would be M8 and M12. </a:t>
            </a:r>
          </a:p>
          <a:p>
            <a:r>
              <a:rPr lang="en-US" smtClean="0"/>
              <a:t>Fine metric threads are specified by the thread diameter followed by X and the distance between the threads measured in millimeters (M8 X 1.5).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3–4</a:t>
            </a:r>
            <a:r>
              <a:rPr lang="en-US" dirty="0" smtClean="0"/>
              <a:t> The metric system specifies fasteners by diameter, length, and pitch.</a:t>
            </a:r>
            <a:endParaRPr lang="en-US" dirty="0"/>
          </a:p>
        </p:txBody>
      </p:sp>
      <p:pic>
        <p:nvPicPr>
          <p:cNvPr id="3" name="Picture 2" descr="6540003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9580" y="1477671"/>
            <a:ext cx="4904841" cy="48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OF BOLTS (1 OF 2)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Bolts are made from many different types of steel, and for this reason some are stronger than others. </a:t>
            </a:r>
          </a:p>
          <a:p>
            <a:r>
              <a:rPr lang="en-US" dirty="0" smtClean="0"/>
              <a:t>The strength or classification of a bolt is called the grade. </a:t>
            </a:r>
          </a:p>
          <a:p>
            <a:r>
              <a:rPr lang="en-US" dirty="0" smtClean="0"/>
              <a:t>The bolt heads are marked to indicate their grade strength. </a:t>
            </a:r>
          </a:p>
        </p:txBody>
      </p:sp>
    </p:spTree>
    <p:extLst>
      <p:ext uri="{BB962C8B-B14F-4D97-AF65-F5344CB8AC3E}">
        <p14:creationId xmlns:p14="http://schemas.microsoft.com/office/powerpoint/2010/main" val="20565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OF </a:t>
            </a:r>
            <a:r>
              <a:rPr lang="en-US" dirty="0" smtClean="0"/>
              <a:t>BOLTS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Graded bolts are commonly used in the suspension parts of the vehicle but can be used almost anywhere in the vehicle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3–5</a:t>
            </a:r>
            <a:r>
              <a:rPr lang="en-US" dirty="0" smtClean="0"/>
              <a:t> Stronger threads are created by cold-rolling a heat-treated bolt blank instead of cutting the threads using a die.</a:t>
            </a:r>
            <a:endParaRPr lang="en-US" dirty="0"/>
          </a:p>
        </p:txBody>
      </p:sp>
      <p:pic>
        <p:nvPicPr>
          <p:cNvPr id="3" name="Picture 2" descr="6540003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0008" y="2849271"/>
            <a:ext cx="4443984" cy="20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5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TENSILE STRENGTH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tensile strength? </a:t>
            </a:r>
          </a:p>
          <a:p>
            <a:r>
              <a:rPr lang="en-US" dirty="0"/>
              <a:t>Metric bolt tensile strength property class is shown </a:t>
            </a:r>
            <a:r>
              <a:rPr lang="en-US" dirty="0" smtClean="0"/>
              <a:t>on the </a:t>
            </a:r>
            <a:r>
              <a:rPr lang="en-US" dirty="0"/>
              <a:t>head of the bolt as a number, such as 4.6, 8.8, 9.8, </a:t>
            </a:r>
            <a:r>
              <a:rPr lang="en-US" dirty="0" smtClean="0"/>
              <a:t>and 10.9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higher the number, the stronger the bolt</a:t>
            </a:r>
          </a:p>
        </p:txBody>
      </p:sp>
    </p:spTree>
    <p:extLst>
      <p:ext uri="{BB962C8B-B14F-4D97-AF65-F5344CB8AC3E}">
        <p14:creationId xmlns:p14="http://schemas.microsoft.com/office/powerpoint/2010/main" val="21104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4247</TotalTime>
  <Words>926</Words>
  <Application>Microsoft Macintosh PowerPoint</Application>
  <PresentationFormat>On-screen Show (4:3)</PresentationFormat>
  <Paragraphs>105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Tahoma</vt:lpstr>
      <vt:lpstr>Times New Roman</vt:lpstr>
      <vt:lpstr>Verdana</vt:lpstr>
      <vt:lpstr>Wingdings</vt:lpstr>
      <vt:lpstr>Arial</vt:lpstr>
      <vt:lpstr>508 Lecture</vt:lpstr>
      <vt:lpstr>Automotive Engines Theory and Servicing</vt:lpstr>
      <vt:lpstr>OBJECTIVES</vt:lpstr>
      <vt:lpstr>THREADED FASTENERS</vt:lpstr>
      <vt:lpstr>METRIC BOLTS</vt:lpstr>
      <vt:lpstr>Figure 3–4 The metric system specifies fasteners by diameter, length, and pitch.</vt:lpstr>
      <vt:lpstr>GRADES OF BOLTS (1 OF 2)</vt:lpstr>
      <vt:lpstr>GRADES OF BOLTS (2 OF 2)</vt:lpstr>
      <vt:lpstr>Figure 3–5 Stronger threads are created by cold-rolling a heat-treated bolt blank instead of cutting the threads using a die.</vt:lpstr>
      <vt:lpstr>TENSILE STRENGTH</vt:lpstr>
      <vt:lpstr>Figure 3–6 Metric bolt (cap screw) grade markings and approximate tensile strength.</vt:lpstr>
      <vt:lpstr>NUTS (1 OF 2)</vt:lpstr>
      <vt:lpstr>NUTS (2 OF 2)</vt:lpstr>
      <vt:lpstr>Figure 3–7 Types of lock nuts. On the left, a nylon ring; in the center, a distorted shape; and on the right, a castle for use with a cotter key.</vt:lpstr>
      <vt:lpstr>TAPS AND DIES (1 OF 3)</vt:lpstr>
      <vt:lpstr>TAPS AND DIES (2 OF 3)</vt:lpstr>
      <vt:lpstr>TAPS AND DIES (3 OF 3)</vt:lpstr>
      <vt:lpstr>Figure 3–10 A die is used to cut threads on a metal rod.</vt:lpstr>
      <vt:lpstr>Figure 3–11 (a) A T-handle is used to hold and rotate small taps. (b) A tap wrench is used to hold and drive larger taps.</vt:lpstr>
      <vt:lpstr>Figure 3–12 A die handle used to rotate a die while cutting threads on a metal rod.</vt:lpstr>
      <vt:lpstr>THREAD PITCH GAUGE</vt:lpstr>
      <vt:lpstr>FIGURE 3–13 A typical metric thread pitch gauge.</vt:lpstr>
      <vt:lpstr>SHEET METAL SCREWS</vt:lpstr>
      <vt:lpstr>Figure 3–15 Sheet metal screws come with many head types.</vt:lpstr>
      <vt:lpstr>WASHERS</vt:lpstr>
      <vt:lpstr>SNAP RINGS AND CLIPS</vt:lpstr>
      <vt:lpstr>Figure 3–17 Some different types of snap rings. An internal snap ring fits inside of a housing or bore, into a groove. An external snap ring fits into a groove on the outside of a shaft or axle. An E-clip fits into a groove in the outside of a shaft. A C-clip shown is used to retain a window regulator handle on its shaft.</vt:lpstr>
      <vt:lpstr>BROKEN FASTENER REMOVAL</vt:lpstr>
      <vt:lpstr>THREAD REPAIR INSERTS (1 OF 2)</vt:lpstr>
      <vt:lpstr>THREAD REPAIR INSERTS (2 OF 2)</vt:lpstr>
      <vt:lpstr>Figure 3–24 Helical inserts look like small, coiled springs. The outside is a thread to hold the coil in the hole, and the inside is threaded to fit the desired fastener.</vt:lpstr>
      <vt:lpstr>SUMMARY (1 OF 3)</vt:lpstr>
      <vt:lpstr>SUMMARY (2 OF 3)</vt:lpstr>
      <vt:lpstr>SUMMARY (3 OF 3)</vt:lpstr>
    </vt:vector>
  </TitlesOfParts>
  <Company>echosvoice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Fasteners and Thread Repair</dc:title>
  <dc:subject>Automotive Engines Theory and Servicing, Ninth Edition</dc:subject>
  <dc:creator>James D. Halderman</dc:creator>
  <cp:keywords>Automotive</cp:keywords>
  <cp:lastModifiedBy>Anthony Borsani</cp:lastModifiedBy>
  <cp:revision>215</cp:revision>
  <dcterms:created xsi:type="dcterms:W3CDTF">2014-07-14T20:04:21Z</dcterms:created>
  <dcterms:modified xsi:type="dcterms:W3CDTF">2018-03-15T12:37:28Z</dcterms:modified>
</cp:coreProperties>
</file>