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76" r:id="rId2"/>
    <p:sldId id="423" r:id="rId3"/>
    <p:sldId id="442" r:id="rId4"/>
    <p:sldId id="424" r:id="rId5"/>
    <p:sldId id="425" r:id="rId6"/>
    <p:sldId id="426" r:id="rId7"/>
    <p:sldId id="443" r:id="rId8"/>
    <p:sldId id="427" r:id="rId9"/>
    <p:sldId id="428" r:id="rId10"/>
    <p:sldId id="429" r:id="rId11"/>
    <p:sldId id="430" r:id="rId12"/>
    <p:sldId id="431" r:id="rId13"/>
    <p:sldId id="448" r:id="rId14"/>
    <p:sldId id="432" r:id="rId15"/>
    <p:sldId id="444" r:id="rId16"/>
    <p:sldId id="445" r:id="rId17"/>
    <p:sldId id="434" r:id="rId18"/>
    <p:sldId id="435" r:id="rId19"/>
    <p:sldId id="449" r:id="rId20"/>
    <p:sldId id="436" r:id="rId21"/>
    <p:sldId id="437" r:id="rId22"/>
    <p:sldId id="438" r:id="rId23"/>
    <p:sldId id="446" r:id="rId24"/>
    <p:sldId id="440" r:id="rId25"/>
    <p:sldId id="441" r:id="rId26"/>
    <p:sldId id="44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3" autoAdjust="0"/>
    <p:restoredTop sz="83255" autoAdjust="0"/>
  </p:normalViewPr>
  <p:slideViewPr>
    <p:cSldViewPr>
      <p:cViewPr varScale="1">
        <p:scale>
          <a:sx n="156" d="100"/>
          <a:sy n="156" d="100"/>
        </p:scale>
        <p:origin x="2040" y="176"/>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CC45D83F-1DEF-BD4F-A238-5030B477380F}"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748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29</a:t>
            </a:r>
            <a:endParaRPr lang="en-US" dirty="0"/>
          </a:p>
        </p:txBody>
      </p:sp>
      <p:sp>
        <p:nvSpPr>
          <p:cNvPr id="5" name="Text Placeholder 4"/>
          <p:cNvSpPr>
            <a:spLocks noGrp="1"/>
          </p:cNvSpPr>
          <p:nvPr>
            <p:ph type="body" sz="quarter" idx="15"/>
          </p:nvPr>
        </p:nvSpPr>
        <p:spPr/>
        <p:txBody>
          <a:bodyPr/>
          <a:lstStyle/>
          <a:p>
            <a:r>
              <a:rPr lang="en-US" dirty="0" smtClean="0"/>
              <a:t>Pistons, Rings, and Connecting Rods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PISTON PIN RETAINING METHODS</a:t>
            </a:r>
            <a:endParaRPr lang="en-US"/>
          </a:p>
        </p:txBody>
      </p:sp>
      <p:sp>
        <p:nvSpPr>
          <p:cNvPr id="14338" name="Rectangle 3"/>
          <p:cNvSpPr>
            <a:spLocks noGrp="1" noChangeArrowheads="1"/>
          </p:cNvSpPr>
          <p:nvPr>
            <p:ph idx="1"/>
          </p:nvPr>
        </p:nvSpPr>
        <p:spPr>
          <a:xfrm>
            <a:off x="457200" y="1600200"/>
            <a:ext cx="3733800" cy="4525963"/>
          </a:xfrm>
        </p:spPr>
        <p:txBody>
          <a:bodyPr/>
          <a:lstStyle/>
          <a:p>
            <a:r>
              <a:rPr lang="en-US" dirty="0" smtClean="0"/>
              <a:t>Full Floating</a:t>
            </a:r>
          </a:p>
          <a:p>
            <a:pPr lvl="1"/>
            <a:r>
              <a:rPr lang="en-US" dirty="0" smtClean="0"/>
              <a:t>Full-floating piston pins are free to "float" in the connecting rod and the piston.</a:t>
            </a:r>
          </a:p>
          <a:p>
            <a:r>
              <a:rPr lang="en-US" dirty="0" smtClean="0"/>
              <a:t>Interference Fit</a:t>
            </a:r>
            <a:endParaRPr lang="en-US" dirty="0"/>
          </a:p>
        </p:txBody>
      </p:sp>
      <p:grpSp>
        <p:nvGrpSpPr>
          <p:cNvPr id="14339" name="Group 10"/>
          <p:cNvGrpSpPr>
            <a:grpSpLocks/>
          </p:cNvGrpSpPr>
          <p:nvPr/>
        </p:nvGrpSpPr>
        <p:grpSpPr bwMode="auto">
          <a:xfrm>
            <a:off x="2819400" y="1447800"/>
            <a:ext cx="5975350" cy="4346576"/>
            <a:chOff x="1776" y="1073"/>
            <a:chExt cx="3764" cy="2738"/>
          </a:xfrm>
        </p:grpSpPr>
        <p:pic>
          <p:nvPicPr>
            <p:cNvPr id="14340" name="Picture 7" descr="AAJLQHK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73"/>
              <a:ext cx="2626" cy="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9"/>
            <p:cNvSpPr>
              <a:spLocks noChangeArrowheads="1"/>
            </p:cNvSpPr>
            <p:nvPr/>
          </p:nvSpPr>
          <p:spPr bwMode="auto">
            <a:xfrm>
              <a:off x="1776" y="3617"/>
              <a:ext cx="3140" cy="194"/>
            </a:xfrm>
            <a:prstGeom prst="rect">
              <a:avLst/>
            </a:prstGeom>
            <a:noFill/>
            <a:ln>
              <a:noFill/>
            </a:ln>
            <a:effectLst/>
            <a:extLst/>
          </p:spPr>
          <p:txBody>
            <a:bodyPr wrap="none">
              <a:spAutoFit/>
            </a:bodyPr>
            <a:lstStyle/>
            <a:p>
              <a:pPr>
                <a:defRPr/>
              </a:pPr>
              <a:r>
                <a:rPr lang="en-US" b="1" dirty="0">
                  <a:cs typeface="+mn-cs"/>
                </a:rPr>
                <a:t>FIGURE 29–14 </a:t>
              </a:r>
              <a:r>
                <a:rPr lang="en-US" dirty="0">
                  <a:cs typeface="+mn-cs"/>
                </a:rPr>
                <a:t>Circlips hold full-floating piston pins in place.</a:t>
              </a:r>
            </a:p>
          </p:txBody>
        </p:sp>
      </p:grpSp>
    </p:spTree>
    <p:extLst>
      <p:ext uri="{BB962C8B-B14F-4D97-AF65-F5344CB8AC3E}">
        <p14:creationId xmlns:p14="http://schemas.microsoft.com/office/powerpoint/2010/main" val="310452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PISTON RINGS (1 OF 2)</a:t>
            </a:r>
            <a:endParaRPr lang="en-US" dirty="0"/>
          </a:p>
        </p:txBody>
      </p:sp>
      <p:sp>
        <p:nvSpPr>
          <p:cNvPr id="15362" name="Rectangle 3"/>
          <p:cNvSpPr>
            <a:spLocks noGrp="1" noChangeArrowheads="1"/>
          </p:cNvSpPr>
          <p:nvPr>
            <p:ph type="body" idx="1"/>
          </p:nvPr>
        </p:nvSpPr>
        <p:spPr/>
        <p:txBody>
          <a:bodyPr/>
          <a:lstStyle/>
          <a:p>
            <a:r>
              <a:rPr lang="en-US" dirty="0" smtClean="0"/>
              <a:t>Piston rings serve several major functions in engines.</a:t>
            </a:r>
          </a:p>
          <a:p>
            <a:pPr lvl="1"/>
            <a:r>
              <a:rPr lang="en-US" dirty="0" smtClean="0"/>
              <a:t>They form a sliding combustion chamber seal that prevents the high-pressure combustion gases from leaking past the piston.</a:t>
            </a:r>
          </a:p>
          <a:p>
            <a:pPr lvl="1"/>
            <a:r>
              <a:rPr lang="en-US" dirty="0" smtClean="0"/>
              <a:t>They keep engine oil from getting into the combustion chamber.</a:t>
            </a:r>
          </a:p>
        </p:txBody>
      </p:sp>
    </p:spTree>
    <p:extLst>
      <p:ext uri="{BB962C8B-B14F-4D97-AF65-F5344CB8AC3E}">
        <p14:creationId xmlns:p14="http://schemas.microsoft.com/office/powerpoint/2010/main" val="83801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PISTON RINGS (2 OF 2)</a:t>
            </a:r>
            <a:endParaRPr lang="en-US" dirty="0"/>
          </a:p>
        </p:txBody>
      </p:sp>
      <p:sp>
        <p:nvSpPr>
          <p:cNvPr id="16386" name="Rectangle 3"/>
          <p:cNvSpPr>
            <a:spLocks noGrp="1" noChangeArrowheads="1"/>
          </p:cNvSpPr>
          <p:nvPr>
            <p:ph idx="1"/>
          </p:nvPr>
        </p:nvSpPr>
        <p:spPr/>
        <p:txBody>
          <a:bodyPr/>
          <a:lstStyle/>
          <a:p>
            <a:pPr lvl="1"/>
            <a:r>
              <a:rPr lang="en-US" dirty="0"/>
              <a:t>The rings transfer some of the piston heat to the cylinder wall, where it is removed from the engine through the cooling system</a:t>
            </a:r>
            <a:r>
              <a:rPr lang="en-US" dirty="0" smtClean="0"/>
              <a:t>.</a:t>
            </a:r>
          </a:p>
          <a:p>
            <a:r>
              <a:rPr lang="en-US" dirty="0" smtClean="0"/>
              <a:t>Classifications</a:t>
            </a:r>
          </a:p>
          <a:p>
            <a:r>
              <a:rPr lang="en-US" dirty="0" smtClean="0"/>
              <a:t>Compression Rings</a:t>
            </a:r>
          </a:p>
          <a:p>
            <a:r>
              <a:rPr lang="en-US" dirty="0" smtClean="0"/>
              <a:t>Oil Control Rings</a:t>
            </a:r>
          </a:p>
          <a:p>
            <a:r>
              <a:rPr lang="en-US" dirty="0" smtClean="0"/>
              <a:t>Ring Gap</a:t>
            </a:r>
          </a:p>
          <a:p>
            <a:r>
              <a:rPr lang="en-US" dirty="0" smtClean="0"/>
              <a:t>Piston Ring Shapes</a:t>
            </a:r>
            <a:endParaRPr lang="en-US" dirty="0"/>
          </a:p>
        </p:txBody>
      </p:sp>
    </p:spTree>
    <p:extLst>
      <p:ext uri="{BB962C8B-B14F-4D97-AF65-F5344CB8AC3E}">
        <p14:creationId xmlns:p14="http://schemas.microsoft.com/office/powerpoint/2010/main" val="711502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29–16</a:t>
            </a:r>
            <a:r>
              <a:rPr lang="en-US" dirty="0" smtClean="0"/>
              <a:t> The rings conduct heat from the piston to the cylinder wall.</a:t>
            </a:r>
            <a:endParaRPr lang="en-US" dirty="0"/>
          </a:p>
        </p:txBody>
      </p:sp>
      <p:pic>
        <p:nvPicPr>
          <p:cNvPr id="3" name="Picture 2" descr="6540029016.jpg"/>
          <p:cNvPicPr>
            <a:picLocks noChangeAspect="1"/>
          </p:cNvPicPr>
          <p:nvPr/>
        </p:nvPicPr>
        <p:blipFill>
          <a:blip r:embed="rId2" cstate="print"/>
          <a:stretch>
            <a:fillRect/>
          </a:stretch>
        </p:blipFill>
        <p:spPr>
          <a:xfrm>
            <a:off x="2401824" y="1584350"/>
            <a:ext cx="4340352" cy="4603699"/>
          </a:xfrm>
          <a:prstGeom prst="rect">
            <a:avLst/>
          </a:prstGeom>
        </p:spPr>
      </p:pic>
    </p:spTree>
    <p:extLst>
      <p:ext uri="{BB962C8B-B14F-4D97-AF65-F5344CB8AC3E}">
        <p14:creationId xmlns:p14="http://schemas.microsoft.com/office/powerpoint/2010/main" val="264304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PISTON RING CONSTRUCTION (1 OF 3)</a:t>
            </a:r>
            <a:endParaRPr lang="en-US" dirty="0"/>
          </a:p>
        </p:txBody>
      </p:sp>
      <p:sp>
        <p:nvSpPr>
          <p:cNvPr id="17410" name="Rectangle 3"/>
          <p:cNvSpPr>
            <a:spLocks noGrp="1" noChangeArrowheads="1"/>
          </p:cNvSpPr>
          <p:nvPr>
            <p:ph type="body" idx="1"/>
          </p:nvPr>
        </p:nvSpPr>
        <p:spPr/>
        <p:txBody>
          <a:bodyPr/>
          <a:lstStyle/>
          <a:p>
            <a:r>
              <a:rPr lang="en-US" dirty="0" smtClean="0"/>
              <a:t>Piston Ring Materials</a:t>
            </a:r>
          </a:p>
          <a:p>
            <a:pPr lvl="1"/>
            <a:r>
              <a:rPr lang="en-US" dirty="0" smtClean="0"/>
              <a:t>Plain cast iron</a:t>
            </a:r>
          </a:p>
          <a:p>
            <a:pPr lvl="1"/>
            <a:r>
              <a:rPr lang="en-US" dirty="0" err="1" smtClean="0"/>
              <a:t>Pearlitic</a:t>
            </a:r>
            <a:r>
              <a:rPr lang="en-US" dirty="0" smtClean="0"/>
              <a:t> cast iron</a:t>
            </a:r>
          </a:p>
          <a:p>
            <a:pPr lvl="1"/>
            <a:r>
              <a:rPr lang="en-US" dirty="0" smtClean="0"/>
              <a:t>Nodular cast iron</a:t>
            </a:r>
          </a:p>
          <a:p>
            <a:pPr lvl="1"/>
            <a:r>
              <a:rPr lang="en-US" dirty="0" smtClean="0"/>
              <a:t>Steel</a:t>
            </a:r>
          </a:p>
          <a:p>
            <a:pPr lvl="1"/>
            <a:r>
              <a:rPr lang="en-US" dirty="0" smtClean="0"/>
              <a:t>Ductile iron</a:t>
            </a:r>
          </a:p>
        </p:txBody>
      </p:sp>
    </p:spTree>
    <p:extLst>
      <p:ext uri="{BB962C8B-B14F-4D97-AF65-F5344CB8AC3E}">
        <p14:creationId xmlns:p14="http://schemas.microsoft.com/office/powerpoint/2010/main" val="27901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PISTON RING CONSTRUCTION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r>
              <a:rPr lang="en-US" dirty="0"/>
              <a:t>Chromium Piston Rings</a:t>
            </a:r>
          </a:p>
          <a:p>
            <a:r>
              <a:rPr lang="en-US" dirty="0"/>
              <a:t>Molybdenum Piston Rings</a:t>
            </a:r>
          </a:p>
          <a:p>
            <a:r>
              <a:rPr lang="en-US" dirty="0"/>
              <a:t>Moly-chrome-carbide Rings</a:t>
            </a:r>
          </a:p>
          <a:p>
            <a:r>
              <a:rPr lang="en-US" dirty="0"/>
              <a:t>Ceramic-coated </a:t>
            </a:r>
            <a:r>
              <a:rPr lang="en-US" dirty="0" smtClean="0"/>
              <a:t>Rings</a:t>
            </a:r>
            <a:endParaRPr lang="en-US" dirty="0"/>
          </a:p>
        </p:txBody>
      </p:sp>
    </p:spTree>
    <p:extLst>
      <p:ext uri="{BB962C8B-B14F-4D97-AF65-F5344CB8AC3E}">
        <p14:creationId xmlns:p14="http://schemas.microsoft.com/office/powerpoint/2010/main" val="159435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PISTON RING CONSTRUCTION </a:t>
            </a:r>
            <a:r>
              <a:rPr lang="en-US" dirty="0" smtClean="0"/>
              <a:t>(3 </a:t>
            </a:r>
            <a:r>
              <a:rPr lang="en-US" dirty="0"/>
              <a:t>OF 3)</a:t>
            </a:r>
          </a:p>
        </p:txBody>
      </p:sp>
      <p:grpSp>
        <p:nvGrpSpPr>
          <p:cNvPr id="18434" name="Group 9"/>
          <p:cNvGrpSpPr>
            <a:grpSpLocks/>
          </p:cNvGrpSpPr>
          <p:nvPr/>
        </p:nvGrpSpPr>
        <p:grpSpPr bwMode="auto">
          <a:xfrm>
            <a:off x="304800" y="2297113"/>
            <a:ext cx="4168775" cy="2489200"/>
            <a:chOff x="192" y="1724"/>
            <a:chExt cx="2626" cy="1568"/>
          </a:xfrm>
        </p:grpSpPr>
        <p:pic>
          <p:nvPicPr>
            <p:cNvPr id="18438" name="Picture 4" descr="AAJLQH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724"/>
              <a:ext cx="2626" cy="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2" name="Rectangle 6"/>
            <p:cNvSpPr>
              <a:spLocks noChangeArrowheads="1"/>
            </p:cNvSpPr>
            <p:nvPr/>
          </p:nvSpPr>
          <p:spPr bwMode="auto">
            <a:xfrm>
              <a:off x="192" y="2832"/>
              <a:ext cx="2592" cy="460"/>
            </a:xfrm>
            <a:prstGeom prst="rect">
              <a:avLst/>
            </a:prstGeom>
            <a:noFill/>
            <a:ln>
              <a:noFill/>
            </a:ln>
            <a:effectLst/>
            <a:extLst/>
          </p:spPr>
          <p:txBody>
            <a:bodyPr>
              <a:spAutoFit/>
            </a:bodyPr>
            <a:lstStyle/>
            <a:p>
              <a:pPr>
                <a:defRPr/>
              </a:pPr>
              <a:r>
                <a:rPr lang="en-US" b="1" dirty="0">
                  <a:cs typeface="+mn-cs"/>
                </a:rPr>
                <a:t>FIGURE 29–25 </a:t>
              </a:r>
              <a:r>
                <a:rPr lang="en-US" dirty="0">
                  <a:cs typeface="+mn-cs"/>
                </a:rPr>
                <a:t>The chrome facing on this compression ring is about 0.004 in. (0.10 mm) thick.</a:t>
              </a:r>
            </a:p>
          </p:txBody>
        </p:sp>
      </p:grpSp>
      <p:grpSp>
        <p:nvGrpSpPr>
          <p:cNvPr id="18435" name="Group 11"/>
          <p:cNvGrpSpPr>
            <a:grpSpLocks/>
          </p:cNvGrpSpPr>
          <p:nvPr/>
        </p:nvGrpSpPr>
        <p:grpSpPr bwMode="auto">
          <a:xfrm>
            <a:off x="4625975" y="2286000"/>
            <a:ext cx="4168775" cy="2524125"/>
            <a:chOff x="2914" y="1717"/>
            <a:chExt cx="2626" cy="1590"/>
          </a:xfrm>
        </p:grpSpPr>
        <p:pic>
          <p:nvPicPr>
            <p:cNvPr id="18436" name="Picture 7" descr="AAJLQHW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 y="1717"/>
              <a:ext cx="2626" cy="1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Rectangle 10"/>
            <p:cNvSpPr>
              <a:spLocks noChangeArrowheads="1"/>
            </p:cNvSpPr>
            <p:nvPr/>
          </p:nvSpPr>
          <p:spPr bwMode="auto">
            <a:xfrm>
              <a:off x="2928" y="2842"/>
              <a:ext cx="2592" cy="465"/>
            </a:xfrm>
            <a:prstGeom prst="rect">
              <a:avLst/>
            </a:prstGeom>
            <a:noFill/>
            <a:ln>
              <a:noFill/>
            </a:ln>
            <a:effectLst/>
            <a:extLst/>
          </p:spPr>
          <p:txBody>
            <a:bodyPr>
              <a:spAutoFit/>
            </a:bodyPr>
            <a:lstStyle/>
            <a:p>
              <a:pPr>
                <a:defRPr/>
              </a:pPr>
              <a:r>
                <a:rPr lang="en-US" b="1" dirty="0">
                  <a:cs typeface="+mn-cs"/>
                </a:rPr>
                <a:t>FIGURE 29–26 </a:t>
              </a:r>
              <a:r>
                <a:rPr lang="en-US" dirty="0">
                  <a:cs typeface="+mn-cs"/>
                </a:rPr>
                <a:t>The moly facing on this compression ring is about 0.005 in. (0.13 mm) thick.</a:t>
              </a:r>
            </a:p>
          </p:txBody>
        </p:sp>
      </p:grpSp>
    </p:spTree>
    <p:extLst>
      <p:ext uri="{BB962C8B-B14F-4D97-AF65-F5344CB8AC3E}">
        <p14:creationId xmlns:p14="http://schemas.microsoft.com/office/powerpoint/2010/main" val="277515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CONNECTING RODS (1 OF 2)</a:t>
            </a:r>
            <a:endParaRPr lang="en-US" dirty="0"/>
          </a:p>
        </p:txBody>
      </p:sp>
      <p:sp>
        <p:nvSpPr>
          <p:cNvPr id="19458" name="Rectangle 3"/>
          <p:cNvSpPr>
            <a:spLocks noGrp="1" noChangeArrowheads="1"/>
          </p:cNvSpPr>
          <p:nvPr>
            <p:ph idx="1"/>
          </p:nvPr>
        </p:nvSpPr>
        <p:spPr/>
        <p:txBody>
          <a:bodyPr/>
          <a:lstStyle/>
          <a:p>
            <a:r>
              <a:rPr lang="en-US" smtClean="0"/>
              <a:t>The connecting rod transfers the force and reciprocating motion of the piston to the crankshaft. </a:t>
            </a:r>
          </a:p>
          <a:p>
            <a:pPr lvl="1"/>
            <a:r>
              <a:rPr lang="en-US" smtClean="0"/>
              <a:t>The small end of the connecting rod reciprocates with the piston. </a:t>
            </a:r>
          </a:p>
          <a:p>
            <a:pPr lvl="1"/>
            <a:r>
              <a:rPr lang="en-US" smtClean="0"/>
              <a:t>The large end rotates with the crankpin.</a:t>
            </a:r>
            <a:endParaRPr lang="en-US"/>
          </a:p>
        </p:txBody>
      </p:sp>
    </p:spTree>
    <p:extLst>
      <p:ext uri="{BB962C8B-B14F-4D97-AF65-F5344CB8AC3E}">
        <p14:creationId xmlns:p14="http://schemas.microsoft.com/office/powerpoint/2010/main" val="2620222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CONNECTING RODS (2 OF 2)</a:t>
            </a:r>
            <a:endParaRPr lang="en-US" dirty="0"/>
          </a:p>
        </p:txBody>
      </p:sp>
      <p:sp>
        <p:nvSpPr>
          <p:cNvPr id="20482" name="Rectangle 3"/>
          <p:cNvSpPr>
            <a:spLocks noGrp="1" noChangeArrowheads="1"/>
          </p:cNvSpPr>
          <p:nvPr>
            <p:ph idx="1"/>
          </p:nvPr>
        </p:nvSpPr>
        <p:spPr/>
        <p:txBody>
          <a:bodyPr/>
          <a:lstStyle/>
          <a:p>
            <a:r>
              <a:rPr lang="en-US" dirty="0" smtClean="0"/>
              <a:t>Connecting Rod Design</a:t>
            </a:r>
          </a:p>
          <a:p>
            <a:r>
              <a:rPr lang="en-US" dirty="0" smtClean="0"/>
              <a:t>Cast Connecting Rods</a:t>
            </a:r>
          </a:p>
          <a:p>
            <a:r>
              <a:rPr lang="en-US" dirty="0" smtClean="0"/>
              <a:t>Forged Connecting Rods</a:t>
            </a:r>
          </a:p>
          <a:p>
            <a:r>
              <a:rPr lang="en-US" dirty="0" smtClean="0"/>
              <a:t>Powdered Metal Connecting Rods</a:t>
            </a:r>
            <a:endParaRPr lang="en-US" dirty="0"/>
          </a:p>
        </p:txBody>
      </p:sp>
    </p:spTree>
    <p:extLst>
      <p:ext uri="{BB962C8B-B14F-4D97-AF65-F5344CB8AC3E}">
        <p14:creationId xmlns:p14="http://schemas.microsoft.com/office/powerpoint/2010/main" val="246117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29–28</a:t>
            </a:r>
            <a:r>
              <a:rPr lang="en-US" dirty="0" smtClean="0"/>
              <a:t> The I-beam shape is the most common (top connecting rod), but the H-beam shape is common in high-performance and racing engine applications.</a:t>
            </a:r>
            <a:endParaRPr lang="en-US" dirty="0"/>
          </a:p>
        </p:txBody>
      </p:sp>
      <p:pic>
        <p:nvPicPr>
          <p:cNvPr id="3" name="Picture 2" descr="6540029028.jpg"/>
          <p:cNvPicPr>
            <a:picLocks noChangeAspect="1"/>
          </p:cNvPicPr>
          <p:nvPr/>
        </p:nvPicPr>
        <p:blipFill>
          <a:blip r:embed="rId2" cstate="print"/>
          <a:stretch>
            <a:fillRect/>
          </a:stretch>
        </p:blipFill>
        <p:spPr>
          <a:xfrm>
            <a:off x="1768451" y="2399385"/>
            <a:ext cx="5607099" cy="2973628"/>
          </a:xfrm>
          <a:prstGeom prst="rect">
            <a:avLst/>
          </a:prstGeom>
        </p:spPr>
      </p:pic>
    </p:spTree>
    <p:extLst>
      <p:ext uri="{BB962C8B-B14F-4D97-AF65-F5344CB8AC3E}">
        <p14:creationId xmlns:p14="http://schemas.microsoft.com/office/powerpoint/2010/main" val="406713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29.1</a:t>
            </a:r>
            <a:r>
              <a:rPr lang="en-US" dirty="0" smtClean="0"/>
              <a:t> Explain the purpose and function of pistons and piston construction. </a:t>
            </a:r>
          </a:p>
          <a:p>
            <a:pPr marL="0" indent="-29718">
              <a:buNone/>
            </a:pPr>
            <a:r>
              <a:rPr lang="en-US" b="1" dirty="0" smtClean="0">
                <a:solidFill>
                  <a:srgbClr val="007FA3"/>
                </a:solidFill>
              </a:rPr>
              <a:t>29.2</a:t>
            </a:r>
            <a:r>
              <a:rPr lang="en-US" dirty="0" smtClean="0"/>
              <a:t> Discuss piston pins and piston pin retaining methods. </a:t>
            </a:r>
          </a:p>
          <a:p>
            <a:pPr marL="0" indent="-29718">
              <a:buNone/>
            </a:pPr>
            <a:r>
              <a:rPr lang="en-US" b="1" dirty="0" smtClean="0">
                <a:solidFill>
                  <a:srgbClr val="007FA3"/>
                </a:solidFill>
              </a:rPr>
              <a:t>29.3</a:t>
            </a:r>
            <a:r>
              <a:rPr lang="en-US" dirty="0" smtClean="0"/>
              <a:t> Explain piston rings and construction of piston rings. </a:t>
            </a:r>
          </a:p>
        </p:txBody>
      </p:sp>
    </p:spTree>
    <p:extLst>
      <p:ext uri="{BB962C8B-B14F-4D97-AF65-F5344CB8AC3E}">
        <p14:creationId xmlns:p14="http://schemas.microsoft.com/office/powerpoint/2010/main" val="39575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CONNECTING ROD SERVICE</a:t>
            </a:r>
            <a:endParaRPr lang="en-US"/>
          </a:p>
        </p:txBody>
      </p:sp>
      <p:sp>
        <p:nvSpPr>
          <p:cNvPr id="21506" name="Rectangle 3"/>
          <p:cNvSpPr>
            <a:spLocks noGrp="1" noChangeArrowheads="1"/>
          </p:cNvSpPr>
          <p:nvPr>
            <p:ph idx="1"/>
          </p:nvPr>
        </p:nvSpPr>
        <p:spPr>
          <a:xfrm>
            <a:off x="457200" y="1600200"/>
            <a:ext cx="4267200" cy="4525963"/>
          </a:xfrm>
        </p:spPr>
        <p:txBody>
          <a:bodyPr/>
          <a:lstStyle/>
          <a:p>
            <a:r>
              <a:rPr lang="en-US" dirty="0" smtClean="0"/>
              <a:t>Removing Pistons From Rods</a:t>
            </a:r>
          </a:p>
          <a:p>
            <a:r>
              <a:rPr lang="en-US" dirty="0" smtClean="0"/>
              <a:t>Inspection</a:t>
            </a:r>
          </a:p>
          <a:p>
            <a:r>
              <a:rPr lang="en-US" dirty="0" smtClean="0"/>
              <a:t>Reconditioning Procedure</a:t>
            </a:r>
            <a:endParaRPr lang="en-US" dirty="0"/>
          </a:p>
        </p:txBody>
      </p:sp>
      <p:grpSp>
        <p:nvGrpSpPr>
          <p:cNvPr id="21507" name="Group 7"/>
          <p:cNvGrpSpPr>
            <a:grpSpLocks/>
          </p:cNvGrpSpPr>
          <p:nvPr/>
        </p:nvGrpSpPr>
        <p:grpSpPr bwMode="auto">
          <a:xfrm>
            <a:off x="2286000" y="1524000"/>
            <a:ext cx="6086475" cy="4572000"/>
            <a:chOff x="1152" y="960"/>
            <a:chExt cx="3834" cy="2880"/>
          </a:xfrm>
        </p:grpSpPr>
        <p:pic>
          <p:nvPicPr>
            <p:cNvPr id="21508" name="Picture 4" descr="AAJLQI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 y="960"/>
              <a:ext cx="1380"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0" name="Rectangle 6"/>
            <p:cNvSpPr>
              <a:spLocks noChangeArrowheads="1"/>
            </p:cNvSpPr>
            <p:nvPr/>
          </p:nvSpPr>
          <p:spPr bwMode="auto">
            <a:xfrm>
              <a:off x="1152" y="3168"/>
              <a:ext cx="1968" cy="460"/>
            </a:xfrm>
            <a:prstGeom prst="rect">
              <a:avLst/>
            </a:prstGeom>
            <a:noFill/>
            <a:ln>
              <a:noFill/>
            </a:ln>
            <a:effectLst/>
            <a:extLst/>
          </p:spPr>
          <p:txBody>
            <a:bodyPr>
              <a:spAutoFit/>
            </a:bodyPr>
            <a:lstStyle/>
            <a:p>
              <a:pPr algn="r">
                <a:defRPr/>
              </a:pPr>
              <a:r>
                <a:rPr lang="en-US" b="1" dirty="0">
                  <a:cs typeface="+mn-cs"/>
                </a:rPr>
                <a:t>FIGURE 29–36 </a:t>
              </a:r>
              <a:r>
                <a:rPr lang="en-US" dirty="0">
                  <a:cs typeface="+mn-cs"/>
                </a:rPr>
                <a:t>A press used to remove the connecting rod from the piston.</a:t>
              </a:r>
            </a:p>
          </p:txBody>
        </p:sp>
      </p:grpSp>
    </p:spTree>
    <p:extLst>
      <p:ext uri="{BB962C8B-B14F-4D97-AF65-F5344CB8AC3E}">
        <p14:creationId xmlns:p14="http://schemas.microsoft.com/office/powerpoint/2010/main" val="85998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PISTON AND ROD ASSEMBLY</a:t>
            </a:r>
            <a:endParaRPr lang="en-US"/>
          </a:p>
        </p:txBody>
      </p:sp>
      <p:sp>
        <p:nvSpPr>
          <p:cNvPr id="22530" name="Rectangle 3"/>
          <p:cNvSpPr>
            <a:spLocks noGrp="1" noChangeArrowheads="1"/>
          </p:cNvSpPr>
          <p:nvPr>
            <p:ph idx="1"/>
          </p:nvPr>
        </p:nvSpPr>
        <p:spPr/>
        <p:txBody>
          <a:bodyPr/>
          <a:lstStyle/>
          <a:p>
            <a:r>
              <a:rPr lang="en-US" smtClean="0"/>
              <a:t>Interference Fit Rods</a:t>
            </a:r>
          </a:p>
          <a:p>
            <a:r>
              <a:rPr lang="en-US" smtClean="0"/>
              <a:t>Full-floating Rods</a:t>
            </a:r>
            <a:endParaRPr lang="en-US"/>
          </a:p>
        </p:txBody>
      </p:sp>
      <p:grpSp>
        <p:nvGrpSpPr>
          <p:cNvPr id="22531" name="Group 7"/>
          <p:cNvGrpSpPr>
            <a:grpSpLocks/>
          </p:cNvGrpSpPr>
          <p:nvPr/>
        </p:nvGrpSpPr>
        <p:grpSpPr bwMode="auto">
          <a:xfrm>
            <a:off x="609600" y="1600200"/>
            <a:ext cx="7985125" cy="4497388"/>
            <a:chOff x="384" y="1008"/>
            <a:chExt cx="5030" cy="2833"/>
          </a:xfrm>
        </p:grpSpPr>
        <p:pic>
          <p:nvPicPr>
            <p:cNvPr id="22532" name="Picture 4" descr="AAJLQIL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 y="1008"/>
              <a:ext cx="2123" cy="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Rectangle 6"/>
            <p:cNvSpPr>
              <a:spLocks noChangeArrowheads="1"/>
            </p:cNvSpPr>
            <p:nvPr/>
          </p:nvSpPr>
          <p:spPr bwMode="auto">
            <a:xfrm>
              <a:off x="384" y="2736"/>
              <a:ext cx="2544" cy="1105"/>
            </a:xfrm>
            <a:prstGeom prst="rect">
              <a:avLst/>
            </a:prstGeom>
            <a:noFill/>
            <a:ln>
              <a:noFill/>
            </a:ln>
            <a:effectLst/>
            <a:extLst/>
          </p:spPr>
          <p:txBody>
            <a:bodyPr wrap="square">
              <a:spAutoFit/>
            </a:bodyPr>
            <a:lstStyle/>
            <a:p>
              <a:pPr algn="r">
                <a:defRPr/>
              </a:pPr>
              <a:r>
                <a:rPr lang="en-US" b="1" dirty="0">
                  <a:cs typeface="+mn-cs"/>
                </a:rPr>
                <a:t>FIGURE 29–41 </a:t>
              </a:r>
              <a:r>
                <a:rPr lang="en-US" dirty="0">
                  <a:cs typeface="+mn-cs"/>
                </a:rPr>
                <a:t>The small end of the rod is being heated in an electric heater and the piston is positioned properly so the piston pin can be installed as soon as the rod is removed from the heater.</a:t>
              </a:r>
            </a:p>
          </p:txBody>
        </p:sp>
      </p:grpSp>
    </p:spTree>
    <p:extLst>
      <p:ext uri="{BB962C8B-B14F-4D97-AF65-F5344CB8AC3E}">
        <p14:creationId xmlns:p14="http://schemas.microsoft.com/office/powerpoint/2010/main" val="138900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PISTON RING SERVICE</a:t>
            </a:r>
            <a:endParaRPr lang="en-US"/>
          </a:p>
        </p:txBody>
      </p:sp>
      <p:sp>
        <p:nvSpPr>
          <p:cNvPr id="23554" name="Rectangle 3"/>
          <p:cNvSpPr>
            <a:spLocks noGrp="1" noChangeArrowheads="1"/>
          </p:cNvSpPr>
          <p:nvPr>
            <p:ph type="body" idx="1"/>
          </p:nvPr>
        </p:nvSpPr>
        <p:spPr/>
        <p:txBody>
          <a:bodyPr/>
          <a:lstStyle/>
          <a:p>
            <a:r>
              <a:rPr lang="en-US" smtClean="0"/>
              <a:t>Each piston ring, one at a time, should be placed backward in the groove in which it is to be run.</a:t>
            </a:r>
          </a:p>
          <a:p>
            <a:pPr lvl="1"/>
            <a:r>
              <a:rPr lang="en-US" smtClean="0"/>
              <a:t>STEP 1 Check side clearance</a:t>
            </a:r>
          </a:p>
          <a:p>
            <a:pPr lvl="1"/>
            <a:r>
              <a:rPr lang="en-US" smtClean="0"/>
              <a:t>STEP 2 Check ring gap</a:t>
            </a:r>
          </a:p>
          <a:p>
            <a:pPr lvl="1"/>
            <a:r>
              <a:rPr lang="en-US" smtClean="0"/>
              <a:t>STEP 3 Installing the oil control ring</a:t>
            </a:r>
          </a:p>
          <a:p>
            <a:pPr lvl="1"/>
            <a:r>
              <a:rPr lang="en-US" smtClean="0"/>
              <a:t>STEP 4 Installing the compression rings</a:t>
            </a:r>
          </a:p>
          <a:p>
            <a:pPr lvl="1"/>
            <a:r>
              <a:rPr lang="en-US" smtClean="0"/>
              <a:t>STEP 5 Double-check everything</a:t>
            </a:r>
            <a:endParaRPr lang="en-US"/>
          </a:p>
        </p:txBody>
      </p:sp>
    </p:spTree>
    <p:extLst>
      <p:ext uri="{BB962C8B-B14F-4D97-AF65-F5344CB8AC3E}">
        <p14:creationId xmlns:p14="http://schemas.microsoft.com/office/powerpoint/2010/main" val="16591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29–42</a:t>
            </a:r>
            <a:r>
              <a:rPr lang="en-US" dirty="0" smtClean="0"/>
              <a:t> The side clearance of the piston ring is checked with a feeler gauge.</a:t>
            </a:r>
            <a:endParaRPr lang="en-US" dirty="0"/>
          </a:p>
        </p:txBody>
      </p:sp>
      <p:pic>
        <p:nvPicPr>
          <p:cNvPr id="3" name="Picture 2" descr="654002904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9851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SUMMARY (1 OF 3)</a:t>
            </a:r>
            <a:endParaRPr lang="en-US" dirty="0"/>
          </a:p>
        </p:txBody>
      </p:sp>
      <p:sp>
        <p:nvSpPr>
          <p:cNvPr id="25602" name="Rectangle 3"/>
          <p:cNvSpPr>
            <a:spLocks noGrp="1" noChangeArrowheads="1"/>
          </p:cNvSpPr>
          <p:nvPr>
            <p:ph type="body" idx="1"/>
          </p:nvPr>
        </p:nvSpPr>
        <p:spPr/>
        <p:txBody>
          <a:bodyPr/>
          <a:lstStyle/>
          <a:p>
            <a:r>
              <a:rPr lang="en-US" dirty="0" smtClean="0"/>
              <a:t>Pistons are cam ground so that when operating temperature is reached, the piston will have expanded enough across the piston pin area to become round.</a:t>
            </a:r>
          </a:p>
          <a:p>
            <a:r>
              <a:rPr lang="en-US" dirty="0" smtClean="0"/>
              <a:t>Replacement pistons should weigh the same as the original pistons to maintain proper engine balance.</a:t>
            </a:r>
          </a:p>
        </p:txBody>
      </p:sp>
    </p:spTree>
    <p:extLst>
      <p:ext uri="{BB962C8B-B14F-4D97-AF65-F5344CB8AC3E}">
        <p14:creationId xmlns:p14="http://schemas.microsoft.com/office/powerpoint/2010/main" val="374528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26626" name="Rectangle 3"/>
          <p:cNvSpPr>
            <a:spLocks noGrp="1" noChangeArrowheads="1"/>
          </p:cNvSpPr>
          <p:nvPr>
            <p:ph type="body" idx="1"/>
          </p:nvPr>
        </p:nvSpPr>
        <p:spPr/>
        <p:txBody>
          <a:bodyPr/>
          <a:lstStyle/>
          <a:p>
            <a:r>
              <a:rPr lang="en-US" dirty="0"/>
              <a:t>Some engines use an offset piston pin to help reduce piston slap when the engine is cold.</a:t>
            </a:r>
          </a:p>
          <a:p>
            <a:r>
              <a:rPr lang="en-US" dirty="0"/>
              <a:t>Piston rings usually include two compression rings at the top of the piston and an oil control ring below the compression rings.</a:t>
            </a:r>
          </a:p>
          <a:p>
            <a:r>
              <a:rPr lang="en-US" dirty="0" smtClean="0"/>
              <a:t>If the ring end gap is excessive, </a:t>
            </a:r>
            <a:r>
              <a:rPr lang="en-US" dirty="0" err="1" smtClean="0"/>
              <a:t>blowby</a:t>
            </a:r>
            <a:r>
              <a:rPr lang="en-US" dirty="0" smtClean="0"/>
              <a:t> gases can travel past the rings and into the crankcase.</a:t>
            </a:r>
          </a:p>
        </p:txBody>
      </p:sp>
    </p:spTree>
    <p:extLst>
      <p:ext uri="{BB962C8B-B14F-4D97-AF65-F5344CB8AC3E}">
        <p14:creationId xmlns:p14="http://schemas.microsoft.com/office/powerpoint/2010/main" val="168719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Many piston rings are made of coated cast iron to provide proper sealing.</a:t>
            </a:r>
          </a:p>
          <a:p>
            <a:r>
              <a:rPr lang="en-US" dirty="0"/>
              <a:t>If the connecting rod is twisted, diagonal wear will be noticed on the piston skirt.</a:t>
            </a:r>
          </a:p>
          <a:p>
            <a:r>
              <a:rPr lang="en-US" dirty="0"/>
              <a:t>Powdered metal connecting rods are usually broken at the big end parting line. </a:t>
            </a:r>
          </a:p>
        </p:txBody>
      </p:sp>
    </p:spTree>
    <p:extLst>
      <p:ext uri="{BB962C8B-B14F-4D97-AF65-F5344CB8AC3E}">
        <p14:creationId xmlns:p14="http://schemas.microsoft.com/office/powerpoint/2010/main" val="263962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r>
              <a:rPr lang="en-US" dirty="0" smtClean="0"/>
              <a:t>(2 </a:t>
            </a:r>
            <a:r>
              <a:rPr lang="en-US" dirty="0"/>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29.4 </a:t>
            </a:r>
            <a:r>
              <a:rPr lang="en-US" dirty="0"/>
              <a:t>Discuss connecting rods and connecting rod service. </a:t>
            </a:r>
          </a:p>
          <a:p>
            <a:pPr marL="0" indent="-29718">
              <a:buNone/>
            </a:pPr>
            <a:r>
              <a:rPr lang="en-US" b="1" dirty="0">
                <a:solidFill>
                  <a:srgbClr val="007FA3"/>
                </a:solidFill>
              </a:rPr>
              <a:t>29.5</a:t>
            </a:r>
            <a:r>
              <a:rPr lang="en-US" dirty="0"/>
              <a:t> Explain piston and rod assembly and piston ring service</a:t>
            </a:r>
            <a:r>
              <a:rPr lang="en-US" dirty="0" smtClean="0"/>
              <a:t>.</a:t>
            </a:r>
            <a:endParaRPr lang="en-US" dirty="0"/>
          </a:p>
        </p:txBody>
      </p:sp>
    </p:spTree>
    <p:extLst>
      <p:ext uri="{BB962C8B-B14F-4D97-AF65-F5344CB8AC3E}">
        <p14:creationId xmlns:p14="http://schemas.microsoft.com/office/powerpoint/2010/main" val="324913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PISTONS (1 OF 2)</a:t>
            </a:r>
            <a:endParaRPr lang="en-US" dirty="0"/>
          </a:p>
        </p:txBody>
      </p:sp>
      <p:sp>
        <p:nvSpPr>
          <p:cNvPr id="21507" name="Rectangle 3"/>
          <p:cNvSpPr>
            <a:spLocks noGrp="1" noChangeArrowheads="1"/>
          </p:cNvSpPr>
          <p:nvPr>
            <p:ph type="body" idx="1"/>
          </p:nvPr>
        </p:nvSpPr>
        <p:spPr/>
        <p:txBody>
          <a:bodyPr/>
          <a:lstStyle/>
          <a:p>
            <a:r>
              <a:rPr lang="en-US" dirty="0" smtClean="0"/>
              <a:t>All engine power is developed by burning fuel mixed with air in the combustion chamber.</a:t>
            </a:r>
          </a:p>
          <a:p>
            <a:pPr lvl="1"/>
            <a:r>
              <a:rPr lang="en-US" dirty="0" smtClean="0"/>
              <a:t>Heat from the combustion causes the burned gas to increase in pressure. </a:t>
            </a:r>
          </a:p>
          <a:p>
            <a:pPr lvl="1"/>
            <a:r>
              <a:rPr lang="en-US" dirty="0" smtClean="0"/>
              <a:t>The force of this pressure is converted into useful work through the piston, connecting rod, and crankshaft. </a:t>
            </a:r>
          </a:p>
        </p:txBody>
      </p:sp>
    </p:spTree>
    <p:extLst>
      <p:ext uri="{BB962C8B-B14F-4D97-AF65-F5344CB8AC3E}">
        <p14:creationId xmlns:p14="http://schemas.microsoft.com/office/powerpoint/2010/main" val="396235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smtClean="0"/>
              <a:t>PISTONS (2 OF 2)</a:t>
            </a:r>
            <a:endParaRPr lang="en-US" dirty="0"/>
          </a:p>
        </p:txBody>
      </p:sp>
      <p:sp>
        <p:nvSpPr>
          <p:cNvPr id="10242" name="Rectangle 3"/>
          <p:cNvSpPr>
            <a:spLocks noGrp="1" noChangeArrowheads="1"/>
          </p:cNvSpPr>
          <p:nvPr>
            <p:ph idx="1"/>
          </p:nvPr>
        </p:nvSpPr>
        <p:spPr>
          <a:xfrm>
            <a:off x="457200" y="1600200"/>
            <a:ext cx="4648200" cy="4525963"/>
          </a:xfrm>
        </p:spPr>
        <p:txBody>
          <a:bodyPr/>
          <a:lstStyle/>
          <a:p>
            <a:r>
              <a:rPr lang="en-US" dirty="0"/>
              <a:t>Therefore, the piston serves three purposes.</a:t>
            </a:r>
          </a:p>
          <a:p>
            <a:pPr lvl="1"/>
            <a:r>
              <a:rPr lang="en-US" dirty="0"/>
              <a:t>Transfers force. </a:t>
            </a:r>
          </a:p>
          <a:p>
            <a:pPr lvl="1"/>
            <a:r>
              <a:rPr lang="en-US" dirty="0"/>
              <a:t>Seals the combustion chamber. </a:t>
            </a:r>
          </a:p>
          <a:p>
            <a:pPr lvl="1"/>
            <a:r>
              <a:rPr lang="en-US" dirty="0"/>
              <a:t>Conducts heat.</a:t>
            </a:r>
          </a:p>
          <a:p>
            <a:r>
              <a:rPr lang="en-US" dirty="0" smtClean="0"/>
              <a:t>Parts Involved</a:t>
            </a:r>
          </a:p>
          <a:p>
            <a:r>
              <a:rPr lang="en-US" dirty="0" smtClean="0"/>
              <a:t>Piston Operation</a:t>
            </a:r>
            <a:endParaRPr lang="en-US" dirty="0"/>
          </a:p>
        </p:txBody>
      </p:sp>
      <p:grpSp>
        <p:nvGrpSpPr>
          <p:cNvPr id="10243" name="Group 7"/>
          <p:cNvGrpSpPr>
            <a:grpSpLocks/>
          </p:cNvGrpSpPr>
          <p:nvPr/>
        </p:nvGrpSpPr>
        <p:grpSpPr bwMode="auto">
          <a:xfrm>
            <a:off x="4800599" y="1447800"/>
            <a:ext cx="4191000" cy="4768851"/>
            <a:chOff x="3024" y="1120"/>
            <a:chExt cx="2640" cy="3004"/>
          </a:xfrm>
        </p:grpSpPr>
        <p:pic>
          <p:nvPicPr>
            <p:cNvPr id="10244" name="Picture 4" descr="AAJLQG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1120"/>
              <a:ext cx="2283" cy="2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ChangeArrowheads="1"/>
            </p:cNvSpPr>
            <p:nvPr/>
          </p:nvSpPr>
          <p:spPr bwMode="auto">
            <a:xfrm>
              <a:off x="3024" y="3664"/>
              <a:ext cx="2640" cy="460"/>
            </a:xfrm>
            <a:prstGeom prst="rect">
              <a:avLst/>
            </a:prstGeom>
            <a:noFill/>
            <a:ln>
              <a:noFill/>
            </a:ln>
            <a:effectLst/>
            <a:extLst/>
          </p:spPr>
          <p:txBody>
            <a:bodyPr>
              <a:spAutoFit/>
            </a:bodyPr>
            <a:lstStyle/>
            <a:p>
              <a:pPr>
                <a:defRPr/>
              </a:pPr>
              <a:r>
                <a:rPr lang="en-US" b="1" dirty="0">
                  <a:cs typeface="+mn-cs"/>
                </a:rPr>
                <a:t>FIGURE 29–1 </a:t>
              </a:r>
              <a:r>
                <a:rPr lang="en-US" dirty="0">
                  <a:cs typeface="+mn-cs"/>
                </a:rPr>
                <a:t>The piston seals the bottom of the combustion chamber and is attached to a connecting rod.</a:t>
              </a:r>
            </a:p>
          </p:txBody>
        </p:sp>
      </p:grpSp>
    </p:spTree>
    <p:extLst>
      <p:ext uri="{BB962C8B-B14F-4D97-AF65-F5344CB8AC3E}">
        <p14:creationId xmlns:p14="http://schemas.microsoft.com/office/powerpoint/2010/main" val="2271729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PISTON CONSTRUCTION (1 OF 2)</a:t>
            </a:r>
            <a:endParaRPr lang="en-US" dirty="0"/>
          </a:p>
        </p:txBody>
      </p:sp>
      <p:sp>
        <p:nvSpPr>
          <p:cNvPr id="11266" name="Rectangle 3"/>
          <p:cNvSpPr>
            <a:spLocks noGrp="1" noChangeArrowheads="1"/>
          </p:cNvSpPr>
          <p:nvPr>
            <p:ph idx="1"/>
          </p:nvPr>
        </p:nvSpPr>
        <p:spPr/>
        <p:txBody>
          <a:bodyPr/>
          <a:lstStyle/>
          <a:p>
            <a:r>
              <a:rPr lang="en-US" dirty="0" smtClean="0"/>
              <a:t>Piston Ring Grooves</a:t>
            </a:r>
          </a:p>
          <a:p>
            <a:r>
              <a:rPr lang="en-US" dirty="0" smtClean="0"/>
              <a:t>Cast Pistons</a:t>
            </a:r>
          </a:p>
          <a:p>
            <a:r>
              <a:rPr lang="en-US" dirty="0" smtClean="0"/>
              <a:t>Hypereutectic Pistons</a:t>
            </a:r>
          </a:p>
          <a:p>
            <a:r>
              <a:rPr lang="en-US" dirty="0" smtClean="0"/>
              <a:t>Forged Pistons</a:t>
            </a:r>
          </a:p>
          <a:p>
            <a:r>
              <a:rPr lang="en-US" dirty="0" smtClean="0"/>
              <a:t>Piston Head Designs</a:t>
            </a:r>
          </a:p>
          <a:p>
            <a:r>
              <a:rPr lang="en-US" dirty="0" smtClean="0"/>
              <a:t>Slipper Skirt Pistons</a:t>
            </a:r>
          </a:p>
        </p:txBody>
      </p:sp>
      <p:grpSp>
        <p:nvGrpSpPr>
          <p:cNvPr id="11267" name="Group 7"/>
          <p:cNvGrpSpPr>
            <a:grpSpLocks/>
          </p:cNvGrpSpPr>
          <p:nvPr/>
        </p:nvGrpSpPr>
        <p:grpSpPr bwMode="auto">
          <a:xfrm>
            <a:off x="4648200" y="1600200"/>
            <a:ext cx="4168775" cy="4400550"/>
            <a:chOff x="2914" y="1058"/>
            <a:chExt cx="2626" cy="2772"/>
          </a:xfrm>
        </p:grpSpPr>
        <p:pic>
          <p:nvPicPr>
            <p:cNvPr id="11268" name="Picture 4" descr="AAJLQG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58"/>
              <a:ext cx="2626" cy="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Rectangle 6"/>
            <p:cNvSpPr>
              <a:spLocks noChangeArrowheads="1"/>
            </p:cNvSpPr>
            <p:nvPr/>
          </p:nvSpPr>
          <p:spPr bwMode="auto">
            <a:xfrm>
              <a:off x="2928" y="3504"/>
              <a:ext cx="2518" cy="326"/>
            </a:xfrm>
            <a:prstGeom prst="rect">
              <a:avLst/>
            </a:prstGeom>
            <a:noFill/>
            <a:ln>
              <a:noFill/>
            </a:ln>
            <a:effectLst/>
            <a:extLst/>
          </p:spPr>
          <p:txBody>
            <a:bodyPr>
              <a:spAutoFit/>
            </a:bodyPr>
            <a:lstStyle/>
            <a:p>
              <a:pPr>
                <a:defRPr/>
              </a:pPr>
              <a:r>
                <a:rPr lang="en-US" b="1" dirty="0">
                  <a:cs typeface="+mn-cs"/>
                </a:rPr>
                <a:t>FIGURE 29–2 </a:t>
              </a:r>
              <a:r>
                <a:rPr lang="en-US" dirty="0">
                  <a:cs typeface="+mn-cs"/>
                </a:rPr>
                <a:t>All pistons share the same parts in common.</a:t>
              </a:r>
            </a:p>
          </p:txBody>
        </p:sp>
      </p:grpSp>
    </p:spTree>
    <p:extLst>
      <p:ext uri="{BB962C8B-B14F-4D97-AF65-F5344CB8AC3E}">
        <p14:creationId xmlns:p14="http://schemas.microsoft.com/office/powerpoint/2010/main" val="1385625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PISTON CONSTRUCTION </a:t>
            </a:r>
            <a:r>
              <a:rPr lang="en-US" dirty="0" smtClean="0"/>
              <a:t>(2 </a:t>
            </a:r>
            <a:r>
              <a:rPr lang="en-US" dirty="0"/>
              <a:t>OF 2)</a:t>
            </a:r>
          </a:p>
        </p:txBody>
      </p:sp>
      <p:sp>
        <p:nvSpPr>
          <p:cNvPr id="3" name="Content Placeholder 2"/>
          <p:cNvSpPr>
            <a:spLocks noGrp="1"/>
          </p:cNvSpPr>
          <p:nvPr>
            <p:ph idx="1"/>
          </p:nvPr>
        </p:nvSpPr>
        <p:spPr/>
        <p:txBody>
          <a:bodyPr/>
          <a:lstStyle/>
          <a:p>
            <a:r>
              <a:rPr lang="en-US" dirty="0"/>
              <a:t>Cam Ground Pistons</a:t>
            </a:r>
          </a:p>
          <a:p>
            <a:r>
              <a:rPr lang="en-US" dirty="0"/>
              <a:t>Piston Finish</a:t>
            </a:r>
          </a:p>
          <a:p>
            <a:r>
              <a:rPr lang="en-US" dirty="0"/>
              <a:t>Piston Head Size</a:t>
            </a:r>
          </a:p>
          <a:p>
            <a:r>
              <a:rPr lang="en-US" dirty="0"/>
              <a:t>Piston Strut </a:t>
            </a:r>
            <a:r>
              <a:rPr lang="en-US" dirty="0" smtClean="0"/>
              <a:t>Inserts</a:t>
            </a:r>
            <a:endParaRPr lang="en-US" dirty="0"/>
          </a:p>
        </p:txBody>
      </p:sp>
    </p:spTree>
    <p:extLst>
      <p:ext uri="{BB962C8B-B14F-4D97-AF65-F5344CB8AC3E}">
        <p14:creationId xmlns:p14="http://schemas.microsoft.com/office/powerpoint/2010/main" val="154622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PISTON PINS (1 OF 2)</a:t>
            </a:r>
            <a:endParaRPr lang="en-US" dirty="0"/>
          </a:p>
        </p:txBody>
      </p:sp>
      <p:sp>
        <p:nvSpPr>
          <p:cNvPr id="12290" name="Rectangle 3"/>
          <p:cNvSpPr>
            <a:spLocks noGrp="1" noChangeArrowheads="1"/>
          </p:cNvSpPr>
          <p:nvPr>
            <p:ph idx="1"/>
          </p:nvPr>
        </p:nvSpPr>
        <p:spPr>
          <a:xfrm>
            <a:off x="457200" y="1600200"/>
            <a:ext cx="4191000" cy="4525963"/>
          </a:xfrm>
        </p:spPr>
        <p:txBody>
          <a:bodyPr/>
          <a:lstStyle/>
          <a:p>
            <a:r>
              <a:rPr lang="en-US" dirty="0" smtClean="0"/>
              <a:t>Piston pins are used to attach the piston to the connecting rod. </a:t>
            </a:r>
          </a:p>
          <a:p>
            <a:pPr lvl="1"/>
            <a:r>
              <a:rPr lang="en-US" dirty="0" smtClean="0"/>
              <a:t>The piston pin transfers the force produced by combustion chamber pressures and piston inertia to the connecting rod.</a:t>
            </a:r>
            <a:endParaRPr lang="en-US" dirty="0"/>
          </a:p>
        </p:txBody>
      </p:sp>
      <p:grpSp>
        <p:nvGrpSpPr>
          <p:cNvPr id="12291" name="Group 7"/>
          <p:cNvGrpSpPr>
            <a:grpSpLocks/>
          </p:cNvGrpSpPr>
          <p:nvPr/>
        </p:nvGrpSpPr>
        <p:grpSpPr bwMode="auto">
          <a:xfrm>
            <a:off x="4572000" y="1447800"/>
            <a:ext cx="4222750" cy="4302125"/>
            <a:chOff x="2880" y="1158"/>
            <a:chExt cx="2660" cy="2710"/>
          </a:xfrm>
        </p:grpSpPr>
        <p:pic>
          <p:nvPicPr>
            <p:cNvPr id="12292" name="Picture 4" descr="AAJLQH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58"/>
              <a:ext cx="2626" cy="2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8" name="Rectangle 6"/>
            <p:cNvSpPr>
              <a:spLocks noChangeArrowheads="1"/>
            </p:cNvSpPr>
            <p:nvPr/>
          </p:nvSpPr>
          <p:spPr bwMode="auto">
            <a:xfrm>
              <a:off x="2880" y="3408"/>
              <a:ext cx="2640" cy="460"/>
            </a:xfrm>
            <a:prstGeom prst="rect">
              <a:avLst/>
            </a:prstGeom>
            <a:noFill/>
            <a:ln>
              <a:noFill/>
            </a:ln>
            <a:effectLst/>
            <a:extLst/>
          </p:spPr>
          <p:txBody>
            <a:bodyPr>
              <a:spAutoFit/>
            </a:bodyPr>
            <a:lstStyle/>
            <a:p>
              <a:pPr>
                <a:defRPr/>
              </a:pPr>
              <a:r>
                <a:rPr lang="en-US" b="1" dirty="0">
                  <a:cs typeface="+mn-cs"/>
                </a:rPr>
                <a:t>FIGURE 29–11 </a:t>
              </a:r>
              <a:r>
                <a:rPr lang="en-US" dirty="0">
                  <a:cs typeface="+mn-cs"/>
                </a:rPr>
                <a:t>Most piston pins are hollow to reduce weight and have a straight bore. Some pins have a tapered bore to reinforce the pin.</a:t>
              </a:r>
            </a:p>
          </p:txBody>
        </p:sp>
      </p:grpSp>
    </p:spTree>
    <p:extLst>
      <p:ext uri="{BB962C8B-B14F-4D97-AF65-F5344CB8AC3E}">
        <p14:creationId xmlns:p14="http://schemas.microsoft.com/office/powerpoint/2010/main" val="364344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PISTON PINS </a:t>
            </a:r>
            <a:r>
              <a:rPr lang="en-US" dirty="0" smtClean="0"/>
              <a:t>(2 </a:t>
            </a:r>
            <a:r>
              <a:rPr lang="en-US" dirty="0"/>
              <a:t>OF 2)</a:t>
            </a:r>
          </a:p>
        </p:txBody>
      </p:sp>
      <p:sp>
        <p:nvSpPr>
          <p:cNvPr id="13314" name="Rectangle 3"/>
          <p:cNvSpPr>
            <a:spLocks noGrp="1" noChangeArrowheads="1"/>
          </p:cNvSpPr>
          <p:nvPr>
            <p:ph idx="1"/>
          </p:nvPr>
        </p:nvSpPr>
        <p:spPr/>
        <p:txBody>
          <a:bodyPr/>
          <a:lstStyle/>
          <a:p>
            <a:r>
              <a:rPr lang="en-US" smtClean="0"/>
              <a:t>Piston Pin Offset</a:t>
            </a:r>
          </a:p>
          <a:p>
            <a:pPr lvl="1"/>
            <a:r>
              <a:rPr lang="en-US" smtClean="0"/>
              <a:t>Minor Thrust</a:t>
            </a:r>
          </a:p>
          <a:p>
            <a:pPr lvl="1"/>
            <a:r>
              <a:rPr lang="en-US" smtClean="0"/>
              <a:t>Major Thrust</a:t>
            </a:r>
          </a:p>
          <a:p>
            <a:r>
              <a:rPr lang="en-US" smtClean="0"/>
              <a:t>Piston Pin Fit</a:t>
            </a:r>
            <a:endParaRPr lang="en-US"/>
          </a:p>
        </p:txBody>
      </p:sp>
      <p:grpSp>
        <p:nvGrpSpPr>
          <p:cNvPr id="13315" name="Group 7"/>
          <p:cNvGrpSpPr>
            <a:grpSpLocks/>
          </p:cNvGrpSpPr>
          <p:nvPr/>
        </p:nvGrpSpPr>
        <p:grpSpPr bwMode="auto">
          <a:xfrm>
            <a:off x="1905000" y="1447800"/>
            <a:ext cx="6335713" cy="4648200"/>
            <a:chOff x="1200" y="912"/>
            <a:chExt cx="3991" cy="2928"/>
          </a:xfrm>
        </p:grpSpPr>
        <p:pic>
          <p:nvPicPr>
            <p:cNvPr id="13316" name="Picture 4" descr="AAJLQH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 y="912"/>
              <a:ext cx="1782" cy="2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Rectangle 6"/>
            <p:cNvSpPr>
              <a:spLocks noChangeArrowheads="1"/>
            </p:cNvSpPr>
            <p:nvPr/>
          </p:nvSpPr>
          <p:spPr bwMode="auto">
            <a:xfrm>
              <a:off x="1200" y="3504"/>
              <a:ext cx="2064" cy="326"/>
            </a:xfrm>
            <a:prstGeom prst="rect">
              <a:avLst/>
            </a:prstGeom>
            <a:noFill/>
            <a:ln>
              <a:noFill/>
            </a:ln>
            <a:effectLst/>
            <a:extLst/>
          </p:spPr>
          <p:txBody>
            <a:bodyPr>
              <a:spAutoFit/>
            </a:bodyPr>
            <a:lstStyle/>
            <a:p>
              <a:pPr algn="r">
                <a:defRPr/>
              </a:pPr>
              <a:r>
                <a:rPr lang="en-US" b="1" dirty="0">
                  <a:cs typeface="+mn-cs"/>
                </a:rPr>
                <a:t>FIGURE 29–12 </a:t>
              </a:r>
              <a:r>
                <a:rPr lang="en-US" dirty="0">
                  <a:cs typeface="+mn-cs"/>
                </a:rPr>
                <a:t>Piston pin offset toward the major thrust surface.</a:t>
              </a:r>
            </a:p>
          </p:txBody>
        </p:sp>
      </p:grpSp>
    </p:spTree>
    <p:extLst>
      <p:ext uri="{BB962C8B-B14F-4D97-AF65-F5344CB8AC3E}">
        <p14:creationId xmlns:p14="http://schemas.microsoft.com/office/powerpoint/2010/main" val="298810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4249</TotalTime>
  <Words>904</Words>
  <Application>Microsoft Macintosh PowerPoint</Application>
  <PresentationFormat>On-screen Show (4:3)</PresentationFormat>
  <Paragraphs>117</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PISTONS (1 OF 2)</vt:lpstr>
      <vt:lpstr>PISTONS (2 OF 2)</vt:lpstr>
      <vt:lpstr>PISTON CONSTRUCTION (1 OF 2)</vt:lpstr>
      <vt:lpstr>PISTON CONSTRUCTION (2 OF 2)</vt:lpstr>
      <vt:lpstr>PISTON PINS (1 OF 2)</vt:lpstr>
      <vt:lpstr>PISTON PINS (2 OF 2)</vt:lpstr>
      <vt:lpstr>PISTON PIN RETAINING METHODS</vt:lpstr>
      <vt:lpstr>PISTON RINGS (1 OF 2)</vt:lpstr>
      <vt:lpstr>PISTON RINGS (2 OF 2)</vt:lpstr>
      <vt:lpstr>FIGURE 29–16 The rings conduct heat from the piston to the cylinder wall.</vt:lpstr>
      <vt:lpstr>PISTON RING CONSTRUCTION (1 OF 3)</vt:lpstr>
      <vt:lpstr>PISTON RING CONSTRUCTION (2 OF 3)</vt:lpstr>
      <vt:lpstr>PISTON RING CONSTRUCTION (3 OF 3)</vt:lpstr>
      <vt:lpstr>CONNECTING RODS (1 OF 2)</vt:lpstr>
      <vt:lpstr>CONNECTING RODS (2 OF 2)</vt:lpstr>
      <vt:lpstr>FIGURE 29–28 The I-beam shape is the most common (top connecting rod), but the H-beam shape is common in high-performance and racing engine applications.</vt:lpstr>
      <vt:lpstr>CONNECTING ROD SERVICE</vt:lpstr>
      <vt:lpstr>PISTON AND ROD ASSEMBLY</vt:lpstr>
      <vt:lpstr>PISTON RING SERVICE</vt:lpstr>
      <vt:lpstr>FIGURE 29–42 The side clearance of the piston ring is checked with a feeler gauge.</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Pistons, Rings, and Connecting Rods</dc:title>
  <dc:subject>Automotive Engines Theory and Servicing, Ninth Edition</dc:subject>
  <dc:creator>James D. Halderman</dc:creator>
  <cp:keywords>Automotive</cp:keywords>
  <cp:lastModifiedBy>Anthony Borsani</cp:lastModifiedBy>
  <cp:revision>205</cp:revision>
  <dcterms:created xsi:type="dcterms:W3CDTF">2014-07-14T20:04:21Z</dcterms:created>
  <dcterms:modified xsi:type="dcterms:W3CDTF">2018-03-15T13:28:20Z</dcterms:modified>
</cp:coreProperties>
</file>