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376" r:id="rId2"/>
    <p:sldId id="433" r:id="rId3"/>
    <p:sldId id="434" r:id="rId4"/>
    <p:sldId id="435" r:id="rId5"/>
    <p:sldId id="436" r:id="rId6"/>
    <p:sldId id="437" r:id="rId7"/>
    <p:sldId id="438" r:id="rId8"/>
    <p:sldId id="462" r:id="rId9"/>
    <p:sldId id="439" r:id="rId10"/>
    <p:sldId id="440" r:id="rId11"/>
    <p:sldId id="441" r:id="rId12"/>
    <p:sldId id="442" r:id="rId13"/>
    <p:sldId id="443" r:id="rId14"/>
    <p:sldId id="463" r:id="rId15"/>
    <p:sldId id="444" r:id="rId16"/>
    <p:sldId id="445" r:id="rId17"/>
    <p:sldId id="457" r:id="rId18"/>
    <p:sldId id="464" r:id="rId19"/>
    <p:sldId id="446" r:id="rId20"/>
    <p:sldId id="465" r:id="rId21"/>
    <p:sldId id="447" r:id="rId22"/>
    <p:sldId id="458" r:id="rId23"/>
    <p:sldId id="466" r:id="rId24"/>
    <p:sldId id="448" r:id="rId25"/>
    <p:sldId id="449" r:id="rId26"/>
    <p:sldId id="450" r:id="rId27"/>
    <p:sldId id="459" r:id="rId28"/>
    <p:sldId id="451" r:id="rId29"/>
    <p:sldId id="452" r:id="rId30"/>
    <p:sldId id="460" r:id="rId31"/>
    <p:sldId id="467" r:id="rId32"/>
    <p:sldId id="453" r:id="rId33"/>
    <p:sldId id="454" r:id="rId34"/>
    <p:sldId id="455" r:id="rId35"/>
    <p:sldId id="456" r:id="rId36"/>
    <p:sldId id="461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A70"/>
    <a:srgbClr val="007FA3"/>
    <a:srgbClr val="003057"/>
    <a:srgbClr val="E3EBF6"/>
    <a:srgbClr val="7EB1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77" autoAdjust="0"/>
    <p:restoredTop sz="83248" autoAdjust="0"/>
  </p:normalViewPr>
  <p:slideViewPr>
    <p:cSldViewPr>
      <p:cViewPr varScale="1">
        <p:scale>
          <a:sx n="189" d="100"/>
          <a:sy n="189" d="100"/>
        </p:scale>
        <p:origin x="1088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" d="100"/>
        <a:sy n="20" d="100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1212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notesMaster" Target="notesMasters/notesMaster1.xml"/><Relationship Id="rId39" Type="http://schemas.openxmlformats.org/officeDocument/2006/relationships/handoutMaster" Target="handoutMasters/handoutMaster1.xml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D874E-E9D5-433B-A149-BDF6BFDD40A8}" type="datetimeFigureOut">
              <a:rPr lang="en-US" smtClean="0"/>
              <a:pPr/>
              <a:t>3/15/18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DCAA22-461C-45B4-A301-BFCA580174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1922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051F04-9E25-42C3-8BC5-EC2E8469D95E}" type="datetimeFigureOut">
              <a:rPr lang="en-US" smtClean="0"/>
              <a:pPr/>
              <a:t>3/15/18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3D6722-9B4D-4E29-B226-C325925A811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59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07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34035" indent="-282321" defTabSz="914407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29284" indent="-225857" defTabSz="914407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80998" indent="-225857" defTabSz="914407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32711" indent="-225857" defTabSz="914407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84425" indent="-225857" defTabSz="914407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36138" indent="-225857" defTabSz="914407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87852" indent="-225857" defTabSz="914407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39566" indent="-225857" defTabSz="914407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6583A24-2CAD-5542-A3C1-E4C7B2783875}" type="slidenum">
              <a:rPr lang="en-US" sz="1200">
                <a:latin typeface="Tahoma" charset="0"/>
              </a:rPr>
              <a:pPr eaLnBrk="1" hangingPunct="1"/>
              <a:t>2</a:t>
            </a:fld>
            <a:endParaRPr lang="en-US" sz="1200">
              <a:latin typeface="Tahoma" charset="0"/>
            </a:endParaRPr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07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34035" indent="-282321" defTabSz="914407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29284" indent="-225857" defTabSz="914407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80998" indent="-225857" defTabSz="914407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32711" indent="-225857" defTabSz="914407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84425" indent="-225857" defTabSz="914407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36138" indent="-225857" defTabSz="914407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87852" indent="-225857" defTabSz="914407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39566" indent="-225857" defTabSz="914407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584AD1C-7297-F24C-A08C-2A951E88CF88}" type="slidenum">
              <a:rPr lang="en-US" sz="1200">
                <a:latin typeface="Tahoma" charset="0"/>
              </a:rPr>
              <a:pPr eaLnBrk="1" hangingPunct="1"/>
              <a:t>3</a:t>
            </a:fld>
            <a:endParaRPr lang="en-US" sz="1200">
              <a:latin typeface="Tahoma" charset="0"/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Relationship Id="rId3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white">
          <a:xfrm>
            <a:off x="0" y="0"/>
            <a:ext cx="9144000" cy="3886200"/>
          </a:xfrm>
          <a:prstGeom prst="rect">
            <a:avLst/>
          </a:prstGeom>
          <a:solidFill>
            <a:srgbClr val="0030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2838451"/>
          </a:xfrm>
        </p:spPr>
        <p:txBody>
          <a:bodyPr anchor="b">
            <a:noAutofit/>
          </a:bodyPr>
          <a:lstStyle>
            <a:lvl1pPr algn="l">
              <a:defRPr sz="3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4687" y="3962400"/>
            <a:ext cx="7794626" cy="17526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pPr/>
              <a:t>3/15/18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 bwMode="white">
          <a:xfrm>
            <a:off x="-7938" y="6435725"/>
            <a:ext cx="9161464" cy="430213"/>
          </a:xfrm>
          <a:prstGeom prst="rect">
            <a:avLst/>
          </a:prstGeom>
          <a:solidFill>
            <a:srgbClr val="0030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980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-7938" y="6435725"/>
            <a:ext cx="9161464" cy="430213"/>
          </a:xfrm>
          <a:prstGeom prst="rect">
            <a:avLst/>
          </a:prstGeom>
          <a:solidFill>
            <a:srgbClr val="0030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93969" y="6408738"/>
            <a:ext cx="9096069" cy="463550"/>
            <a:chOff x="93969" y="6408738"/>
            <a:chExt cx="9096069" cy="463550"/>
          </a:xfrm>
        </p:grpSpPr>
        <p:sp>
          <p:nvSpPr>
            <p:cNvPr id="6" name="Copyright"/>
            <p:cNvSpPr txBox="1">
              <a:spLocks noChangeArrowheads="1"/>
            </p:cNvSpPr>
            <p:nvPr/>
          </p:nvSpPr>
          <p:spPr bwMode="auto">
            <a:xfrm>
              <a:off x="93969" y="6408738"/>
              <a:ext cx="6316663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defRPr/>
              </a:pPr>
              <a:r>
                <a:rPr lang="en-US" altLang="en-US" sz="700" b="0" dirty="0" smtClean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Copyright © 2015, 2012, 2009</a:t>
              </a:r>
              <a:r>
                <a:rPr lang="en-US" altLang="en-US" sz="700" b="0" baseline="0" dirty="0" smtClean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altLang="en-US" sz="700" b="0" dirty="0" smtClean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Pearson Education, Inc.</a:t>
              </a:r>
              <a:r>
                <a:rPr lang="en-US" altLang="en-US" sz="700" b="0" baseline="0" dirty="0" smtClean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altLang="en-US" sz="700" b="0" dirty="0" smtClean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All Rights Reserved</a:t>
              </a:r>
            </a:p>
          </p:txBody>
        </p:sp>
        <p:pic>
          <p:nvPicPr>
            <p:cNvPr id="7" name="Pearson Logo" descr="Pearson_Bound_White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black">
            <a:xfrm>
              <a:off x="7748588" y="6442075"/>
              <a:ext cx="1441450" cy="430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DF6EFB-3F44-496C-A842-1E0B3D3B975A}" type="datetimeFigureOut">
              <a:rPr lang="en-US" smtClean="0"/>
              <a:pPr/>
              <a:t>3/15/18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136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pPr/>
              <a:t>3/15/18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62484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914400"/>
            <a:ext cx="4168775" cy="533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975" y="914400"/>
            <a:ext cx="4168775" cy="533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4945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62484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914400"/>
            <a:ext cx="8489950" cy="2590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3657600"/>
            <a:ext cx="8489950" cy="2590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872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Ope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 bwMode="white">
          <a:xfrm>
            <a:off x="0" y="0"/>
            <a:ext cx="9144000" cy="1371600"/>
          </a:xfrm>
          <a:prstGeom prst="rect">
            <a:avLst/>
          </a:prstGeom>
          <a:solidFill>
            <a:srgbClr val="003057"/>
          </a:solidFill>
          <a:ln>
            <a:solidFill>
              <a:srgbClr val="0030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215372"/>
            <a:ext cx="8229600" cy="622828"/>
          </a:xfrm>
        </p:spPr>
        <p:txBody>
          <a:bodyPr anchor="t"/>
          <a:lstStyle>
            <a:lvl1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816430"/>
            <a:ext cx="8229600" cy="47897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 smtClean="0"/>
              <a:t>Add edition here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029200" y="1600201"/>
            <a:ext cx="3657600" cy="1600199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4400" baseline="0"/>
            </a:lvl1pPr>
            <a:lvl2pPr marL="0" indent="0">
              <a:spcBef>
                <a:spcPts val="0"/>
              </a:spcBef>
              <a:buNone/>
              <a:defRPr sz="4400"/>
            </a:lvl2pPr>
            <a:lvl3pPr marL="0" indent="0">
              <a:spcBef>
                <a:spcPts val="0"/>
              </a:spcBef>
              <a:buNone/>
              <a:defRPr sz="4400"/>
            </a:lvl3pPr>
            <a:lvl4pPr marL="0" indent="0">
              <a:spcBef>
                <a:spcPts val="0"/>
              </a:spcBef>
              <a:buNone/>
              <a:defRPr sz="4400"/>
            </a:lvl4pPr>
            <a:lvl5pPr marL="0" indent="0">
              <a:spcBef>
                <a:spcPts val="0"/>
              </a:spcBef>
              <a:buNone/>
              <a:defRPr sz="4400"/>
            </a:lvl5pPr>
            <a:lvl6pPr marL="0" indent="0">
              <a:spcBef>
                <a:spcPts val="0"/>
              </a:spcBef>
              <a:buNone/>
              <a:defRPr sz="4400"/>
            </a:lvl6pPr>
            <a:lvl7pPr marL="0" indent="0">
              <a:spcBef>
                <a:spcPts val="0"/>
              </a:spcBef>
              <a:buNone/>
              <a:defRPr sz="4400"/>
            </a:lvl7pPr>
            <a:lvl8pPr marL="0" indent="0">
              <a:spcBef>
                <a:spcPts val="0"/>
              </a:spcBef>
              <a:buNone/>
              <a:defRPr sz="4400"/>
            </a:lvl8pPr>
            <a:lvl9pPr marL="0" indent="0">
              <a:spcBef>
                <a:spcPts val="0"/>
              </a:spcBef>
              <a:buNone/>
              <a:defRPr sz="4400"/>
            </a:lvl9pPr>
          </a:lstStyle>
          <a:p>
            <a:pPr lvl="0"/>
            <a:r>
              <a:rPr lang="en-US" dirty="0" smtClean="0"/>
              <a:t>Chapter ##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5029200" y="3200400"/>
            <a:ext cx="3657600" cy="2925763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/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  <a:lvl6pPr marL="0" indent="0">
              <a:spcBef>
                <a:spcPts val="0"/>
              </a:spcBef>
              <a:buNone/>
              <a:defRPr/>
            </a:lvl6pPr>
            <a:lvl7pPr marL="0" indent="0">
              <a:spcBef>
                <a:spcPts val="0"/>
              </a:spcBef>
              <a:buNone/>
              <a:defRPr/>
            </a:lvl7pPr>
            <a:lvl8pPr marL="0" indent="0">
              <a:spcBef>
                <a:spcPts val="0"/>
              </a:spcBef>
              <a:buNone/>
              <a:defRPr/>
            </a:lvl8pPr>
            <a:lvl9pPr marL="0" indent="0">
              <a:spcBef>
                <a:spcPts val="0"/>
              </a:spcBef>
              <a:buNone/>
              <a:defRPr/>
            </a:lvl9pPr>
          </a:lstStyle>
          <a:p>
            <a:pPr lvl="0"/>
            <a:r>
              <a:rPr lang="en-US" dirty="0" smtClean="0"/>
              <a:t>Chapter title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93969" y="6622537"/>
            <a:ext cx="8595360" cy="235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pPr/>
              <a:t>3/15/18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 bwMode="white">
          <a:xfrm>
            <a:off x="-7938" y="6435725"/>
            <a:ext cx="9161464" cy="430213"/>
          </a:xfrm>
          <a:prstGeom prst="rect">
            <a:avLst/>
          </a:prstGeom>
          <a:solidFill>
            <a:srgbClr val="003057"/>
          </a:solidFill>
          <a:ln>
            <a:solidFill>
              <a:srgbClr val="0030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33338" y="6400800"/>
            <a:ext cx="9156700" cy="465137"/>
            <a:chOff x="33338" y="6408738"/>
            <a:chExt cx="9156700" cy="465137"/>
          </a:xfrm>
        </p:grpSpPr>
        <p:pic>
          <p:nvPicPr>
            <p:cNvPr id="13" name="Always Learning Logo" descr="Pearson: Always Learning Logo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black">
            <a:xfrm>
              <a:off x="33338" y="6443663"/>
              <a:ext cx="1660525" cy="430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earson Logo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black">
            <a:xfrm>
              <a:off x="7748588" y="6442075"/>
              <a:ext cx="1441450" cy="430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Copyright" descr="Copyright 2015, 2012, 2009"/>
            <p:cNvSpPr txBox="1">
              <a:spLocks noChangeArrowheads="1"/>
            </p:cNvSpPr>
            <p:nvPr/>
          </p:nvSpPr>
          <p:spPr bwMode="auto">
            <a:xfrm>
              <a:off x="1413669" y="6408738"/>
              <a:ext cx="6316663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r>
                <a:rPr lang="en-US" altLang="en-US" sz="700" b="0" dirty="0" smtClean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Copyright © 2018, 2015, 2011</a:t>
              </a:r>
              <a:r>
                <a:rPr lang="en-US" altLang="en-US" sz="700" b="0" baseline="0" dirty="0" smtClean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altLang="en-US" sz="700" b="0" dirty="0" smtClean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Pearson Education, Inc.</a:t>
              </a:r>
              <a:r>
                <a:rPr lang="en-US" altLang="en-US" sz="700" b="0" baseline="0" dirty="0" smtClean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altLang="en-US" sz="700" b="0" dirty="0" smtClean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All Rights Reserved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81062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Learning Objectives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215372"/>
            <a:ext cx="8229600" cy="622828"/>
          </a:xfrm>
        </p:spPr>
        <p:txBody>
          <a:bodyPr anchor="t"/>
          <a:lstStyle>
            <a:lvl1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Learning Objectives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816430"/>
            <a:ext cx="8229600" cy="40277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 smtClean="0"/>
              <a:t>Click to add Learning Objective(s)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</a:t>
            </a:r>
          </a:p>
          <a:p>
            <a:pPr lvl="6"/>
            <a:r>
              <a:rPr lang="en-US" dirty="0" smtClean="0"/>
              <a:t>Seventh</a:t>
            </a:r>
          </a:p>
          <a:p>
            <a:pPr lvl="7"/>
            <a:r>
              <a:rPr lang="en-US" dirty="0" smtClean="0"/>
              <a:t>Eighth</a:t>
            </a:r>
          </a:p>
          <a:p>
            <a:pPr lvl="8"/>
            <a:r>
              <a:rPr lang="en-US" dirty="0" smtClean="0"/>
              <a:t>Ninth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pPr/>
              <a:t>3/15/18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463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100000"/>
              <a:defRPr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</a:t>
            </a:r>
          </a:p>
          <a:p>
            <a:pPr lvl="6"/>
            <a:r>
              <a:rPr lang="en-US" dirty="0" smtClean="0"/>
              <a:t>Seventh</a:t>
            </a:r>
          </a:p>
          <a:p>
            <a:pPr lvl="7"/>
            <a:r>
              <a:rPr lang="en-US" dirty="0" smtClean="0"/>
              <a:t>Eighth</a:t>
            </a:r>
          </a:p>
          <a:p>
            <a:pPr lvl="8"/>
            <a:r>
              <a:rPr lang="en-US" dirty="0" smtClean="0"/>
              <a:t>Ninth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pPr/>
              <a:t>3/15/18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909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rning 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18872" indent="-118872">
              <a:buClr>
                <a:schemeClr val="bg1"/>
              </a:buClr>
              <a:buSzPct val="25000"/>
              <a:defRPr sz="2400"/>
            </a:lvl1pPr>
            <a:lvl2pPr marL="569913" indent="-285750">
              <a:defRPr sz="2000"/>
            </a:lvl2pPr>
            <a:lvl3pPr>
              <a:defRPr sz="2000"/>
            </a:lvl3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</a:t>
            </a:r>
          </a:p>
          <a:p>
            <a:pPr lvl="6"/>
            <a:r>
              <a:rPr lang="en-US" dirty="0" smtClean="0"/>
              <a:t>Seventh</a:t>
            </a:r>
          </a:p>
          <a:p>
            <a:pPr lvl="7"/>
            <a:r>
              <a:rPr lang="en-US" dirty="0" smtClean="0"/>
              <a:t>Eighth</a:t>
            </a:r>
          </a:p>
          <a:p>
            <a:pPr lvl="8"/>
            <a:r>
              <a:rPr lang="en-US" dirty="0" smtClean="0"/>
              <a:t>Ninth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pPr/>
              <a:t>3/15/18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00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gure +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57200" y="228600"/>
            <a:ext cx="8229600" cy="1066800"/>
          </a:xfrm>
        </p:spPr>
        <p:txBody>
          <a:bodyPr anchor="t"/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add figure number and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368160"/>
            <a:ext cx="8229600" cy="916856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0">
              <a:spcBef>
                <a:spcPts val="0"/>
              </a:spcBef>
              <a:buNone/>
              <a:defRPr sz="1600"/>
            </a:lvl2pPr>
            <a:lvl3pPr marL="0" indent="0">
              <a:spcBef>
                <a:spcPts val="0"/>
              </a:spcBef>
              <a:buNone/>
              <a:defRPr sz="1600"/>
            </a:lvl3pPr>
            <a:lvl4pPr marL="0" indent="0">
              <a:spcBef>
                <a:spcPts val="0"/>
              </a:spcBef>
              <a:buNone/>
              <a:defRPr sz="1600"/>
            </a:lvl4pPr>
            <a:lvl5pPr marL="0" indent="0">
              <a:spcBef>
                <a:spcPts val="0"/>
              </a:spcBef>
              <a:buNone/>
              <a:defRPr sz="1600"/>
            </a:lvl5pPr>
            <a:lvl6pPr marL="0" indent="0">
              <a:spcBef>
                <a:spcPts val="0"/>
              </a:spcBef>
              <a:buNone/>
              <a:defRPr sz="1600"/>
            </a:lvl6pPr>
            <a:lvl7pPr marL="0" indent="0">
              <a:spcBef>
                <a:spcPts val="0"/>
              </a:spcBef>
              <a:buNone/>
              <a:defRPr sz="1600"/>
            </a:lvl7pPr>
            <a:lvl8pPr marL="0" indent="0">
              <a:spcBef>
                <a:spcPts val="0"/>
              </a:spcBef>
              <a:buNone/>
              <a:defRPr sz="1600"/>
            </a:lvl8pPr>
            <a:lvl9pPr marL="0" indent="0">
              <a:spcBef>
                <a:spcPts val="0"/>
              </a:spcBef>
              <a:buNone/>
              <a:defRPr sz="1600"/>
            </a:lvl9pPr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DF6EFB-3F44-496C-A842-1E0B3D3B975A}" type="datetimeFigureOut">
              <a:rPr lang="en-US" smtClean="0"/>
              <a:pPr/>
              <a:t>3/15/18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 bwMode="white">
          <a:xfrm>
            <a:off x="-7938" y="6400800"/>
            <a:ext cx="9161464" cy="430213"/>
          </a:xfrm>
          <a:prstGeom prst="rect">
            <a:avLst/>
          </a:prstGeom>
          <a:solidFill>
            <a:srgbClr val="003057"/>
          </a:solidFill>
          <a:ln>
            <a:solidFill>
              <a:srgbClr val="0030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93969" y="6408738"/>
            <a:ext cx="9096069" cy="463550"/>
            <a:chOff x="93969" y="6408738"/>
            <a:chExt cx="9096069" cy="463550"/>
          </a:xfrm>
        </p:grpSpPr>
        <p:sp>
          <p:nvSpPr>
            <p:cNvPr id="6" name="Copyright"/>
            <p:cNvSpPr txBox="1">
              <a:spLocks noChangeArrowheads="1"/>
            </p:cNvSpPr>
            <p:nvPr/>
          </p:nvSpPr>
          <p:spPr bwMode="auto">
            <a:xfrm>
              <a:off x="93969" y="6408738"/>
              <a:ext cx="6316663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defRPr/>
              </a:pPr>
              <a:r>
                <a:rPr lang="en-US" altLang="en-US" sz="700" b="0" dirty="0" smtClean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Copyright © 2015, 2012, 2009</a:t>
              </a:r>
              <a:r>
                <a:rPr lang="en-US" altLang="en-US" sz="700" b="0" baseline="0" dirty="0" smtClean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altLang="en-US" sz="700" b="0" dirty="0" smtClean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Pearson Education, Inc.</a:t>
              </a:r>
              <a:r>
                <a:rPr lang="en-US" altLang="en-US" sz="700" b="0" baseline="0" dirty="0" smtClean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altLang="en-US" sz="700" b="0" dirty="0" smtClean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All Rights Reserved</a:t>
              </a:r>
            </a:p>
          </p:txBody>
        </p:sp>
        <p:pic>
          <p:nvPicPr>
            <p:cNvPr id="7" name="Pearson Logo" descr="Pearson_Bound_White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black">
            <a:xfrm>
              <a:off x="7748588" y="6442075"/>
              <a:ext cx="1441450" cy="430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03796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1637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457200" y="3962400"/>
            <a:ext cx="8229600" cy="21637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pPr/>
              <a:t>3/15/18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799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447800"/>
            <a:ext cx="7772400" cy="2152651"/>
          </a:xfrm>
        </p:spPr>
        <p:txBody>
          <a:bodyPr anchor="b">
            <a:noAutofit/>
          </a:bodyPr>
          <a:lstStyle>
            <a:lvl1pPr algn="l">
              <a:defRPr sz="4000" b="1" cap="none" baseline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4687" y="3962400"/>
            <a:ext cx="7794627" cy="175260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pPr/>
              <a:t>3/15/18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704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pPr/>
              <a:t>3/15/18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126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white">
          <a:xfrm>
            <a:off x="0" y="0"/>
            <a:ext cx="9144000" cy="1371600"/>
          </a:xfrm>
          <a:prstGeom prst="rect">
            <a:avLst/>
          </a:prstGeom>
          <a:solidFill>
            <a:srgbClr val="0030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15372"/>
            <a:ext cx="8229600" cy="109728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</a:t>
            </a:r>
          </a:p>
          <a:p>
            <a:pPr lvl="6"/>
            <a:r>
              <a:rPr lang="en-US" dirty="0" smtClean="0"/>
              <a:t>Seventh</a:t>
            </a:r>
          </a:p>
          <a:p>
            <a:pPr lvl="7"/>
            <a:r>
              <a:rPr lang="en-US" dirty="0" smtClean="0"/>
              <a:t>Eighth</a:t>
            </a:r>
          </a:p>
          <a:p>
            <a:pPr lvl="8"/>
            <a:r>
              <a:rPr lang="en-US" dirty="0" smtClean="0"/>
              <a:t>Ninth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3969" y="6172200"/>
            <a:ext cx="8595360" cy="235463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35713" y="113072"/>
            <a:ext cx="21336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A9DF6EFB-3F44-496C-A842-1E0B3D3B975A}" type="datetimeFigureOut">
              <a:rPr lang="en-US" smtClean="0"/>
              <a:pPr/>
              <a:t>3/15/18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69312" y="113072"/>
            <a:ext cx="551783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 bwMode="white">
          <a:xfrm>
            <a:off x="-7938" y="6407663"/>
            <a:ext cx="9161464" cy="430213"/>
          </a:xfrm>
          <a:prstGeom prst="rect">
            <a:avLst/>
          </a:prstGeom>
          <a:solidFill>
            <a:srgbClr val="0030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93969" y="6380676"/>
            <a:ext cx="9096069" cy="463550"/>
            <a:chOff x="93969" y="6408738"/>
            <a:chExt cx="9096069" cy="463550"/>
          </a:xfrm>
        </p:grpSpPr>
        <p:sp>
          <p:nvSpPr>
            <p:cNvPr id="13" name="Copyright" descr="Pearson: Copyright 2015, 2012, 2009"/>
            <p:cNvSpPr txBox="1">
              <a:spLocks noChangeArrowheads="1"/>
            </p:cNvSpPr>
            <p:nvPr/>
          </p:nvSpPr>
          <p:spPr bwMode="auto">
            <a:xfrm>
              <a:off x="93969" y="6408738"/>
              <a:ext cx="6316663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defRPr/>
              </a:pPr>
              <a:r>
                <a:rPr lang="en-US" altLang="en-US" sz="700" b="0" dirty="0" smtClean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Copyright © 2018, 2015, 2011</a:t>
              </a:r>
              <a:r>
                <a:rPr lang="en-US" altLang="en-US" sz="700" b="0" baseline="0" dirty="0" smtClean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altLang="en-US" sz="700" b="0" dirty="0" smtClean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Pearson Education, Inc.</a:t>
              </a:r>
              <a:r>
                <a:rPr lang="en-US" altLang="en-US" sz="700" b="0" baseline="0" dirty="0" smtClean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altLang="en-US" sz="700" b="0" dirty="0" smtClean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All Rights Reserved</a:t>
              </a:r>
            </a:p>
          </p:txBody>
        </p:sp>
        <p:pic>
          <p:nvPicPr>
            <p:cNvPr id="14" name="Pearson Logo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black">
            <a:xfrm>
              <a:off x="7748588" y="6442075"/>
              <a:ext cx="1441450" cy="430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91570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6" r:id="rId3"/>
    <p:sldLayoutId id="2147483650" r:id="rId4"/>
    <p:sldLayoutId id="2147483659" r:id="rId5"/>
    <p:sldLayoutId id="2147483658" r:id="rId6"/>
    <p:sldLayoutId id="2147483660" r:id="rId7"/>
    <p:sldLayoutId id="2147483651" r:id="rId8"/>
    <p:sldLayoutId id="2147483654" r:id="rId9"/>
    <p:sldLayoutId id="2147483655" r:id="rId10"/>
    <p:sldLayoutId id="2147483661" r:id="rId11"/>
    <p:sldLayoutId id="2147483662" r:id="rId12"/>
    <p:sldLayoutId id="2147483663" r:id="rId13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400" b="1" kern="1200">
          <a:solidFill>
            <a:schemeClr val="bg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56032" indent="-256032" algn="l" defTabSz="914400" rtl="0" eaLnBrk="1" latinLnBrk="0" hangingPunct="1">
        <a:spcBef>
          <a:spcPts val="15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600"/>
        </a:spcBef>
        <a:buClr>
          <a:schemeClr val="accent1"/>
        </a:buClr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600"/>
        </a:spcBef>
        <a:buClr>
          <a:schemeClr val="accent1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600"/>
        </a:spcBef>
        <a:buClr>
          <a:schemeClr val="accent1"/>
        </a:buClr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ts val="3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ts val="3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ts val="3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ts val="3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3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6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Automotive Engines Theory and Servicing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Ninth Edition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Chapter 28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Camshafts and Valve Trains</a:t>
            </a:r>
          </a:p>
        </p:txBody>
      </p:sp>
      <p:pic>
        <p:nvPicPr>
          <p:cNvPr id="6" name="Picture 5" descr="01346540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8576" y="1447799"/>
            <a:ext cx="3840480" cy="49006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CAMSHAFT DRIVES (2 OF 2)</a:t>
            </a:r>
            <a:endParaRPr lang="en-US" dirty="0"/>
          </a:p>
        </p:txBody>
      </p:sp>
      <p:sp>
        <p:nvSpPr>
          <p:cNvPr id="1638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3962400" cy="4525963"/>
          </a:xfrm>
        </p:spPr>
        <p:txBody>
          <a:bodyPr/>
          <a:lstStyle/>
          <a:p>
            <a:r>
              <a:rPr lang="en-US" dirty="0" smtClean="0"/>
              <a:t>Camshaft Chain Drives</a:t>
            </a:r>
          </a:p>
          <a:p>
            <a:r>
              <a:rPr lang="en-US" dirty="0" smtClean="0"/>
              <a:t>Camshaft Belt Drives</a:t>
            </a:r>
            <a:endParaRPr lang="en-US" dirty="0"/>
          </a:p>
        </p:txBody>
      </p:sp>
      <p:grpSp>
        <p:nvGrpSpPr>
          <p:cNvPr id="16387" name="Group 7"/>
          <p:cNvGrpSpPr>
            <a:grpSpLocks/>
          </p:cNvGrpSpPr>
          <p:nvPr/>
        </p:nvGrpSpPr>
        <p:grpSpPr bwMode="auto">
          <a:xfrm>
            <a:off x="762000" y="1671638"/>
            <a:ext cx="8032750" cy="4391025"/>
            <a:chOff x="480" y="1053"/>
            <a:chExt cx="5060" cy="2766"/>
          </a:xfrm>
        </p:grpSpPr>
        <p:pic>
          <p:nvPicPr>
            <p:cNvPr id="16388" name="Picture 4" descr="AAJLQFB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1053"/>
              <a:ext cx="2324" cy="27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90" name="Rectangle 6"/>
            <p:cNvSpPr>
              <a:spLocks noChangeArrowheads="1"/>
            </p:cNvSpPr>
            <p:nvPr/>
          </p:nvSpPr>
          <p:spPr bwMode="auto">
            <a:xfrm>
              <a:off x="480" y="2544"/>
              <a:ext cx="2400" cy="86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algn="r">
                <a:defRPr/>
              </a:pPr>
              <a:r>
                <a:rPr lang="en-US" b="1" dirty="0">
                  <a:cs typeface="+mn-cs"/>
                </a:rPr>
                <a:t>FIGURE 28–9 </a:t>
              </a:r>
              <a:r>
                <a:rPr lang="en-US" dirty="0">
                  <a:cs typeface="+mn-cs"/>
                </a:rPr>
                <a:t>The larger camshaft gear is usually made from fiber and given a helical cut to help reduce noise. By making the camshaft gear twice as large as the crankshaft gear, the camshaft rotates one revolution for every two of the crankshaft.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03405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CAMSHAFT MOVEMENT</a:t>
            </a:r>
            <a:endParaRPr lang="en-US"/>
          </a:p>
        </p:txBody>
      </p:sp>
      <p:sp>
        <p:nvSpPr>
          <p:cNvPr id="1741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3886200" cy="4525963"/>
          </a:xfrm>
        </p:spPr>
        <p:txBody>
          <a:bodyPr/>
          <a:lstStyle/>
          <a:p>
            <a:r>
              <a:rPr lang="en-US" dirty="0" smtClean="0"/>
              <a:t>Reasons Camshafts Move</a:t>
            </a:r>
          </a:p>
          <a:p>
            <a:r>
              <a:rPr lang="en-US" dirty="0" smtClean="0"/>
              <a:t>Why Flat-bottom Lifters Rotate</a:t>
            </a:r>
          </a:p>
          <a:p>
            <a:r>
              <a:rPr lang="en-US" dirty="0" smtClean="0"/>
              <a:t>Camshaft Lobe Lift</a:t>
            </a:r>
            <a:endParaRPr lang="en-US" dirty="0"/>
          </a:p>
        </p:txBody>
      </p:sp>
      <p:grpSp>
        <p:nvGrpSpPr>
          <p:cNvPr id="17411" name="Group 7"/>
          <p:cNvGrpSpPr>
            <a:grpSpLocks/>
          </p:cNvGrpSpPr>
          <p:nvPr/>
        </p:nvGrpSpPr>
        <p:grpSpPr bwMode="auto">
          <a:xfrm>
            <a:off x="4625975" y="1600200"/>
            <a:ext cx="4168775" cy="4210050"/>
            <a:chOff x="2914" y="1254"/>
            <a:chExt cx="2626" cy="2652"/>
          </a:xfrm>
        </p:grpSpPr>
        <p:pic>
          <p:nvPicPr>
            <p:cNvPr id="17412" name="Picture 4" descr="AAJLQFK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4" y="1254"/>
              <a:ext cx="2626" cy="20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10" name="Rectangle 6"/>
            <p:cNvSpPr>
              <a:spLocks noChangeArrowheads="1"/>
            </p:cNvSpPr>
            <p:nvPr/>
          </p:nvSpPr>
          <p:spPr bwMode="auto">
            <a:xfrm>
              <a:off x="2928" y="3312"/>
              <a:ext cx="2592" cy="594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b="1" dirty="0">
                  <a:cs typeface="+mn-cs"/>
                </a:rPr>
                <a:t>FIGURE 28–18 </a:t>
              </a:r>
              <a:r>
                <a:rPr lang="en-US" dirty="0">
                  <a:cs typeface="+mn-cs"/>
                </a:rPr>
                <a:t>The slight angle and the curve on the bottom of a flat bottom lifter cause the lifter and the pushrod to rotate during normal operation.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8556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ROCKER ARMS (1 OF 2)</a:t>
            </a:r>
            <a:endParaRPr lang="en-US" dirty="0"/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A rocker arm reverses the upward movement of the pushrod to produce a downward movement on the tip of the valve. </a:t>
            </a:r>
          </a:p>
          <a:p>
            <a:pPr lvl="1"/>
            <a:r>
              <a:rPr lang="en-US" smtClean="0"/>
              <a:t>Engine designers make good use of the rocker arm. </a:t>
            </a:r>
          </a:p>
          <a:p>
            <a:pPr lvl="1"/>
            <a:r>
              <a:rPr lang="en-US" smtClean="0"/>
              <a:t>It is designed to reduce the travel of the cam follower or lifter and pushrod while maintaining the required valve lift. </a:t>
            </a:r>
          </a:p>
          <a:p>
            <a:pPr lvl="1"/>
            <a:r>
              <a:rPr lang="en-US" smtClean="0"/>
              <a:t>This is done by using a rocker arm ratio usually of 1.5:1.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315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ROCKER ARMS (2 OF 2)</a:t>
            </a:r>
            <a:endParaRPr lang="en-US" dirty="0"/>
          </a:p>
        </p:txBody>
      </p:sp>
      <p:sp>
        <p:nvSpPr>
          <p:cNvPr id="1945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Shaft-mounted Rocker Arms</a:t>
            </a:r>
          </a:p>
          <a:p>
            <a:r>
              <a:rPr lang="en-US" smtClean="0"/>
              <a:t>Stud-mounted Rocker Arms</a:t>
            </a:r>
          </a:p>
          <a:p>
            <a:r>
              <a:rPr lang="en-US" smtClean="0"/>
              <a:t>Pedestal-mounted Rocker Arms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41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all" dirty="0" smtClean="0"/>
              <a:t>Figure </a:t>
            </a:r>
            <a:r>
              <a:rPr lang="en-US" dirty="0" smtClean="0"/>
              <a:t>28–</a:t>
            </a:r>
            <a:r>
              <a:rPr lang="en-US" cap="all" dirty="0" smtClean="0"/>
              <a:t>23</a:t>
            </a:r>
            <a:r>
              <a:rPr lang="en-US" dirty="0" smtClean="0"/>
              <a:t> Some engines today use rocker shafts to support rocker arms such as the V-6 engine with a single overhead camshaft located in the center of the cylinder head.</a:t>
            </a:r>
            <a:endParaRPr lang="en-US" dirty="0"/>
          </a:p>
        </p:txBody>
      </p:sp>
      <p:pic>
        <p:nvPicPr>
          <p:cNvPr id="3" name="Picture 2" descr="65400280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65960" y="2300631"/>
            <a:ext cx="5212080" cy="3171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473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PUSHRODS</a:t>
            </a:r>
            <a:endParaRPr lang="en-US"/>
          </a:p>
        </p:txBody>
      </p:sp>
      <p:sp>
        <p:nvSpPr>
          <p:cNvPr id="2048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r>
              <a:rPr lang="en-US" dirty="0" smtClean="0"/>
              <a:t>Pushrods transfer the lifting motion of the valve train from the cam lobe and lifters to the rocker arms.</a:t>
            </a:r>
            <a:endParaRPr lang="en-US" dirty="0"/>
          </a:p>
        </p:txBody>
      </p:sp>
      <p:grpSp>
        <p:nvGrpSpPr>
          <p:cNvPr id="20483" name="Group 7"/>
          <p:cNvGrpSpPr>
            <a:grpSpLocks/>
          </p:cNvGrpSpPr>
          <p:nvPr/>
        </p:nvGrpSpPr>
        <p:grpSpPr bwMode="auto">
          <a:xfrm>
            <a:off x="1066800" y="1447800"/>
            <a:ext cx="7323138" cy="4648200"/>
            <a:chOff x="672" y="912"/>
            <a:chExt cx="4613" cy="2928"/>
          </a:xfrm>
        </p:grpSpPr>
        <p:pic>
          <p:nvPicPr>
            <p:cNvPr id="20484" name="Picture 4" descr="AAJLQFT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8" y="912"/>
              <a:ext cx="1957" cy="29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798" name="Rectangle 6"/>
            <p:cNvSpPr>
              <a:spLocks noChangeArrowheads="1"/>
            </p:cNvSpPr>
            <p:nvPr/>
          </p:nvSpPr>
          <p:spPr bwMode="auto">
            <a:xfrm>
              <a:off x="672" y="3120"/>
              <a:ext cx="2400" cy="594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algn="r">
                <a:defRPr/>
              </a:pPr>
              <a:r>
                <a:rPr lang="en-US" b="1" dirty="0">
                  <a:cs typeface="+mn-cs"/>
                </a:rPr>
                <a:t>FIGURE 28–27 </a:t>
              </a:r>
              <a:r>
                <a:rPr lang="en-US" dirty="0">
                  <a:cs typeface="+mn-cs"/>
                </a:rPr>
                <a:t>Overhead valve engines are also known as pushrod engines because of the long pushrod that extends from the lifter to the rocker arm.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5086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OVERHEAD CAMSHAFT VALVE TRAINS (1 OF 2)</a:t>
            </a:r>
            <a:endParaRPr lang="en-US" dirty="0"/>
          </a:p>
        </p:txBody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Overhead camshaft engines use several different types of valve opening designs.</a:t>
            </a:r>
          </a:p>
          <a:p>
            <a:pPr lvl="1"/>
            <a:r>
              <a:rPr lang="en-US" dirty="0" smtClean="0"/>
              <a:t>One type opens the valves directly with a bucket.</a:t>
            </a:r>
          </a:p>
          <a:p>
            <a:pPr lvl="1"/>
            <a:r>
              <a:rPr lang="en-US" dirty="0" smtClean="0"/>
              <a:t>The second type uses a cam follower, also called a finger follower, that provides an opening ratio similar to that of a rocker arm.</a:t>
            </a:r>
          </a:p>
        </p:txBody>
      </p:sp>
    </p:spTree>
    <p:extLst>
      <p:ext uri="{BB962C8B-B14F-4D97-AF65-F5344CB8AC3E}">
        <p14:creationId xmlns:p14="http://schemas.microsoft.com/office/powerpoint/2010/main" val="3866092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OVERHEAD CAMSHAFT VALVE TRAINS </a:t>
            </a:r>
            <a:r>
              <a:rPr lang="en-US" dirty="0" smtClean="0"/>
              <a:t>(2 </a:t>
            </a:r>
            <a:r>
              <a:rPr lang="en-US" dirty="0"/>
              <a:t>OF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A third type moves the rocker arm directly through a hydraulic lifter.</a:t>
            </a:r>
          </a:p>
          <a:p>
            <a:pPr lvl="1"/>
            <a:r>
              <a:rPr lang="en-US" dirty="0"/>
              <a:t>In the fourth design, some newer engines have the hydraulic adjustment in the rocker arm and are commonly called hydraulic lash adjusters (HLA)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504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all" dirty="0" smtClean="0"/>
              <a:t>Figure </a:t>
            </a:r>
            <a:r>
              <a:rPr lang="en-US" dirty="0" smtClean="0"/>
              <a:t>28–</a:t>
            </a:r>
            <a:r>
              <a:rPr lang="en-US" cap="all" dirty="0" smtClean="0"/>
              <a:t>30</a:t>
            </a:r>
            <a:r>
              <a:rPr lang="en-US" dirty="0" smtClean="0"/>
              <a:t> Hydraulic lifters may be built into bucket type lifters on some overhead camshaft engines.</a:t>
            </a:r>
            <a:endParaRPr lang="en-US" dirty="0"/>
          </a:p>
        </p:txBody>
      </p:sp>
      <p:pic>
        <p:nvPicPr>
          <p:cNvPr id="3" name="Picture 2" descr="65400280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88414" y="1636777"/>
            <a:ext cx="4367173" cy="4498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814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CAMSHAFT SPECIFICATIONS</a:t>
            </a:r>
            <a:endParaRPr lang="en-US"/>
          </a:p>
        </p:txBody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Duration</a:t>
            </a:r>
          </a:p>
          <a:p>
            <a:r>
              <a:rPr lang="en-US" smtClean="0"/>
              <a:t>Valve Overlap</a:t>
            </a:r>
          </a:p>
          <a:p>
            <a:r>
              <a:rPr lang="en-US" smtClean="0"/>
              <a:t>Calculating Valve Overlap</a:t>
            </a:r>
          </a:p>
          <a:p>
            <a:r>
              <a:rPr lang="en-US" smtClean="0"/>
              <a:t>Lobe Centers</a:t>
            </a:r>
          </a:p>
          <a:p>
            <a:r>
              <a:rPr lang="en-US" smtClean="0"/>
              <a:t>Effects of Lobe Separation on Valve Operation</a:t>
            </a:r>
          </a:p>
          <a:p>
            <a:r>
              <a:rPr lang="en-US" smtClean="0"/>
              <a:t>Cam Timing Specifications</a:t>
            </a:r>
          </a:p>
          <a:p>
            <a:r>
              <a:rPr lang="en-US" smtClean="0"/>
              <a:t>Cam Timing Chart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839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(1 OF 2)</a:t>
            </a:r>
            <a:endParaRPr lang="en-US" dirty="0"/>
          </a:p>
        </p:txBody>
      </p:sp>
      <p:sp>
        <p:nvSpPr>
          <p:cNvPr id="7170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-29718">
              <a:buNone/>
            </a:pPr>
            <a:r>
              <a:rPr lang="en-US" b="1" dirty="0" smtClean="0">
                <a:solidFill>
                  <a:srgbClr val="007FA3"/>
                </a:solidFill>
              </a:rPr>
              <a:t>28.1</a:t>
            </a:r>
            <a:r>
              <a:rPr lang="en-US" dirty="0" smtClean="0"/>
              <a:t> Describe the purpose and function of camshaft and camshaft design. </a:t>
            </a:r>
          </a:p>
          <a:p>
            <a:pPr marL="0" indent="-29718">
              <a:buNone/>
            </a:pPr>
            <a:r>
              <a:rPr lang="en-US" b="1" dirty="0" smtClean="0">
                <a:solidFill>
                  <a:srgbClr val="007FA3"/>
                </a:solidFill>
              </a:rPr>
              <a:t>28.2 </a:t>
            </a:r>
            <a:r>
              <a:rPr lang="en-US" dirty="0" smtClean="0"/>
              <a:t>Discuss camshaft drives and camshaft movement.</a:t>
            </a:r>
          </a:p>
          <a:p>
            <a:pPr marL="0" indent="-29718">
              <a:buNone/>
            </a:pPr>
            <a:r>
              <a:rPr lang="en-US" b="1" dirty="0" smtClean="0">
                <a:solidFill>
                  <a:srgbClr val="007FA3"/>
                </a:solidFill>
              </a:rPr>
              <a:t>28.3</a:t>
            </a:r>
            <a:r>
              <a:rPr lang="en-US" dirty="0" smtClean="0"/>
              <a:t> Discuss rocker arms, pushrods, and lifters or tappets. </a:t>
            </a:r>
          </a:p>
        </p:txBody>
      </p:sp>
    </p:spTree>
    <p:extLst>
      <p:ext uri="{BB962C8B-B14F-4D97-AF65-F5344CB8AC3E}">
        <p14:creationId xmlns:p14="http://schemas.microsoft.com/office/powerpoint/2010/main" val="1585145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all" dirty="0" smtClean="0"/>
              <a:t>Figure </a:t>
            </a:r>
            <a:r>
              <a:rPr lang="en-US" dirty="0" smtClean="0"/>
              <a:t>28–</a:t>
            </a:r>
            <a:r>
              <a:rPr lang="en-US" cap="all" dirty="0" smtClean="0"/>
              <a:t>33</a:t>
            </a:r>
            <a:r>
              <a:rPr lang="en-US" dirty="0" smtClean="0"/>
              <a:t> Graphic representation of a typical camshaft showing the relationship between the intake and exhaust valves. The shaded area represents the overlap period of 100 degrees.</a:t>
            </a:r>
            <a:endParaRPr lang="en-US" dirty="0"/>
          </a:p>
        </p:txBody>
      </p:sp>
      <p:pic>
        <p:nvPicPr>
          <p:cNvPr id="3" name="Picture 2" descr="65400280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3116" y="2613355"/>
            <a:ext cx="7757768" cy="2545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26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LIFTERS OR TAPPETS (1 OF 2)</a:t>
            </a:r>
            <a:endParaRPr lang="en-US" dirty="0"/>
          </a:p>
        </p:txBody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Valve lifters or tappets follow the contour or shape of the camshaft lobe. </a:t>
            </a:r>
          </a:p>
          <a:p>
            <a:pPr lvl="1"/>
            <a:r>
              <a:rPr lang="en-US" dirty="0" smtClean="0"/>
              <a:t>This arrangement changes the rotary cam motion to a reciprocating motion in the valve train. </a:t>
            </a:r>
          </a:p>
          <a:p>
            <a:pPr lvl="1"/>
            <a:r>
              <a:rPr lang="en-US" dirty="0" smtClean="0"/>
              <a:t>Older-style lifters have a relatively flat surface that slides on the cam.</a:t>
            </a:r>
          </a:p>
        </p:txBody>
      </p:sp>
    </p:spTree>
    <p:extLst>
      <p:ext uri="{BB962C8B-B14F-4D97-AF65-F5344CB8AC3E}">
        <p14:creationId xmlns:p14="http://schemas.microsoft.com/office/powerpoint/2010/main" val="1312031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LIFTERS OR TAPPETS </a:t>
            </a:r>
            <a:r>
              <a:rPr lang="en-US" dirty="0" smtClean="0"/>
              <a:t>(2 </a:t>
            </a:r>
            <a:r>
              <a:rPr lang="en-US" dirty="0"/>
              <a:t>OF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Valve Lash</a:t>
            </a:r>
          </a:p>
          <a:p>
            <a:r>
              <a:rPr lang="en-US" dirty="0"/>
              <a:t>Solid Lifters</a:t>
            </a:r>
          </a:p>
          <a:p>
            <a:r>
              <a:rPr lang="en-US" dirty="0"/>
              <a:t>Hydraulic </a:t>
            </a:r>
            <a:r>
              <a:rPr lang="en-US" dirty="0" smtClean="0"/>
              <a:t>Lifters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692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all" dirty="0" smtClean="0"/>
              <a:t>Figure </a:t>
            </a:r>
            <a:r>
              <a:rPr lang="en-US" dirty="0" smtClean="0"/>
              <a:t>28–</a:t>
            </a:r>
            <a:r>
              <a:rPr lang="en-US" cap="all" dirty="0" smtClean="0"/>
              <a:t>38</a:t>
            </a:r>
            <a:r>
              <a:rPr lang="en-US" dirty="0" smtClean="0"/>
              <a:t> Older engines used flat-bottom lifters, whereas all engines since the 1990s use roller lifters.</a:t>
            </a:r>
            <a:endParaRPr lang="en-US" dirty="0"/>
          </a:p>
        </p:txBody>
      </p:sp>
      <p:pic>
        <p:nvPicPr>
          <p:cNvPr id="3" name="Picture 2" descr="65400280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76196" y="1971447"/>
            <a:ext cx="4191609" cy="3829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91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VALVE TRAIN LUBRICATION</a:t>
            </a:r>
            <a:endParaRPr lang="en-US"/>
          </a:p>
        </p:txBody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The lifters in an overhead valve (OHV) engine are lubricated through oil passages drilled through the block. </a:t>
            </a:r>
          </a:p>
          <a:p>
            <a:pPr lvl="1"/>
            <a:r>
              <a:rPr lang="en-US" smtClean="0"/>
              <a:t>The engine oil then flows through the lifter, and up through the hollow pushrod where the oil flows to lubricate and cool the rocker arm, valve and valve spring.</a:t>
            </a:r>
          </a:p>
          <a:p>
            <a:r>
              <a:rPr lang="en-US" smtClean="0"/>
              <a:t>Camshaft Lubrication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737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VALVE TRAIN PROBLEM DIAGNOSIS</a:t>
            </a:r>
            <a:endParaRPr lang="en-US"/>
          </a:p>
        </p:txBody>
      </p:sp>
      <p:sp>
        <p:nvSpPr>
          <p:cNvPr id="2560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Symptoms</a:t>
            </a:r>
          </a:p>
          <a:p>
            <a:r>
              <a:rPr lang="en-US" dirty="0" smtClean="0"/>
              <a:t>Valve Noise Diagnosis</a:t>
            </a:r>
            <a:endParaRPr lang="en-US" dirty="0"/>
          </a:p>
        </p:txBody>
      </p:sp>
      <p:grpSp>
        <p:nvGrpSpPr>
          <p:cNvPr id="25603" name="Group 7"/>
          <p:cNvGrpSpPr>
            <a:grpSpLocks/>
          </p:cNvGrpSpPr>
          <p:nvPr/>
        </p:nvGrpSpPr>
        <p:grpSpPr bwMode="auto">
          <a:xfrm>
            <a:off x="4625975" y="1600200"/>
            <a:ext cx="4213225" cy="4108450"/>
            <a:chOff x="2914" y="1270"/>
            <a:chExt cx="2654" cy="2588"/>
          </a:xfrm>
        </p:grpSpPr>
        <p:pic>
          <p:nvPicPr>
            <p:cNvPr id="25604" name="Picture 4" descr="AAJLQGI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4" y="1270"/>
              <a:ext cx="2626" cy="19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302" name="Rectangle 6"/>
            <p:cNvSpPr>
              <a:spLocks noChangeArrowheads="1"/>
            </p:cNvSpPr>
            <p:nvPr/>
          </p:nvSpPr>
          <p:spPr bwMode="auto">
            <a:xfrm>
              <a:off x="2928" y="3264"/>
              <a:ext cx="2640" cy="594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b="1" dirty="0">
                  <a:cs typeface="+mn-cs"/>
                </a:rPr>
                <a:t>FIGURE 28–42 </a:t>
              </a:r>
              <a:r>
                <a:rPr lang="en-US" dirty="0">
                  <a:cs typeface="+mn-cs"/>
                </a:rPr>
                <a:t>The cause of a misfire diagnostic trouble code was discovered to be a pushrod that had worn through the rocker arm on a General Motors 3.1 liter V-6 engine.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8415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CAMSHAFT REMOVAL (1 OF 2)</a:t>
            </a:r>
            <a:endParaRPr lang="en-US" dirty="0"/>
          </a:p>
        </p:txBody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the engine is of an overhead valve (OHV) design, the camshaft is usually located in the block above the crankshaft. </a:t>
            </a:r>
          </a:p>
          <a:p>
            <a:pPr lvl="1"/>
            <a:r>
              <a:rPr lang="en-US" dirty="0" smtClean="0"/>
              <a:t>The timing chain and gears (if the vehicle is so equipped) should be removed after the timing chain (gear) cover is removed.</a:t>
            </a:r>
          </a:p>
        </p:txBody>
      </p:sp>
    </p:spTree>
    <p:extLst>
      <p:ext uri="{BB962C8B-B14F-4D97-AF65-F5344CB8AC3E}">
        <p14:creationId xmlns:p14="http://schemas.microsoft.com/office/powerpoint/2010/main" val="2312360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CAMSHAFT REMOVAL </a:t>
            </a:r>
            <a:r>
              <a:rPr lang="en-US" dirty="0" smtClean="0"/>
              <a:t>(2 </a:t>
            </a:r>
            <a:r>
              <a:rPr lang="en-US" dirty="0"/>
              <a:t>OF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Loosen the rocker arms (or rocker arm shaft) and remove the pushrods. </a:t>
            </a:r>
          </a:p>
          <a:p>
            <a:pPr lvl="1"/>
            <a:r>
              <a:rPr lang="en-US" dirty="0"/>
              <a:t>Then remove the valve lifters before removing the camshaft from the block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968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AND SELECTING CAMSHAFTS</a:t>
            </a:r>
            <a:endParaRPr lang="en-US" dirty="0"/>
          </a:p>
        </p:txBody>
      </p:sp>
      <p:sp>
        <p:nvSpPr>
          <p:cNvPr id="2765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4191000" cy="4525963"/>
          </a:xfrm>
        </p:spPr>
        <p:txBody>
          <a:bodyPr/>
          <a:lstStyle/>
          <a:p>
            <a:r>
              <a:rPr lang="en-US" dirty="0" smtClean="0"/>
              <a:t>Total Indicator </a:t>
            </a:r>
            <a:r>
              <a:rPr lang="en-US" dirty="0" err="1" smtClean="0"/>
              <a:t>Runout</a:t>
            </a:r>
            <a:endParaRPr lang="en-US" dirty="0" smtClean="0"/>
          </a:p>
          <a:p>
            <a:r>
              <a:rPr lang="en-US" dirty="0" smtClean="0"/>
              <a:t>Cam Lobe Height</a:t>
            </a:r>
          </a:p>
          <a:p>
            <a:r>
              <a:rPr lang="en-US" dirty="0" smtClean="0"/>
              <a:t>Determining engine usage</a:t>
            </a:r>
            <a:endParaRPr lang="en-US" dirty="0"/>
          </a:p>
        </p:txBody>
      </p:sp>
      <p:grpSp>
        <p:nvGrpSpPr>
          <p:cNvPr id="27651" name="Group 7"/>
          <p:cNvGrpSpPr>
            <a:grpSpLocks/>
          </p:cNvGrpSpPr>
          <p:nvPr/>
        </p:nvGrpSpPr>
        <p:grpSpPr bwMode="auto">
          <a:xfrm>
            <a:off x="1219200" y="1752600"/>
            <a:ext cx="7375525" cy="4343400"/>
            <a:chOff x="768" y="672"/>
            <a:chExt cx="4646" cy="3168"/>
          </a:xfrm>
        </p:grpSpPr>
        <p:pic>
          <p:nvPicPr>
            <p:cNvPr id="27652" name="Picture 4" descr="AAJLQGK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9" y="672"/>
              <a:ext cx="2375" cy="3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446" name="Rectangle 6"/>
            <p:cNvSpPr>
              <a:spLocks noChangeArrowheads="1"/>
            </p:cNvSpPr>
            <p:nvPr/>
          </p:nvSpPr>
          <p:spPr bwMode="auto">
            <a:xfrm>
              <a:off x="768" y="3395"/>
              <a:ext cx="2256" cy="326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algn="r">
                <a:defRPr/>
              </a:pPr>
              <a:r>
                <a:rPr lang="en-US" b="1" dirty="0">
                  <a:cs typeface="+mn-cs"/>
                </a:rPr>
                <a:t>FIGURE 28–44 </a:t>
              </a:r>
              <a:r>
                <a:rPr lang="en-US" dirty="0">
                  <a:cs typeface="+mn-cs"/>
                </a:rPr>
                <a:t>A dial indicator being used to measure cam lobe height.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0495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VARIABLE VALVE TIMING (1 OF 2)</a:t>
            </a:r>
            <a:endParaRPr lang="en-US" dirty="0"/>
          </a:p>
        </p:txBody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Purpose and Function</a:t>
            </a:r>
          </a:p>
          <a:p>
            <a:r>
              <a:rPr lang="en-US" dirty="0" smtClean="0"/>
              <a:t>Operation</a:t>
            </a:r>
          </a:p>
          <a:p>
            <a:r>
              <a:rPr lang="en-US" dirty="0" smtClean="0"/>
              <a:t>OHV Variable Timing</a:t>
            </a:r>
          </a:p>
          <a:p>
            <a:r>
              <a:rPr lang="en-US" dirty="0" smtClean="0"/>
              <a:t>Spline </a:t>
            </a:r>
            <a:r>
              <a:rPr lang="en-US" dirty="0" err="1" smtClean="0"/>
              <a:t>Phaser</a:t>
            </a:r>
            <a:r>
              <a:rPr lang="en-US" dirty="0" smtClean="0"/>
              <a:t> System</a:t>
            </a:r>
          </a:p>
          <a:p>
            <a:r>
              <a:rPr lang="en-US" dirty="0" smtClean="0"/>
              <a:t>Spline </a:t>
            </a:r>
            <a:r>
              <a:rPr lang="en-US" dirty="0" err="1" smtClean="0"/>
              <a:t>Phaser</a:t>
            </a:r>
            <a:r>
              <a:rPr lang="en-US" dirty="0" smtClean="0"/>
              <a:t> System Operation</a:t>
            </a:r>
          </a:p>
        </p:txBody>
      </p:sp>
    </p:spTree>
    <p:extLst>
      <p:ext uri="{BB962C8B-B14F-4D97-AF65-F5344CB8AC3E}">
        <p14:creationId xmlns:p14="http://schemas.microsoft.com/office/powerpoint/2010/main" val="1897250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 </a:t>
            </a:r>
            <a:r>
              <a:rPr lang="en-US" dirty="0" smtClean="0"/>
              <a:t>(2 </a:t>
            </a:r>
            <a:r>
              <a:rPr lang="en-US" dirty="0"/>
              <a:t>OF 2)</a:t>
            </a:r>
          </a:p>
        </p:txBody>
      </p:sp>
      <p:sp>
        <p:nvSpPr>
          <p:cNvPr id="9218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-29718">
              <a:buNone/>
            </a:pPr>
            <a:r>
              <a:rPr lang="en-US" b="1" dirty="0">
                <a:solidFill>
                  <a:srgbClr val="007FA3"/>
                </a:solidFill>
              </a:rPr>
              <a:t>28.4 </a:t>
            </a:r>
            <a:r>
              <a:rPr lang="en-US" dirty="0"/>
              <a:t>Explain overhead camshaft valve trains, valve train lubrication, and valve train problem diagnosis.</a:t>
            </a:r>
          </a:p>
          <a:p>
            <a:pPr marL="0" indent="-29718">
              <a:buNone/>
            </a:pPr>
            <a:r>
              <a:rPr lang="en-US" b="1" dirty="0" smtClean="0">
                <a:solidFill>
                  <a:srgbClr val="007FA3"/>
                </a:solidFill>
              </a:rPr>
              <a:t>28.5</a:t>
            </a:r>
            <a:r>
              <a:rPr lang="en-US" dirty="0" smtClean="0"/>
              <a:t> Explain camshaft specifications. </a:t>
            </a:r>
          </a:p>
          <a:p>
            <a:pPr marL="0" indent="-29718">
              <a:buNone/>
            </a:pPr>
            <a:r>
              <a:rPr lang="en-US" b="1" dirty="0" smtClean="0">
                <a:solidFill>
                  <a:srgbClr val="007FA3"/>
                </a:solidFill>
              </a:rPr>
              <a:t>28.6</a:t>
            </a:r>
            <a:r>
              <a:rPr lang="en-US" dirty="0" smtClean="0"/>
              <a:t> Explain the procedure for camshaft removal, measuring camshafts, and selecting a camshaft. </a:t>
            </a:r>
          </a:p>
          <a:p>
            <a:pPr marL="0" indent="-29718">
              <a:buNone/>
            </a:pPr>
            <a:r>
              <a:rPr lang="en-US" b="1" dirty="0" smtClean="0">
                <a:solidFill>
                  <a:srgbClr val="007FA3"/>
                </a:solidFill>
              </a:rPr>
              <a:t>28.7</a:t>
            </a:r>
            <a:r>
              <a:rPr lang="en-US" dirty="0" smtClean="0"/>
              <a:t> Explain variable valve timing, and variable lift and cylinder deactivation systems.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707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VARIABLE VALVE TIMING </a:t>
            </a:r>
            <a:r>
              <a:rPr lang="en-US" dirty="0" smtClean="0"/>
              <a:t>(2 OF </a:t>
            </a:r>
            <a:r>
              <a:rPr lang="en-US" dirty="0"/>
              <a:t>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Vane </a:t>
            </a:r>
            <a:r>
              <a:rPr lang="en-US" dirty="0" err="1"/>
              <a:t>Phaser</a:t>
            </a:r>
            <a:r>
              <a:rPr lang="en-US" dirty="0"/>
              <a:t> System on an Overhead Camshaft Engine</a:t>
            </a:r>
          </a:p>
          <a:p>
            <a:r>
              <a:rPr lang="en-US" dirty="0"/>
              <a:t>Magnetically Controlled Vane </a:t>
            </a:r>
            <a:r>
              <a:rPr lang="en-US" dirty="0" err="1"/>
              <a:t>Phaser</a:t>
            </a:r>
            <a:endParaRPr lang="en-US" dirty="0"/>
          </a:p>
          <a:p>
            <a:r>
              <a:rPr lang="en-US" dirty="0"/>
              <a:t>Cam-in-block Engine Cam </a:t>
            </a:r>
            <a:r>
              <a:rPr lang="en-US" dirty="0" err="1" smtClean="0"/>
              <a:t>Phaser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204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all" dirty="0" smtClean="0"/>
              <a:t>Figure </a:t>
            </a:r>
            <a:r>
              <a:rPr lang="en-US" dirty="0" smtClean="0"/>
              <a:t>28–</a:t>
            </a:r>
            <a:r>
              <a:rPr lang="en-US" cap="all" dirty="0" smtClean="0"/>
              <a:t>45</a:t>
            </a:r>
            <a:r>
              <a:rPr lang="en-US" dirty="0" smtClean="0"/>
              <a:t> Camshaft rotation during advance and retard.</a:t>
            </a:r>
            <a:endParaRPr lang="en-US" dirty="0"/>
          </a:p>
        </p:txBody>
      </p:sp>
      <p:pic>
        <p:nvPicPr>
          <p:cNvPr id="3" name="Picture 2" descr="65400280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5527" y="2114093"/>
            <a:ext cx="8492946" cy="3544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33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VARIABLE LIFT AND CYLINDER DEACTIVATION SYSTEMS</a:t>
            </a:r>
            <a:endParaRPr lang="en-US"/>
          </a:p>
        </p:txBody>
      </p:sp>
      <p:sp>
        <p:nvSpPr>
          <p:cNvPr id="2969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r>
              <a:rPr lang="en-US" dirty="0" smtClean="0"/>
              <a:t>Variable Valve Lift Systems</a:t>
            </a:r>
          </a:p>
          <a:p>
            <a:r>
              <a:rPr lang="en-US" dirty="0" smtClean="0"/>
              <a:t>Cylinder Deactivation Systems</a:t>
            </a:r>
            <a:endParaRPr lang="en-US" dirty="0"/>
          </a:p>
        </p:txBody>
      </p:sp>
      <p:grpSp>
        <p:nvGrpSpPr>
          <p:cNvPr id="29699" name="Group 7"/>
          <p:cNvGrpSpPr>
            <a:grpSpLocks/>
          </p:cNvGrpSpPr>
          <p:nvPr/>
        </p:nvGrpSpPr>
        <p:grpSpPr bwMode="auto">
          <a:xfrm>
            <a:off x="4267200" y="1447800"/>
            <a:ext cx="4876800" cy="4816475"/>
            <a:chOff x="2688" y="1130"/>
            <a:chExt cx="3072" cy="3034"/>
          </a:xfrm>
        </p:grpSpPr>
        <p:pic>
          <p:nvPicPr>
            <p:cNvPr id="29700" name="Picture 4" descr="AAJLQGT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4" y="1130"/>
              <a:ext cx="2626" cy="2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4758" name="Rectangle 6"/>
            <p:cNvSpPr>
              <a:spLocks noChangeArrowheads="1"/>
            </p:cNvSpPr>
            <p:nvPr/>
          </p:nvSpPr>
          <p:spPr bwMode="auto">
            <a:xfrm>
              <a:off x="2688" y="3408"/>
              <a:ext cx="3072" cy="756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b="1" dirty="0">
                  <a:cs typeface="+mn-cs"/>
                </a:rPr>
                <a:t>FIGURE 28–53 </a:t>
              </a:r>
              <a:r>
                <a:rPr lang="en-US" dirty="0">
                  <a:cs typeface="+mn-cs"/>
                </a:rPr>
                <a:t>A plastic mockup of a Honda VTEC system that uses two different camshaft profiles—one for low-speed engine operation and the other for high speed.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4131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(1 OF 4)</a:t>
            </a:r>
            <a:endParaRPr lang="en-US" dirty="0"/>
          </a:p>
        </p:txBody>
      </p:sp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camshaft rotates at one-half the crankshaft speed.</a:t>
            </a:r>
          </a:p>
          <a:p>
            <a:r>
              <a:rPr lang="en-US" dirty="0" smtClean="0"/>
              <a:t>The pushrods should be rotating while the engine is running if the camshaft and lifters are okay.</a:t>
            </a:r>
          </a:p>
          <a:p>
            <a:r>
              <a:rPr lang="en-US" dirty="0" smtClean="0"/>
              <a:t>On overhead valve engines, the camshaft is usually placed in the block above the crankshaft. </a:t>
            </a:r>
          </a:p>
          <a:p>
            <a:pPr lvl="1"/>
            <a:r>
              <a:rPr lang="en-US" dirty="0" smtClean="0"/>
              <a:t>The lobes of the camshaft are usually lubricated by splash lubrication.</a:t>
            </a:r>
          </a:p>
        </p:txBody>
      </p:sp>
    </p:spTree>
    <p:extLst>
      <p:ext uri="{BB962C8B-B14F-4D97-AF65-F5344CB8AC3E}">
        <p14:creationId xmlns:p14="http://schemas.microsoft.com/office/powerpoint/2010/main" val="2724057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</a:t>
            </a:r>
            <a:r>
              <a:rPr lang="en-US" dirty="0" smtClean="0"/>
              <a:t>(2 </a:t>
            </a:r>
            <a:r>
              <a:rPr lang="en-US" dirty="0"/>
              <a:t>OF 4)</a:t>
            </a:r>
          </a:p>
        </p:txBody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Silent chains are quieter than roller chains but tend to stretch with use.</a:t>
            </a:r>
          </a:p>
          <a:p>
            <a:r>
              <a:rPr lang="en-US" dirty="0" smtClean="0"/>
              <a:t>Valve lift is usually expressed in decimal inches and represents the distance that the valve is lifted off the valve seat.</a:t>
            </a:r>
          </a:p>
          <a:p>
            <a:r>
              <a:rPr lang="en-US" dirty="0" smtClean="0"/>
              <a:t>In many engines, camshaft lobe lift is transferred to the tip of the valve stem to open the valve by the use of a rocker arm or follower.</a:t>
            </a:r>
          </a:p>
        </p:txBody>
      </p:sp>
    </p:spTree>
    <p:extLst>
      <p:ext uri="{BB962C8B-B14F-4D97-AF65-F5344CB8AC3E}">
        <p14:creationId xmlns:p14="http://schemas.microsoft.com/office/powerpoint/2010/main" val="3332579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</a:t>
            </a:r>
            <a:r>
              <a:rPr lang="en-US" dirty="0" smtClean="0"/>
              <a:t>(3 </a:t>
            </a:r>
            <a:r>
              <a:rPr lang="en-US" dirty="0"/>
              <a:t>OF 4)</a:t>
            </a:r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Pushrods transfer camshaft lobe movement upward from the camshaft to the rocker arm.</a:t>
            </a:r>
          </a:p>
          <a:p>
            <a:r>
              <a:rPr lang="en-US" dirty="0"/>
              <a:t>Camshaft duration is the number of degrees of crankshaft rotation for which the valve is lifted off the seat.</a:t>
            </a:r>
          </a:p>
          <a:p>
            <a:r>
              <a:rPr lang="en-US" dirty="0" smtClean="0"/>
              <a:t>Valve overlap is the number of crankshaft degrees for which both intake and exhaust valves are open at the same time.</a:t>
            </a:r>
          </a:p>
        </p:txBody>
      </p:sp>
    </p:spTree>
    <p:extLst>
      <p:ext uri="{BB962C8B-B14F-4D97-AF65-F5344CB8AC3E}">
        <p14:creationId xmlns:p14="http://schemas.microsoft.com/office/powerpoint/2010/main" val="470414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</a:t>
            </a:r>
            <a:r>
              <a:rPr lang="en-US" dirty="0" smtClean="0"/>
              <a:t>(4 </a:t>
            </a:r>
            <a:r>
              <a:rPr lang="en-US" dirty="0"/>
              <a:t>OF 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Camshafts should be installed according to the manufacturer's recommended procedures. </a:t>
            </a:r>
          </a:p>
          <a:p>
            <a:pPr lvl="1"/>
            <a:r>
              <a:rPr lang="en-US" dirty="0"/>
              <a:t>Flat lifter camshafts should be thoroughly lubricated with extreme pressure lubricant.</a:t>
            </a:r>
          </a:p>
          <a:p>
            <a:r>
              <a:rPr lang="en-US" dirty="0"/>
              <a:t>Variable valve timing on the exhaust camshaft helps improve exhaust emissions. </a:t>
            </a:r>
          </a:p>
          <a:p>
            <a:pPr lvl="1"/>
            <a:r>
              <a:rPr lang="en-US" dirty="0"/>
              <a:t>Variable valve timing of the intake camshaft helps improve engine power output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533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CAMSHAFT (1 OF 3)</a:t>
            </a:r>
            <a:endParaRPr lang="en-US" dirty="0"/>
          </a:p>
        </p:txBody>
      </p:sp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major function of a camshaft is to open the valves. </a:t>
            </a:r>
          </a:p>
          <a:p>
            <a:pPr lvl="1"/>
            <a:r>
              <a:rPr lang="en-US" dirty="0" smtClean="0"/>
              <a:t>Camshafts have eccentric shapes called lobes that open the valve against the force of the valve springs. </a:t>
            </a:r>
          </a:p>
          <a:p>
            <a:pPr lvl="1"/>
            <a:r>
              <a:rPr lang="en-US" dirty="0" smtClean="0"/>
              <a:t>The valve spring closes the valve when the camshaft rotates off of the lobe. </a:t>
            </a:r>
          </a:p>
          <a:p>
            <a:pPr lvl="1"/>
            <a:r>
              <a:rPr lang="en-US" dirty="0" smtClean="0"/>
              <a:t>The camshaft lobe changes rotary motion (camshaft) to linear motion (valves). </a:t>
            </a:r>
          </a:p>
        </p:txBody>
      </p:sp>
    </p:spTree>
    <p:extLst>
      <p:ext uri="{BB962C8B-B14F-4D97-AF65-F5344CB8AC3E}">
        <p14:creationId xmlns:p14="http://schemas.microsoft.com/office/powerpoint/2010/main" val="3688996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CAMSHAFT (2 OF 3)</a:t>
            </a:r>
            <a:endParaRPr lang="en-US" dirty="0"/>
          </a:p>
        </p:txBody>
      </p:sp>
      <p:sp>
        <p:nvSpPr>
          <p:cNvPr id="1229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4419600" cy="4525963"/>
          </a:xfrm>
        </p:spPr>
        <p:txBody>
          <a:bodyPr/>
          <a:lstStyle/>
          <a:p>
            <a:r>
              <a:rPr lang="en-US" dirty="0"/>
              <a:t>Cam shape or contour is the major factor in determining the operating characteristics of the engine.</a:t>
            </a:r>
          </a:p>
          <a:p>
            <a:r>
              <a:rPr lang="en-US" dirty="0" smtClean="0"/>
              <a:t>The camshaft is driven by:</a:t>
            </a:r>
          </a:p>
          <a:p>
            <a:pPr lvl="1"/>
            <a:r>
              <a:rPr lang="en-US" dirty="0" smtClean="0"/>
              <a:t>Timing gears</a:t>
            </a:r>
          </a:p>
          <a:p>
            <a:pPr lvl="1"/>
            <a:r>
              <a:rPr lang="en-US" dirty="0" smtClean="0"/>
              <a:t>Timing chains</a:t>
            </a:r>
          </a:p>
          <a:p>
            <a:pPr lvl="1"/>
            <a:r>
              <a:rPr lang="en-US" dirty="0" smtClean="0"/>
              <a:t>Timing belts</a:t>
            </a:r>
            <a:endParaRPr lang="en-US" dirty="0"/>
          </a:p>
        </p:txBody>
      </p:sp>
      <p:grpSp>
        <p:nvGrpSpPr>
          <p:cNvPr id="12291" name="Group 7"/>
          <p:cNvGrpSpPr>
            <a:grpSpLocks/>
          </p:cNvGrpSpPr>
          <p:nvPr/>
        </p:nvGrpSpPr>
        <p:grpSpPr bwMode="auto">
          <a:xfrm>
            <a:off x="4975225" y="2209800"/>
            <a:ext cx="4168775" cy="3246438"/>
            <a:chOff x="2914" y="1487"/>
            <a:chExt cx="2626" cy="2045"/>
          </a:xfrm>
        </p:grpSpPr>
        <p:pic>
          <p:nvPicPr>
            <p:cNvPr id="12292" name="Picture 4" descr="AAJLQET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4" y="1487"/>
              <a:ext cx="2626" cy="1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198" name="Rectangle 6"/>
            <p:cNvSpPr>
              <a:spLocks noChangeArrowheads="1"/>
            </p:cNvSpPr>
            <p:nvPr/>
          </p:nvSpPr>
          <p:spPr bwMode="auto">
            <a:xfrm>
              <a:off x="2928" y="3072"/>
              <a:ext cx="2592" cy="46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b="1" dirty="0">
                  <a:cs typeface="+mn-cs"/>
                </a:rPr>
                <a:t>FIGURE 28–1 </a:t>
              </a:r>
              <a:r>
                <a:rPr lang="en-US" dirty="0">
                  <a:cs typeface="+mn-cs"/>
                </a:rPr>
                <a:t>This high-performance camshaft has a lobe that opens the valve quickly and keeps it open for a long time.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1081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CAMSHAFT (3 OF 3)</a:t>
            </a:r>
            <a:endParaRPr lang="en-US" dirty="0"/>
          </a:p>
        </p:txBody>
      </p:sp>
      <p:sp>
        <p:nvSpPr>
          <p:cNvPr id="1331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r>
              <a:rPr lang="en-US" dirty="0" smtClean="0"/>
              <a:t>There are two basic areas where the camshaft can be located in an engine.</a:t>
            </a:r>
          </a:p>
          <a:p>
            <a:pPr lvl="1"/>
            <a:r>
              <a:rPr lang="en-US" dirty="0" smtClean="0"/>
              <a:t>In the engine block</a:t>
            </a:r>
          </a:p>
          <a:p>
            <a:pPr lvl="1"/>
            <a:r>
              <a:rPr lang="en-US" dirty="0" smtClean="0"/>
              <a:t>Overhead</a:t>
            </a:r>
            <a:endParaRPr lang="en-US" dirty="0"/>
          </a:p>
        </p:txBody>
      </p:sp>
      <p:grpSp>
        <p:nvGrpSpPr>
          <p:cNvPr id="13315" name="Group 7"/>
          <p:cNvGrpSpPr>
            <a:grpSpLocks/>
          </p:cNvGrpSpPr>
          <p:nvPr/>
        </p:nvGrpSpPr>
        <p:grpSpPr bwMode="auto">
          <a:xfrm>
            <a:off x="4572000" y="1752600"/>
            <a:ext cx="4222750" cy="3895725"/>
            <a:chOff x="2880" y="1270"/>
            <a:chExt cx="2660" cy="2454"/>
          </a:xfrm>
        </p:grpSpPr>
        <p:pic>
          <p:nvPicPr>
            <p:cNvPr id="13316" name="Picture 4" descr="AAJLQEV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4" y="1270"/>
              <a:ext cx="2626" cy="19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46" name="Rectangle 6"/>
            <p:cNvSpPr>
              <a:spLocks noChangeArrowheads="1"/>
            </p:cNvSpPr>
            <p:nvPr/>
          </p:nvSpPr>
          <p:spPr bwMode="auto">
            <a:xfrm>
              <a:off x="2880" y="3264"/>
              <a:ext cx="2640" cy="46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b="1" dirty="0">
                  <a:cs typeface="+mn-cs"/>
                </a:rPr>
                <a:t>FIGURE 28–3 </a:t>
              </a:r>
              <a:r>
                <a:rPr lang="en-US" dirty="0">
                  <a:cs typeface="+mn-cs"/>
                </a:rPr>
                <a:t>The camshaft rides on bearings inside the engine block above the crankshaft on a typical cam-in-block engine.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926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CAMSHAFT DESIGN</a:t>
            </a:r>
            <a:endParaRPr lang="en-US"/>
          </a:p>
        </p:txBody>
      </p:sp>
      <p:sp>
        <p:nvSpPr>
          <p:cNvPr id="1433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Construction</a:t>
            </a:r>
          </a:p>
          <a:p>
            <a:r>
              <a:rPr lang="en-US" smtClean="0"/>
              <a:t>Camshaft Bearing Journals</a:t>
            </a:r>
          </a:p>
          <a:p>
            <a:r>
              <a:rPr lang="en-US" smtClean="0"/>
              <a:t>Hardness</a:t>
            </a:r>
          </a:p>
          <a:p>
            <a:r>
              <a:rPr lang="en-US" smtClean="0"/>
              <a:t>Camshaft Lubrication</a:t>
            </a:r>
          </a:p>
          <a:p>
            <a:r>
              <a:rPr lang="en-US" smtClean="0"/>
              <a:t>Fuel Pump Eccentrics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2606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all" dirty="0" smtClean="0"/>
              <a:t>Figure </a:t>
            </a:r>
            <a:r>
              <a:rPr lang="en-US" dirty="0" smtClean="0"/>
              <a:t>28–</a:t>
            </a:r>
            <a:r>
              <a:rPr lang="en-US" cap="all" dirty="0" smtClean="0"/>
              <a:t>4</a:t>
            </a:r>
            <a:r>
              <a:rPr lang="en-US" dirty="0" smtClean="0"/>
              <a:t> Parts of a cam and camshaft terms (nomenclature).</a:t>
            </a:r>
            <a:endParaRPr lang="en-US" dirty="0"/>
          </a:p>
        </p:txBody>
      </p:sp>
      <p:pic>
        <p:nvPicPr>
          <p:cNvPr id="3" name="Picture 2" descr="65400280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3983" y="2610306"/>
            <a:ext cx="8816035" cy="2551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505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CAMSHAFT DRIVES (1 OF 2)</a:t>
            </a:r>
            <a:endParaRPr lang="en-US" dirty="0"/>
          </a:p>
        </p:txBody>
      </p:sp>
      <p:sp>
        <p:nvSpPr>
          <p:cNvPr id="1536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The crankshaft drives the camshaft with one of the following:</a:t>
            </a:r>
          </a:p>
          <a:p>
            <a:pPr lvl="1"/>
            <a:r>
              <a:rPr lang="en-US" smtClean="0"/>
              <a:t>Timing gears</a:t>
            </a:r>
          </a:p>
          <a:p>
            <a:pPr lvl="1"/>
            <a:r>
              <a:rPr lang="en-US" smtClean="0"/>
              <a:t>Sprockets and chains</a:t>
            </a:r>
          </a:p>
          <a:p>
            <a:pPr lvl="1"/>
            <a:r>
              <a:rPr lang="en-US" smtClean="0"/>
              <a:t>Sprockets and timing belts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58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08 Lecture">
  <a:themeElements>
    <a:clrScheme name="Custom 4">
      <a:dk1>
        <a:srgbClr val="003057"/>
      </a:dk1>
      <a:lt1>
        <a:sysClr val="window" lastClr="FFFFFF"/>
      </a:lt1>
      <a:dk2>
        <a:srgbClr val="000000"/>
      </a:dk2>
      <a:lt2>
        <a:srgbClr val="EEEEEE"/>
      </a:lt2>
      <a:accent1>
        <a:srgbClr val="3C1581"/>
      </a:accent1>
      <a:accent2>
        <a:srgbClr val="1A6C7C"/>
      </a:accent2>
      <a:accent3>
        <a:srgbClr val="CC730D"/>
      </a:accent3>
      <a:accent4>
        <a:srgbClr val="B2AA00"/>
      </a:accent4>
      <a:accent5>
        <a:srgbClr val="1B9332"/>
      </a:accent5>
      <a:accent6>
        <a:srgbClr val="7F7F7F"/>
      </a:accent6>
      <a:hlink>
        <a:srgbClr val="3C1581"/>
      </a:hlink>
      <a:folHlink>
        <a:srgbClr val="7F7F7F"/>
      </a:folHlink>
    </a:clrScheme>
    <a:fontScheme name="Office Classic 2">
      <a:majorFont>
        <a:latin typeface="Arial"/>
        <a:ea typeface=""/>
        <a:cs typeface=""/>
        <a:font script="Jpan" typeface="Arial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Arial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0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Pearson 508">
      <a:dk1>
        <a:sysClr val="windowText" lastClr="000000"/>
      </a:dk1>
      <a:lt1>
        <a:sysClr val="window" lastClr="FFFFFF"/>
      </a:lt1>
      <a:dk2>
        <a:srgbClr val="000000"/>
      </a:dk2>
      <a:lt2>
        <a:srgbClr val="EEEEEE"/>
      </a:lt2>
      <a:accent1>
        <a:srgbClr val="3C1581"/>
      </a:accent1>
      <a:accent2>
        <a:srgbClr val="1A6C7C"/>
      </a:accent2>
      <a:accent3>
        <a:srgbClr val="CC730D"/>
      </a:accent3>
      <a:accent4>
        <a:srgbClr val="B2AA00"/>
      </a:accent4>
      <a:accent5>
        <a:srgbClr val="1B9332"/>
      </a:accent5>
      <a:accent6>
        <a:srgbClr val="7F7F7F"/>
      </a:accent6>
      <a:hlink>
        <a:srgbClr val="3C1581"/>
      </a:hlink>
      <a:folHlink>
        <a:srgbClr val="7F7F7F"/>
      </a:folHlink>
    </a:clrScheme>
    <a:fontScheme name="Office Classic 2">
      <a:majorFont>
        <a:latin typeface="Arial"/>
        <a:ea typeface=""/>
        <a:cs typeface=""/>
        <a:font script="Jpan" typeface="Arial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Arial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Pearson 508">
      <a:dk1>
        <a:sysClr val="windowText" lastClr="000000"/>
      </a:dk1>
      <a:lt1>
        <a:sysClr val="window" lastClr="FFFFFF"/>
      </a:lt1>
      <a:dk2>
        <a:srgbClr val="000000"/>
      </a:dk2>
      <a:lt2>
        <a:srgbClr val="EEEEEE"/>
      </a:lt2>
      <a:accent1>
        <a:srgbClr val="3C1581"/>
      </a:accent1>
      <a:accent2>
        <a:srgbClr val="1A6C7C"/>
      </a:accent2>
      <a:accent3>
        <a:srgbClr val="CC730D"/>
      </a:accent3>
      <a:accent4>
        <a:srgbClr val="B2AA00"/>
      </a:accent4>
      <a:accent5>
        <a:srgbClr val="1B9332"/>
      </a:accent5>
      <a:accent6>
        <a:srgbClr val="7F7F7F"/>
      </a:accent6>
      <a:hlink>
        <a:srgbClr val="3C1581"/>
      </a:hlink>
      <a:folHlink>
        <a:srgbClr val="7F7F7F"/>
      </a:folHlink>
    </a:clrScheme>
    <a:fontScheme name="Office Classic 2">
      <a:majorFont>
        <a:latin typeface="Arial"/>
        <a:ea typeface=""/>
        <a:cs typeface=""/>
        <a:font script="Jpan" typeface="Arial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Arial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4251</TotalTime>
  <Words>1314</Words>
  <Application>Microsoft Macintosh PowerPoint</Application>
  <PresentationFormat>On-screen Show (4:3)</PresentationFormat>
  <Paragraphs>144</Paragraphs>
  <Slides>36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ＭＳ Ｐゴシック</vt:lpstr>
      <vt:lpstr>Tahoma</vt:lpstr>
      <vt:lpstr>Times New Roman</vt:lpstr>
      <vt:lpstr>Verdana</vt:lpstr>
      <vt:lpstr>Wingdings</vt:lpstr>
      <vt:lpstr>Arial</vt:lpstr>
      <vt:lpstr>508 Lecture</vt:lpstr>
      <vt:lpstr>Automotive Engines Theory and Servicing</vt:lpstr>
      <vt:lpstr>OBJECTIVES (1 OF 2)</vt:lpstr>
      <vt:lpstr>OBJECTIVES (2 OF 2)</vt:lpstr>
      <vt:lpstr>CAMSHAFT (1 OF 3)</vt:lpstr>
      <vt:lpstr>CAMSHAFT (2 OF 3)</vt:lpstr>
      <vt:lpstr>CAMSHAFT (3 OF 3)</vt:lpstr>
      <vt:lpstr>CAMSHAFT DESIGN</vt:lpstr>
      <vt:lpstr>Figure 28–4 Parts of a cam and camshaft terms (nomenclature).</vt:lpstr>
      <vt:lpstr>CAMSHAFT DRIVES (1 OF 2)</vt:lpstr>
      <vt:lpstr>CAMSHAFT DRIVES (2 OF 2)</vt:lpstr>
      <vt:lpstr>CAMSHAFT MOVEMENT</vt:lpstr>
      <vt:lpstr>ROCKER ARMS (1 OF 2)</vt:lpstr>
      <vt:lpstr>ROCKER ARMS (2 OF 2)</vt:lpstr>
      <vt:lpstr>Figure 28–23 Some engines today use rocker shafts to support rocker arms such as the V-6 engine with a single overhead camshaft located in the center of the cylinder head.</vt:lpstr>
      <vt:lpstr>PUSHRODS</vt:lpstr>
      <vt:lpstr>OVERHEAD CAMSHAFT VALVE TRAINS (1 OF 2)</vt:lpstr>
      <vt:lpstr>OVERHEAD CAMSHAFT VALVE TRAINS (2 OF 2)</vt:lpstr>
      <vt:lpstr>Figure 28–30 Hydraulic lifters may be built into bucket type lifters on some overhead camshaft engines.</vt:lpstr>
      <vt:lpstr>CAMSHAFT SPECIFICATIONS</vt:lpstr>
      <vt:lpstr>Figure 28–33 Graphic representation of a typical camshaft showing the relationship between the intake and exhaust valves. The shaded area represents the overlap period of 100 degrees.</vt:lpstr>
      <vt:lpstr>LIFTERS OR TAPPETS (1 OF 2)</vt:lpstr>
      <vt:lpstr>LIFTERS OR TAPPETS (2 OF 2)</vt:lpstr>
      <vt:lpstr>Figure 28–38 Older engines used flat-bottom lifters, whereas all engines since the 1990s use roller lifters.</vt:lpstr>
      <vt:lpstr>VALVE TRAIN LUBRICATION</vt:lpstr>
      <vt:lpstr>VALVE TRAIN PROBLEM DIAGNOSIS</vt:lpstr>
      <vt:lpstr>CAMSHAFT REMOVAL (1 OF 2)</vt:lpstr>
      <vt:lpstr>CAMSHAFT REMOVAL (2 OF 2)</vt:lpstr>
      <vt:lpstr>MEASURING AND SELECTING CAMSHAFTS</vt:lpstr>
      <vt:lpstr>VARIABLE VALVE TIMING (1 OF 2)</vt:lpstr>
      <vt:lpstr>VARIABLE VALVE TIMING (2 OF 2)</vt:lpstr>
      <vt:lpstr>Figure 28–45 Camshaft rotation during advance and retard.</vt:lpstr>
      <vt:lpstr>VARIABLE LIFT AND CYLINDER DEACTIVATION SYSTEMS</vt:lpstr>
      <vt:lpstr>SUMMARY (1 OF 4)</vt:lpstr>
      <vt:lpstr>SUMMARY (2 OF 4)</vt:lpstr>
      <vt:lpstr>SUMMARY (3 OF 4)</vt:lpstr>
      <vt:lpstr>SUMMARY (4 OF 4)</vt:lpstr>
    </vt:vector>
  </TitlesOfParts>
  <Company>echosvoice</Company>
  <LinksUpToDate>false</LinksUpToDate>
  <SharedDoc>false</SharedDoc>
  <HyperlinkBase/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28: Camshafts and Valve Trains</dc:title>
  <dc:subject>Automotive Engines Theory and Servicing, Ninth Edition</dc:subject>
  <dc:creator>James D. Halderman</dc:creator>
  <cp:keywords>Automotive</cp:keywords>
  <cp:lastModifiedBy>Anthony Borsani</cp:lastModifiedBy>
  <cp:revision>213</cp:revision>
  <dcterms:created xsi:type="dcterms:W3CDTF">2014-07-14T20:04:21Z</dcterms:created>
  <dcterms:modified xsi:type="dcterms:W3CDTF">2018-03-15T13:28:12Z</dcterms:modified>
</cp:coreProperties>
</file>