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76" r:id="rId2"/>
    <p:sldId id="441" r:id="rId3"/>
    <p:sldId id="442" r:id="rId4"/>
    <p:sldId id="443" r:id="rId5"/>
    <p:sldId id="465" r:id="rId6"/>
    <p:sldId id="472" r:id="rId7"/>
    <p:sldId id="444" r:id="rId8"/>
    <p:sldId id="466" r:id="rId9"/>
    <p:sldId id="473" r:id="rId10"/>
    <p:sldId id="445" r:id="rId11"/>
    <p:sldId id="474" r:id="rId12"/>
    <p:sldId id="446" r:id="rId13"/>
    <p:sldId id="467" r:id="rId14"/>
    <p:sldId id="475" r:id="rId15"/>
    <p:sldId id="447" r:id="rId16"/>
    <p:sldId id="468" r:id="rId17"/>
    <p:sldId id="476" r:id="rId18"/>
    <p:sldId id="448" r:id="rId19"/>
    <p:sldId id="449" r:id="rId20"/>
    <p:sldId id="450" r:id="rId21"/>
    <p:sldId id="469" r:id="rId22"/>
    <p:sldId id="477" r:id="rId23"/>
    <p:sldId id="452" r:id="rId24"/>
    <p:sldId id="453" r:id="rId25"/>
    <p:sldId id="470" r:id="rId26"/>
    <p:sldId id="478" r:id="rId27"/>
    <p:sldId id="454" r:id="rId28"/>
    <p:sldId id="479" r:id="rId29"/>
    <p:sldId id="455" r:id="rId30"/>
    <p:sldId id="480" r:id="rId31"/>
    <p:sldId id="456" r:id="rId32"/>
    <p:sldId id="457" r:id="rId33"/>
    <p:sldId id="458" r:id="rId34"/>
    <p:sldId id="481" r:id="rId35"/>
    <p:sldId id="459" r:id="rId36"/>
    <p:sldId id="482" r:id="rId37"/>
    <p:sldId id="460" r:id="rId38"/>
    <p:sldId id="461" r:id="rId39"/>
    <p:sldId id="483" r:id="rId40"/>
    <p:sldId id="462" r:id="rId41"/>
    <p:sldId id="471" r:id="rId42"/>
    <p:sldId id="48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85" r:id="rId59"/>
    <p:sldId id="48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2269E41-F5F9-B344-92BC-2C604E2FCD40}"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C5AB3FB-6312-F841-B90C-C5CE1FCDCFB2}"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78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27</a:t>
            </a:r>
            <a:endParaRPr lang="en-US" dirty="0"/>
          </a:p>
        </p:txBody>
      </p:sp>
      <p:sp>
        <p:nvSpPr>
          <p:cNvPr id="5" name="Text Placeholder 4"/>
          <p:cNvSpPr>
            <a:spLocks noGrp="1"/>
          </p:cNvSpPr>
          <p:nvPr>
            <p:ph type="body" sz="quarter" idx="15"/>
          </p:nvPr>
        </p:nvSpPr>
        <p:spPr/>
        <p:txBody>
          <a:bodyPr/>
          <a:lstStyle/>
          <a:p>
            <a:r>
              <a:rPr lang="en-US" dirty="0" smtClean="0"/>
              <a:t>Valve and Seat Service</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VALVE FAULT DIAGNOSIS</a:t>
            </a:r>
            <a:endParaRPr lang="en-US"/>
          </a:p>
        </p:txBody>
      </p:sp>
      <p:sp>
        <p:nvSpPr>
          <p:cNvPr id="13314" name="Rectangle 3"/>
          <p:cNvSpPr>
            <a:spLocks noGrp="1" noChangeArrowheads="1"/>
          </p:cNvSpPr>
          <p:nvPr>
            <p:ph idx="1"/>
          </p:nvPr>
        </p:nvSpPr>
        <p:spPr/>
        <p:txBody>
          <a:bodyPr/>
          <a:lstStyle/>
          <a:p>
            <a:r>
              <a:rPr lang="en-US" smtClean="0"/>
              <a:t>Careful inspection of the cylinder head and valves can often reveal the root cause of failure.</a:t>
            </a:r>
          </a:p>
          <a:p>
            <a:pPr lvl="1"/>
            <a:r>
              <a:rPr lang="en-US" smtClean="0"/>
              <a:t>Poor Valve Seating</a:t>
            </a:r>
          </a:p>
          <a:p>
            <a:pPr lvl="1"/>
            <a:r>
              <a:rPr lang="en-US" smtClean="0"/>
              <a:t>Carbon Deposits</a:t>
            </a:r>
          </a:p>
          <a:p>
            <a:pPr lvl="1"/>
            <a:r>
              <a:rPr lang="en-US" smtClean="0"/>
              <a:t>Excessive Temperatures</a:t>
            </a:r>
          </a:p>
          <a:p>
            <a:pPr lvl="1"/>
            <a:r>
              <a:rPr lang="en-US" smtClean="0"/>
              <a:t>Valve Seat Erosion</a:t>
            </a:r>
          </a:p>
          <a:p>
            <a:pPr lvl="1"/>
            <a:r>
              <a:rPr lang="en-US" smtClean="0"/>
              <a:t>High-velocity Seating</a:t>
            </a:r>
            <a:endParaRPr lang="en-US"/>
          </a:p>
        </p:txBody>
      </p:sp>
    </p:spTree>
    <p:extLst>
      <p:ext uri="{BB962C8B-B14F-4D97-AF65-F5344CB8AC3E}">
        <p14:creationId xmlns:p14="http://schemas.microsoft.com/office/powerpoint/2010/main" val="5525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27–8</a:t>
            </a:r>
            <a:r>
              <a:rPr lang="en-US" dirty="0" smtClean="0"/>
              <a:t> Typical intake valve seat wear.</a:t>
            </a:r>
            <a:endParaRPr lang="en-US" dirty="0"/>
          </a:p>
        </p:txBody>
      </p:sp>
      <p:pic>
        <p:nvPicPr>
          <p:cNvPr id="4" name="Picture 3" descr="6540027008.jpg"/>
          <p:cNvPicPr>
            <a:picLocks noChangeAspect="1"/>
          </p:cNvPicPr>
          <p:nvPr/>
        </p:nvPicPr>
        <p:blipFill>
          <a:blip r:embed="rId2" cstate="print"/>
          <a:stretch>
            <a:fillRect/>
          </a:stretch>
        </p:blipFill>
        <p:spPr>
          <a:xfrm>
            <a:off x="1691640" y="1916583"/>
            <a:ext cx="5760720" cy="3939235"/>
          </a:xfrm>
          <a:prstGeom prst="rect">
            <a:avLst/>
          </a:prstGeom>
        </p:spPr>
      </p:pic>
    </p:spTree>
    <p:extLst>
      <p:ext uri="{BB962C8B-B14F-4D97-AF65-F5344CB8AC3E}">
        <p14:creationId xmlns:p14="http://schemas.microsoft.com/office/powerpoint/2010/main" val="284119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smtClean="0"/>
              <a:t>VALVE SPRINGS (1 OF 2)</a:t>
            </a:r>
            <a:endParaRPr lang="en-US" dirty="0"/>
          </a:p>
        </p:txBody>
      </p:sp>
      <p:sp>
        <p:nvSpPr>
          <p:cNvPr id="14338" name="Rectangle 3"/>
          <p:cNvSpPr>
            <a:spLocks noGrp="1" noChangeArrowheads="1"/>
          </p:cNvSpPr>
          <p:nvPr>
            <p:ph idx="1"/>
          </p:nvPr>
        </p:nvSpPr>
        <p:spPr/>
        <p:txBody>
          <a:bodyPr/>
          <a:lstStyle/>
          <a:p>
            <a:r>
              <a:rPr lang="en-US" dirty="0" smtClean="0"/>
              <a:t>A valve spring holds the valve against the seat when the valve is not being opened. </a:t>
            </a:r>
          </a:p>
          <a:p>
            <a:r>
              <a:rPr lang="en-US" dirty="0" smtClean="0"/>
              <a:t>One end of the valve spring is seated against the head. </a:t>
            </a:r>
          </a:p>
          <a:p>
            <a:r>
              <a:rPr lang="en-US" dirty="0" smtClean="0"/>
              <a:t>The other end of the spring is attached under compression to the valve stem through a valve spring retainer and a valve spring keeper (lock).</a:t>
            </a:r>
          </a:p>
        </p:txBody>
      </p:sp>
    </p:spTree>
    <p:extLst>
      <p:ext uri="{BB962C8B-B14F-4D97-AF65-F5344CB8AC3E}">
        <p14:creationId xmlns:p14="http://schemas.microsoft.com/office/powerpoint/2010/main" val="321842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SPRINGS </a:t>
            </a:r>
            <a:r>
              <a:rPr lang="en-US" dirty="0" smtClean="0"/>
              <a:t>(2 </a:t>
            </a:r>
            <a:r>
              <a:rPr lang="en-US" dirty="0"/>
              <a:t>OF 2)</a:t>
            </a:r>
          </a:p>
        </p:txBody>
      </p:sp>
      <p:sp>
        <p:nvSpPr>
          <p:cNvPr id="3" name="Content Placeholder 2"/>
          <p:cNvSpPr>
            <a:spLocks noGrp="1"/>
          </p:cNvSpPr>
          <p:nvPr>
            <p:ph idx="1"/>
          </p:nvPr>
        </p:nvSpPr>
        <p:spPr/>
        <p:txBody>
          <a:bodyPr/>
          <a:lstStyle/>
          <a:p>
            <a:r>
              <a:rPr lang="en-US" dirty="0"/>
              <a:t>Spring Materials and Design</a:t>
            </a:r>
          </a:p>
          <a:p>
            <a:r>
              <a:rPr lang="en-US" dirty="0"/>
              <a:t>Variable Rate Springs</a:t>
            </a:r>
          </a:p>
          <a:p>
            <a:r>
              <a:rPr lang="en-US" dirty="0"/>
              <a:t>Valve Spring </a:t>
            </a:r>
            <a:r>
              <a:rPr lang="en-US" dirty="0" smtClean="0"/>
              <a:t>Inspection</a:t>
            </a:r>
            <a:endParaRPr lang="en-US" dirty="0"/>
          </a:p>
        </p:txBody>
      </p:sp>
    </p:spTree>
    <p:extLst>
      <p:ext uri="{BB962C8B-B14F-4D97-AF65-F5344CB8AC3E}">
        <p14:creationId xmlns:p14="http://schemas.microsoft.com/office/powerpoint/2010/main" val="339701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27–14</a:t>
            </a:r>
            <a:r>
              <a:rPr lang="en-US" dirty="0" smtClean="0"/>
              <a:t> Valve spring types (</a:t>
            </a:r>
            <a:r>
              <a:rPr lang="en-US" i="1" dirty="0" smtClean="0"/>
              <a:t>left to right</a:t>
            </a:r>
            <a:r>
              <a:rPr lang="en-US" dirty="0" smtClean="0"/>
              <a:t>): coil spring with equally spaced coils; spring with damper inside spring coil; closely spaced spring with a damper; taper wound coil spring.</a:t>
            </a:r>
            <a:endParaRPr lang="en-US" dirty="0"/>
          </a:p>
        </p:txBody>
      </p:sp>
      <p:pic>
        <p:nvPicPr>
          <p:cNvPr id="3" name="Picture 2" descr="6540027014.jpg"/>
          <p:cNvPicPr>
            <a:picLocks noChangeAspect="1"/>
          </p:cNvPicPr>
          <p:nvPr/>
        </p:nvPicPr>
        <p:blipFill>
          <a:blip r:embed="rId2" cstate="print"/>
          <a:stretch>
            <a:fillRect/>
          </a:stretch>
        </p:blipFill>
        <p:spPr>
          <a:xfrm>
            <a:off x="1691641" y="2860244"/>
            <a:ext cx="5760718" cy="2051913"/>
          </a:xfrm>
          <a:prstGeom prst="rect">
            <a:avLst/>
          </a:prstGeom>
        </p:spPr>
      </p:pic>
    </p:spTree>
    <p:extLst>
      <p:ext uri="{BB962C8B-B14F-4D97-AF65-F5344CB8AC3E}">
        <p14:creationId xmlns:p14="http://schemas.microsoft.com/office/powerpoint/2010/main" val="404919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VALVE KEEPERS AND ROTATORS (1 OF 2)</a:t>
            </a:r>
            <a:endParaRPr lang="en-US" dirty="0"/>
          </a:p>
        </p:txBody>
      </p:sp>
      <p:sp>
        <p:nvSpPr>
          <p:cNvPr id="15362" name="Rectangle 3"/>
          <p:cNvSpPr>
            <a:spLocks noGrp="1" noChangeArrowheads="1"/>
          </p:cNvSpPr>
          <p:nvPr>
            <p:ph idx="1"/>
          </p:nvPr>
        </p:nvSpPr>
        <p:spPr/>
        <p:txBody>
          <a:bodyPr/>
          <a:lstStyle/>
          <a:p>
            <a:r>
              <a:rPr lang="en-US" dirty="0" smtClean="0"/>
              <a:t>Valve keepers (locks) are used on the end of the valve stem to retain the spring. </a:t>
            </a:r>
          </a:p>
          <a:p>
            <a:pPr lvl="1"/>
            <a:r>
              <a:rPr lang="en-US" dirty="0" smtClean="0"/>
              <a:t>The inside surfaces of the keeper use a variety of grooves or beads. </a:t>
            </a:r>
          </a:p>
          <a:p>
            <a:pPr lvl="1"/>
            <a:r>
              <a:rPr lang="en-US" dirty="0" smtClean="0"/>
              <a:t>The design depends on the holding requirements. </a:t>
            </a:r>
          </a:p>
          <a:p>
            <a:pPr lvl="1"/>
            <a:r>
              <a:rPr lang="en-US" dirty="0" smtClean="0"/>
              <a:t>The outside of the keeper fits into a cone-shaped seat in the center of the valve spring retainer.</a:t>
            </a:r>
          </a:p>
        </p:txBody>
      </p:sp>
    </p:spTree>
    <p:extLst>
      <p:ext uri="{BB962C8B-B14F-4D97-AF65-F5344CB8AC3E}">
        <p14:creationId xmlns:p14="http://schemas.microsoft.com/office/powerpoint/2010/main" val="152786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KEEPERS AND ROTATORS </a:t>
            </a:r>
            <a:r>
              <a:rPr lang="en-US" dirty="0" smtClean="0"/>
              <a:t>(2 </a:t>
            </a:r>
            <a:r>
              <a:rPr lang="en-US" dirty="0"/>
              <a:t>OF 2)</a:t>
            </a:r>
          </a:p>
        </p:txBody>
      </p:sp>
      <p:sp>
        <p:nvSpPr>
          <p:cNvPr id="3" name="Content Placeholder 2"/>
          <p:cNvSpPr>
            <a:spLocks noGrp="1"/>
          </p:cNvSpPr>
          <p:nvPr>
            <p:ph idx="1"/>
          </p:nvPr>
        </p:nvSpPr>
        <p:spPr/>
        <p:txBody>
          <a:bodyPr/>
          <a:lstStyle/>
          <a:p>
            <a:r>
              <a:rPr lang="en-US" dirty="0"/>
              <a:t>Some valve spring retainers have built-in devices called valve rotators. </a:t>
            </a:r>
          </a:p>
          <a:p>
            <a:pPr lvl="1"/>
            <a:r>
              <a:rPr lang="en-US" dirty="0"/>
              <a:t>They cause the valve to rotate in a controlled manner as it is opened</a:t>
            </a:r>
            <a:r>
              <a:rPr lang="en-US" dirty="0" smtClean="0"/>
              <a:t>.</a:t>
            </a:r>
            <a:endParaRPr lang="en-US" dirty="0"/>
          </a:p>
        </p:txBody>
      </p:sp>
    </p:spTree>
    <p:extLst>
      <p:ext uri="{BB962C8B-B14F-4D97-AF65-F5344CB8AC3E}">
        <p14:creationId xmlns:p14="http://schemas.microsoft.com/office/powerpoint/2010/main" val="329642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27–19</a:t>
            </a:r>
            <a:r>
              <a:rPr lang="en-US" sz="1800" dirty="0" smtClean="0"/>
              <a:t> Notice that there is no gap between the two keepers (ends butted together). As a result, the valve is free to rotate because the retainer applies a force, holding the keepers in place but not tight against the stem of the valve. Most engines, however, do not use free rotators and, therefore, have a gap between the keepers.</a:t>
            </a:r>
            <a:endParaRPr lang="en-US" sz="1800" dirty="0"/>
          </a:p>
        </p:txBody>
      </p:sp>
      <p:pic>
        <p:nvPicPr>
          <p:cNvPr id="3" name="Picture 2" descr="654002701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66397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VALVE RECONDITIONING PROCEDURE (1 OF 2)</a:t>
            </a:r>
            <a:endParaRPr lang="en-US" dirty="0"/>
          </a:p>
        </p:txBody>
      </p:sp>
      <p:sp>
        <p:nvSpPr>
          <p:cNvPr id="16386" name="Rectangle 3"/>
          <p:cNvSpPr>
            <a:spLocks noGrp="1" noChangeArrowheads="1"/>
          </p:cNvSpPr>
          <p:nvPr>
            <p:ph type="body" idx="1"/>
          </p:nvPr>
        </p:nvSpPr>
        <p:spPr/>
        <p:txBody>
          <a:bodyPr/>
          <a:lstStyle/>
          <a:p>
            <a:r>
              <a:rPr lang="en-US" dirty="0" smtClean="0"/>
              <a:t>After proper cleaning, inspection, and measurement procedures have been completed, valve reconditioning, usually called a "valve job," can be performed using the following sequence.</a:t>
            </a:r>
          </a:p>
          <a:p>
            <a:pPr lvl="1"/>
            <a:r>
              <a:rPr lang="en-US" dirty="0" smtClean="0"/>
              <a:t>STEP 1 The valve stem is lightly ground and chamfered. </a:t>
            </a:r>
          </a:p>
          <a:p>
            <a:pPr lvl="1"/>
            <a:r>
              <a:rPr lang="en-US" dirty="0" smtClean="0"/>
              <a:t>STEP 2 The face of the valve is ground to the proper angle using a valve grinder.</a:t>
            </a:r>
          </a:p>
        </p:txBody>
      </p:sp>
    </p:spTree>
    <p:extLst>
      <p:ext uri="{BB962C8B-B14F-4D97-AF65-F5344CB8AC3E}">
        <p14:creationId xmlns:p14="http://schemas.microsoft.com/office/powerpoint/2010/main" val="2796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VALVE RECONDITIONING PROCEDURE </a:t>
            </a:r>
            <a:r>
              <a:rPr lang="en-US" dirty="0" smtClean="0"/>
              <a:t>(2 </a:t>
            </a:r>
            <a:r>
              <a:rPr lang="en-US" dirty="0"/>
              <a:t>OF 2)</a:t>
            </a:r>
          </a:p>
        </p:txBody>
      </p:sp>
      <p:sp>
        <p:nvSpPr>
          <p:cNvPr id="17410" name="Rectangle 3"/>
          <p:cNvSpPr>
            <a:spLocks noGrp="1" noChangeArrowheads="1"/>
          </p:cNvSpPr>
          <p:nvPr>
            <p:ph type="body" idx="1"/>
          </p:nvPr>
        </p:nvSpPr>
        <p:spPr/>
        <p:txBody>
          <a:bodyPr/>
          <a:lstStyle/>
          <a:p>
            <a:pPr lvl="1"/>
            <a:r>
              <a:rPr lang="en-US" dirty="0"/>
              <a:t>STEP 3 The valve seat is ground in the head. (The seat must be matched to the valve that will be used in that position.)</a:t>
            </a:r>
          </a:p>
          <a:p>
            <a:pPr lvl="1"/>
            <a:r>
              <a:rPr lang="en-US" dirty="0" smtClean="0"/>
              <a:t>STEP 4 Valve spring installed height and valve stem height are checked and corrected as necessary.</a:t>
            </a:r>
          </a:p>
          <a:p>
            <a:pPr lvl="1"/>
            <a:r>
              <a:rPr lang="en-US" dirty="0" smtClean="0"/>
              <a:t>STEP 5 After a thorough cleaning, the cylinder head should be assembled with new valve stem seals installed.</a:t>
            </a:r>
            <a:endParaRPr lang="en-US" dirty="0"/>
          </a:p>
        </p:txBody>
      </p:sp>
    </p:spTree>
    <p:extLst>
      <p:ext uri="{BB962C8B-B14F-4D97-AF65-F5344CB8AC3E}">
        <p14:creationId xmlns:p14="http://schemas.microsoft.com/office/powerpoint/2010/main" val="194036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27.1</a:t>
            </a:r>
            <a:r>
              <a:rPr lang="en-US" dirty="0" smtClean="0"/>
              <a:t> Discuss intake and exhaust valves. </a:t>
            </a:r>
          </a:p>
          <a:p>
            <a:pPr marL="0" indent="-29718">
              <a:buNone/>
            </a:pPr>
            <a:r>
              <a:rPr lang="en-US" b="1" dirty="0" smtClean="0">
                <a:solidFill>
                  <a:srgbClr val="007FA3"/>
                </a:solidFill>
              </a:rPr>
              <a:t>27.2 </a:t>
            </a:r>
            <a:r>
              <a:rPr lang="en-US" dirty="0" smtClean="0"/>
              <a:t>Describe valve seats and the valve fault diagnosis procedure. </a:t>
            </a:r>
          </a:p>
          <a:p>
            <a:pPr marL="0" indent="-29718">
              <a:buNone/>
            </a:pPr>
            <a:r>
              <a:rPr lang="en-US" b="1" dirty="0" smtClean="0">
                <a:solidFill>
                  <a:srgbClr val="007FA3"/>
                </a:solidFill>
              </a:rPr>
              <a:t>27.3</a:t>
            </a:r>
            <a:r>
              <a:rPr lang="en-US" dirty="0" smtClean="0"/>
              <a:t> Explain valve springs, and valve keepers and rotators. </a:t>
            </a:r>
          </a:p>
          <a:p>
            <a:pPr marL="0" indent="-29718">
              <a:buNone/>
            </a:pPr>
            <a:r>
              <a:rPr lang="en-US" b="1" dirty="0" smtClean="0">
                <a:solidFill>
                  <a:srgbClr val="007FA3"/>
                </a:solidFill>
              </a:rPr>
              <a:t>27.4</a:t>
            </a:r>
            <a:r>
              <a:rPr lang="en-US" dirty="0" smtClean="0"/>
              <a:t> Discuss the procedure for valve reconditioning, valve face grinding, and valve seat reconditioning. </a:t>
            </a:r>
            <a:endParaRPr lang="en-US" dirty="0"/>
          </a:p>
        </p:txBody>
      </p:sp>
    </p:spTree>
    <p:extLst>
      <p:ext uri="{BB962C8B-B14F-4D97-AF65-F5344CB8AC3E}">
        <p14:creationId xmlns:p14="http://schemas.microsoft.com/office/powerpoint/2010/main" val="48193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smtClean="0"/>
              <a:t>VALVE FACE GRINDING (1 OF 2)</a:t>
            </a:r>
            <a:endParaRPr lang="en-US" dirty="0"/>
          </a:p>
        </p:txBody>
      </p:sp>
      <p:sp>
        <p:nvSpPr>
          <p:cNvPr id="18434" name="Rectangle 3"/>
          <p:cNvSpPr>
            <a:spLocks noGrp="1" noChangeArrowheads="1"/>
          </p:cNvSpPr>
          <p:nvPr>
            <p:ph type="body" idx="1"/>
          </p:nvPr>
        </p:nvSpPr>
        <p:spPr/>
        <p:txBody>
          <a:bodyPr/>
          <a:lstStyle/>
          <a:p>
            <a:r>
              <a:rPr lang="en-US" dirty="0" smtClean="0"/>
              <a:t>For best results perform the following:</a:t>
            </a:r>
          </a:p>
          <a:p>
            <a:pPr lvl="1"/>
            <a:r>
              <a:rPr lang="en-US" dirty="0" smtClean="0"/>
              <a:t>The rotating grinding wheel is fed slowly to the rotating valve face.</a:t>
            </a:r>
          </a:p>
          <a:p>
            <a:pPr lvl="1"/>
            <a:r>
              <a:rPr lang="en-US" dirty="0" smtClean="0"/>
              <a:t>Light grinding is done as the valve is moved back and forth across the grinding wheel face.</a:t>
            </a:r>
          </a:p>
          <a:p>
            <a:pPr lvl="1"/>
            <a:r>
              <a:rPr lang="en-US" dirty="0" smtClean="0"/>
              <a:t>Do not feed the valve into the grinding stone more than 0.001 to 0.002 in. at one time</a:t>
            </a:r>
          </a:p>
        </p:txBody>
      </p:sp>
    </p:spTree>
    <p:extLst>
      <p:ext uri="{BB962C8B-B14F-4D97-AF65-F5344CB8AC3E}">
        <p14:creationId xmlns:p14="http://schemas.microsoft.com/office/powerpoint/2010/main" val="219365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FACE GRINDING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The valve is never moved off the edge of the grinding wheel. It is ground only enough to clean the face</a:t>
            </a:r>
            <a:r>
              <a:rPr lang="en-US" dirty="0" smtClean="0"/>
              <a:t>.</a:t>
            </a:r>
          </a:p>
          <a:p>
            <a:r>
              <a:rPr lang="en-US" dirty="0"/>
              <a:t>The margin is the distance between the head of the valve and the seat of the value. </a:t>
            </a:r>
          </a:p>
          <a:p>
            <a:r>
              <a:rPr lang="en-US" dirty="0"/>
              <a:t>This distance should be 0.03 in. (0.8 mm)</a:t>
            </a:r>
            <a:r>
              <a:rPr lang="en-US" dirty="0" smtClean="0"/>
              <a:t>.</a:t>
            </a:r>
            <a:endParaRPr lang="en-US" dirty="0"/>
          </a:p>
        </p:txBody>
      </p:sp>
    </p:spTree>
    <p:extLst>
      <p:ext uri="{BB962C8B-B14F-4D97-AF65-F5344CB8AC3E}">
        <p14:creationId xmlns:p14="http://schemas.microsoft.com/office/powerpoint/2010/main" val="42747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27–22</a:t>
            </a:r>
            <a:r>
              <a:rPr lang="en-US" dirty="0" smtClean="0"/>
              <a:t> Never use a valve that has been ground to a sharp edge. This weakens the valve and increases the chance of valve face burning.</a:t>
            </a:r>
            <a:endParaRPr lang="en-US" dirty="0"/>
          </a:p>
        </p:txBody>
      </p:sp>
      <p:pic>
        <p:nvPicPr>
          <p:cNvPr id="3" name="Picture 2" descr="6540027022.jpg"/>
          <p:cNvPicPr>
            <a:picLocks noChangeAspect="1"/>
          </p:cNvPicPr>
          <p:nvPr/>
        </p:nvPicPr>
        <p:blipFill>
          <a:blip r:embed="rId2" cstate="print"/>
          <a:stretch>
            <a:fillRect/>
          </a:stretch>
        </p:blipFill>
        <p:spPr>
          <a:xfrm>
            <a:off x="2558492" y="1894637"/>
            <a:ext cx="4027017" cy="3983126"/>
          </a:xfrm>
          <a:prstGeom prst="rect">
            <a:avLst/>
          </a:prstGeom>
        </p:spPr>
      </p:pic>
    </p:spTree>
    <p:extLst>
      <p:ext uri="{BB962C8B-B14F-4D97-AF65-F5344CB8AC3E}">
        <p14:creationId xmlns:p14="http://schemas.microsoft.com/office/powerpoint/2010/main" val="38145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VALVE SEAT RECONDITIONING (1 OF 3)</a:t>
            </a:r>
            <a:endParaRPr lang="en-US" dirty="0"/>
          </a:p>
        </p:txBody>
      </p:sp>
      <p:sp>
        <p:nvSpPr>
          <p:cNvPr id="20482" name="Rectangle 3"/>
          <p:cNvSpPr>
            <a:spLocks noGrp="1" noChangeArrowheads="1"/>
          </p:cNvSpPr>
          <p:nvPr>
            <p:ph type="body" idx="1"/>
          </p:nvPr>
        </p:nvSpPr>
        <p:spPr/>
        <p:txBody>
          <a:bodyPr/>
          <a:lstStyle/>
          <a:p>
            <a:r>
              <a:rPr lang="en-US" dirty="0" smtClean="0"/>
              <a:t>The valve seats are reconditioned at the following times:</a:t>
            </a:r>
          </a:p>
          <a:p>
            <a:pPr lvl="1"/>
            <a:r>
              <a:rPr lang="en-US" dirty="0" smtClean="0"/>
              <a:t>After the cylinder head has been properly cleaned, resurfaced, and the valve guides have been resized or reconditioned</a:t>
            </a:r>
          </a:p>
          <a:p>
            <a:pPr lvl="1"/>
            <a:r>
              <a:rPr lang="en-US" dirty="0" smtClean="0"/>
              <a:t>When the valve guides have been replaced</a:t>
            </a:r>
          </a:p>
        </p:txBody>
      </p:sp>
    </p:spTree>
    <p:extLst>
      <p:ext uri="{BB962C8B-B14F-4D97-AF65-F5344CB8AC3E}">
        <p14:creationId xmlns:p14="http://schemas.microsoft.com/office/powerpoint/2010/main" val="294118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VALVE SEAT RECONDITIONING </a:t>
            </a:r>
            <a:r>
              <a:rPr lang="en-US" dirty="0" smtClean="0"/>
              <a:t>(2 </a:t>
            </a:r>
            <a:r>
              <a:rPr lang="en-US" dirty="0"/>
              <a:t>OF 3)</a:t>
            </a:r>
          </a:p>
        </p:txBody>
      </p:sp>
      <p:sp>
        <p:nvSpPr>
          <p:cNvPr id="21506" name="Rectangle 3"/>
          <p:cNvSpPr>
            <a:spLocks noGrp="1" noChangeArrowheads="1"/>
          </p:cNvSpPr>
          <p:nvPr>
            <p:ph idx="1"/>
          </p:nvPr>
        </p:nvSpPr>
        <p:spPr/>
        <p:txBody>
          <a:bodyPr/>
          <a:lstStyle/>
          <a:p>
            <a:r>
              <a:rPr lang="en-US" dirty="0"/>
              <a:t>The final valve seat width and position are checked with the valve that is to be used on the seat being reconditioned.</a:t>
            </a:r>
          </a:p>
          <a:p>
            <a:r>
              <a:rPr lang="en-US" dirty="0" smtClean="0"/>
              <a:t>Valve Seat Angles</a:t>
            </a:r>
          </a:p>
          <a:p>
            <a:pPr lvl="1"/>
            <a:r>
              <a:rPr lang="en-US" dirty="0" smtClean="0"/>
              <a:t>45 Degrees</a:t>
            </a:r>
          </a:p>
          <a:p>
            <a:pPr lvl="1"/>
            <a:r>
              <a:rPr lang="en-US" dirty="0" smtClean="0"/>
              <a:t>30 Degrees</a:t>
            </a:r>
          </a:p>
        </p:txBody>
      </p:sp>
    </p:spTree>
    <p:extLst>
      <p:ext uri="{BB962C8B-B14F-4D97-AF65-F5344CB8AC3E}">
        <p14:creationId xmlns:p14="http://schemas.microsoft.com/office/powerpoint/2010/main" val="4274018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SEAT RECONDITIONING </a:t>
            </a:r>
            <a:r>
              <a:rPr lang="en-US" dirty="0" smtClean="0"/>
              <a:t>(3 </a:t>
            </a:r>
            <a:r>
              <a:rPr lang="en-US" dirty="0"/>
              <a:t>OF 3)</a:t>
            </a:r>
          </a:p>
        </p:txBody>
      </p:sp>
      <p:sp>
        <p:nvSpPr>
          <p:cNvPr id="3" name="Content Placeholder 2"/>
          <p:cNvSpPr>
            <a:spLocks noGrp="1"/>
          </p:cNvSpPr>
          <p:nvPr>
            <p:ph idx="1"/>
          </p:nvPr>
        </p:nvSpPr>
        <p:spPr/>
        <p:txBody>
          <a:bodyPr/>
          <a:lstStyle/>
          <a:p>
            <a:r>
              <a:rPr lang="en-US" dirty="0"/>
              <a:t>Interference Angle</a:t>
            </a:r>
          </a:p>
          <a:p>
            <a:r>
              <a:rPr lang="en-US" dirty="0"/>
              <a:t>Valve Seat Width</a:t>
            </a:r>
          </a:p>
          <a:p>
            <a:r>
              <a:rPr lang="en-US" dirty="0"/>
              <a:t>Three-angle Valve </a:t>
            </a:r>
            <a:r>
              <a:rPr lang="en-US" dirty="0" smtClean="0"/>
              <a:t>Job</a:t>
            </a:r>
            <a:endParaRPr lang="en-US" dirty="0"/>
          </a:p>
        </p:txBody>
      </p:sp>
    </p:spTree>
    <p:extLst>
      <p:ext uri="{BB962C8B-B14F-4D97-AF65-F5344CB8AC3E}">
        <p14:creationId xmlns:p14="http://schemas.microsoft.com/office/powerpoint/2010/main" val="20767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27–24</a:t>
            </a:r>
            <a:r>
              <a:rPr lang="en-US" dirty="0" smtClean="0"/>
              <a:t> Grinding a 45 degree angle establishes the valve seat in the combustion chamber.</a:t>
            </a:r>
            <a:endParaRPr lang="en-US" dirty="0"/>
          </a:p>
        </p:txBody>
      </p:sp>
      <p:pic>
        <p:nvPicPr>
          <p:cNvPr id="3" name="Picture 2" descr="6540027024.jpg"/>
          <p:cNvPicPr>
            <a:picLocks noChangeAspect="1"/>
          </p:cNvPicPr>
          <p:nvPr/>
        </p:nvPicPr>
        <p:blipFill>
          <a:blip r:embed="rId2" cstate="print"/>
          <a:stretch>
            <a:fillRect/>
          </a:stretch>
        </p:blipFill>
        <p:spPr>
          <a:xfrm>
            <a:off x="2240280" y="1889150"/>
            <a:ext cx="4663440" cy="3994099"/>
          </a:xfrm>
          <a:prstGeom prst="rect">
            <a:avLst/>
          </a:prstGeom>
        </p:spPr>
      </p:pic>
    </p:spTree>
    <p:extLst>
      <p:ext uri="{BB962C8B-B14F-4D97-AF65-F5344CB8AC3E}">
        <p14:creationId xmlns:p14="http://schemas.microsoft.com/office/powerpoint/2010/main" val="120780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VALVE GUIDE PILOTS</a:t>
            </a:r>
            <a:endParaRPr lang="en-US" dirty="0"/>
          </a:p>
        </p:txBody>
      </p:sp>
      <p:sp>
        <p:nvSpPr>
          <p:cNvPr id="22530" name="Rectangle 3"/>
          <p:cNvSpPr>
            <a:spLocks noGrp="1" noChangeArrowheads="1"/>
          </p:cNvSpPr>
          <p:nvPr>
            <p:ph idx="1"/>
          </p:nvPr>
        </p:nvSpPr>
        <p:spPr/>
        <p:txBody>
          <a:bodyPr/>
          <a:lstStyle/>
          <a:p>
            <a:r>
              <a:rPr lang="en-US" smtClean="0"/>
              <a:t>Valve seat reconditioning equipment uses a pilot in the valve guide to align the stone holder or cutter in the exact same location as the valve stem. </a:t>
            </a:r>
          </a:p>
          <a:p>
            <a:r>
              <a:rPr lang="en-US" smtClean="0"/>
              <a:t>This ensures accurate valve seat-to-valve face sealing. </a:t>
            </a:r>
          </a:p>
          <a:p>
            <a:r>
              <a:rPr lang="en-US" smtClean="0"/>
              <a:t>Two types of pilots used include:</a:t>
            </a:r>
          </a:p>
          <a:p>
            <a:pPr lvl="1"/>
            <a:r>
              <a:rPr lang="en-US" smtClean="0"/>
              <a:t>Tapered pilots</a:t>
            </a:r>
          </a:p>
          <a:p>
            <a:pPr lvl="1"/>
            <a:r>
              <a:rPr lang="en-US" smtClean="0"/>
              <a:t>Expandable pilots</a:t>
            </a:r>
            <a:endParaRPr lang="en-US"/>
          </a:p>
        </p:txBody>
      </p:sp>
    </p:spTree>
    <p:extLst>
      <p:ext uri="{BB962C8B-B14F-4D97-AF65-F5344CB8AC3E}">
        <p14:creationId xmlns:p14="http://schemas.microsoft.com/office/powerpoint/2010/main" val="4205450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27–30</a:t>
            </a:r>
            <a:r>
              <a:rPr lang="en-US" dirty="0" smtClean="0"/>
              <a:t> A valve guide pilot being used to support a valve seat cutter.</a:t>
            </a:r>
            <a:endParaRPr lang="en-US" dirty="0"/>
          </a:p>
        </p:txBody>
      </p:sp>
      <p:pic>
        <p:nvPicPr>
          <p:cNvPr id="3" name="Picture 2" descr="654002703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5225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VALVE SEAT GRINDING STONES</a:t>
            </a:r>
            <a:endParaRPr lang="en-US"/>
          </a:p>
        </p:txBody>
      </p:sp>
      <p:sp>
        <p:nvSpPr>
          <p:cNvPr id="23554" name="Rectangle 3"/>
          <p:cNvSpPr>
            <a:spLocks noGrp="1" noChangeArrowheads="1"/>
          </p:cNvSpPr>
          <p:nvPr>
            <p:ph idx="1"/>
          </p:nvPr>
        </p:nvSpPr>
        <p:spPr/>
        <p:txBody>
          <a:bodyPr/>
          <a:lstStyle/>
          <a:p>
            <a:r>
              <a:rPr lang="en-US" smtClean="0"/>
              <a:t>Types of Stones</a:t>
            </a:r>
          </a:p>
          <a:p>
            <a:r>
              <a:rPr lang="en-US" smtClean="0"/>
              <a:t>Dressing the Grinding Stone</a:t>
            </a:r>
          </a:p>
          <a:p>
            <a:r>
              <a:rPr lang="en-US" smtClean="0"/>
              <a:t>Grinding the Valve Seat</a:t>
            </a:r>
          </a:p>
          <a:p>
            <a:r>
              <a:rPr lang="en-US" smtClean="0"/>
              <a:t>Narrowing the Valve Seat</a:t>
            </a:r>
            <a:endParaRPr lang="en-US"/>
          </a:p>
        </p:txBody>
      </p:sp>
    </p:spTree>
    <p:extLst>
      <p:ext uri="{BB962C8B-B14F-4D97-AF65-F5344CB8AC3E}">
        <p14:creationId xmlns:p14="http://schemas.microsoft.com/office/powerpoint/2010/main" val="265891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dirty="0"/>
              <a:t>OBJECTIVES </a:t>
            </a:r>
            <a:r>
              <a:rPr lang="en-US" dirty="0" smtClean="0"/>
              <a:t>(2 </a:t>
            </a:r>
            <a:r>
              <a:rPr lang="en-US" dirty="0"/>
              <a:t>OF 2)</a:t>
            </a:r>
          </a:p>
        </p:txBody>
      </p:sp>
      <p:sp>
        <p:nvSpPr>
          <p:cNvPr id="9218" name="Rectangle 8"/>
          <p:cNvSpPr>
            <a:spLocks noGrp="1" noChangeArrowheads="1"/>
          </p:cNvSpPr>
          <p:nvPr>
            <p:ph type="body" idx="1"/>
          </p:nvPr>
        </p:nvSpPr>
        <p:spPr/>
        <p:txBody>
          <a:bodyPr/>
          <a:lstStyle/>
          <a:p>
            <a:pPr marL="0" indent="-29718">
              <a:buNone/>
            </a:pPr>
            <a:r>
              <a:rPr lang="en-US" b="1" dirty="0" smtClean="0">
                <a:solidFill>
                  <a:srgbClr val="007FA3"/>
                </a:solidFill>
              </a:rPr>
              <a:t>27.5</a:t>
            </a:r>
            <a:r>
              <a:rPr lang="en-US" dirty="0" smtClean="0"/>
              <a:t> Discuss valve guide pilots, valve seat grinding stones, and valve seat cutters. </a:t>
            </a:r>
          </a:p>
          <a:p>
            <a:pPr marL="0" indent="-29718">
              <a:buNone/>
            </a:pPr>
            <a:r>
              <a:rPr lang="en-US" b="1" dirty="0" smtClean="0">
                <a:solidFill>
                  <a:srgbClr val="007FA3"/>
                </a:solidFill>
              </a:rPr>
              <a:t>27.6</a:t>
            </a:r>
            <a:r>
              <a:rPr lang="en-US" dirty="0" smtClean="0"/>
              <a:t> Explain valve seat testing and valve seat replacement. </a:t>
            </a:r>
          </a:p>
          <a:p>
            <a:pPr marL="0" indent="-29718">
              <a:buNone/>
            </a:pPr>
            <a:r>
              <a:rPr lang="en-US" b="1" dirty="0" smtClean="0">
                <a:solidFill>
                  <a:srgbClr val="007FA3"/>
                </a:solidFill>
              </a:rPr>
              <a:t>27.7</a:t>
            </a:r>
            <a:r>
              <a:rPr lang="en-US" dirty="0" smtClean="0"/>
              <a:t> Discuss valve stem height and installed height. </a:t>
            </a:r>
          </a:p>
          <a:p>
            <a:pPr marL="0" indent="-29718">
              <a:buNone/>
            </a:pPr>
            <a:r>
              <a:rPr lang="en-US" b="1" dirty="0" smtClean="0">
                <a:solidFill>
                  <a:srgbClr val="007FA3"/>
                </a:solidFill>
              </a:rPr>
              <a:t>27.8</a:t>
            </a:r>
            <a:r>
              <a:rPr lang="en-US" dirty="0" smtClean="0"/>
              <a:t> Describe the procedure of installing the valves and explain valve stem seals.</a:t>
            </a:r>
            <a:endParaRPr lang="en-US" dirty="0"/>
          </a:p>
        </p:txBody>
      </p:sp>
    </p:spTree>
    <p:extLst>
      <p:ext uri="{BB962C8B-B14F-4D97-AF65-F5344CB8AC3E}">
        <p14:creationId xmlns:p14="http://schemas.microsoft.com/office/powerpoint/2010/main" val="85398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27–31</a:t>
            </a:r>
            <a:r>
              <a:rPr lang="en-US" dirty="0" smtClean="0"/>
              <a:t> Checking valve seat concentricity using a dial indicator.</a:t>
            </a:r>
            <a:endParaRPr lang="en-US" dirty="0"/>
          </a:p>
        </p:txBody>
      </p:sp>
      <p:pic>
        <p:nvPicPr>
          <p:cNvPr id="3" name="Picture 2" descr="654002703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17432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VALVE SEAT CUTTERS</a:t>
            </a:r>
            <a:endParaRPr lang="en-US"/>
          </a:p>
        </p:txBody>
      </p:sp>
      <p:sp>
        <p:nvSpPr>
          <p:cNvPr id="24578" name="Rectangle 3"/>
          <p:cNvSpPr>
            <a:spLocks noGrp="1" noChangeArrowheads="1"/>
          </p:cNvSpPr>
          <p:nvPr>
            <p:ph idx="1"/>
          </p:nvPr>
        </p:nvSpPr>
        <p:spPr>
          <a:xfrm>
            <a:off x="457200" y="1600200"/>
            <a:ext cx="4038600" cy="4525963"/>
          </a:xfrm>
        </p:spPr>
        <p:txBody>
          <a:bodyPr/>
          <a:lstStyle/>
          <a:p>
            <a:r>
              <a:rPr lang="en-US" dirty="0" smtClean="0"/>
              <a:t>Some vehicle manufacturer and automotive service technicians recommend the use of valve seat cutters rather than valve seat grinders.</a:t>
            </a:r>
            <a:endParaRPr lang="en-US" dirty="0"/>
          </a:p>
        </p:txBody>
      </p:sp>
      <p:sp>
        <p:nvSpPr>
          <p:cNvPr id="49156" name="Rectangle 6"/>
          <p:cNvSpPr>
            <a:spLocks noChangeArrowheads="1"/>
          </p:cNvSpPr>
          <p:nvPr/>
        </p:nvSpPr>
        <p:spPr bwMode="auto">
          <a:xfrm>
            <a:off x="4572000" y="5095875"/>
            <a:ext cx="4191000" cy="517525"/>
          </a:xfrm>
          <a:prstGeom prst="rect">
            <a:avLst/>
          </a:prstGeom>
          <a:noFill/>
          <a:ln>
            <a:noFill/>
          </a:ln>
          <a:effectLst/>
          <a:extLst/>
        </p:spPr>
        <p:txBody>
          <a:bodyPr>
            <a:spAutoFit/>
          </a:bodyPr>
          <a:lstStyle/>
          <a:p>
            <a:pPr>
              <a:defRPr/>
            </a:pPr>
            <a:r>
              <a:rPr lang="en-US" b="1" dirty="0">
                <a:cs typeface="+mn-cs"/>
              </a:rPr>
              <a:t>FIGURE 27–34 </a:t>
            </a:r>
            <a:r>
              <a:rPr lang="en-US" dirty="0">
                <a:cs typeface="+mn-cs"/>
              </a:rPr>
              <a:t>A cutter is used to remove metal and form the valve seat angles.</a:t>
            </a: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2188" y="1782763"/>
            <a:ext cx="34226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596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VALVE SEAT TESTING</a:t>
            </a:r>
            <a:endParaRPr lang="en-US"/>
          </a:p>
        </p:txBody>
      </p:sp>
      <p:sp>
        <p:nvSpPr>
          <p:cNvPr id="25602" name="Rectangle 3"/>
          <p:cNvSpPr>
            <a:spLocks noGrp="1" noChangeArrowheads="1"/>
          </p:cNvSpPr>
          <p:nvPr>
            <p:ph type="body" idx="1"/>
          </p:nvPr>
        </p:nvSpPr>
        <p:spPr/>
        <p:txBody>
          <a:bodyPr/>
          <a:lstStyle/>
          <a:p>
            <a:r>
              <a:rPr lang="en-US" smtClean="0"/>
              <a:t>After the valves have been refaced and the guides and valve seats have been resurfaced, the valves should be inspected for proper sealing and to ensure that the valve seat is concentric with the valve face.</a:t>
            </a:r>
            <a:endParaRPr lang="en-US"/>
          </a:p>
        </p:txBody>
      </p:sp>
    </p:spTree>
    <p:extLst>
      <p:ext uri="{BB962C8B-B14F-4D97-AF65-F5344CB8AC3E}">
        <p14:creationId xmlns:p14="http://schemas.microsoft.com/office/powerpoint/2010/main" val="183811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VALVE SEAT REPLACEMENT</a:t>
            </a:r>
            <a:endParaRPr lang="en-US"/>
          </a:p>
        </p:txBody>
      </p:sp>
      <p:sp>
        <p:nvSpPr>
          <p:cNvPr id="26626" name="Rectangle 3"/>
          <p:cNvSpPr>
            <a:spLocks noGrp="1" noChangeArrowheads="1"/>
          </p:cNvSpPr>
          <p:nvPr>
            <p:ph idx="1"/>
          </p:nvPr>
        </p:nvSpPr>
        <p:spPr/>
        <p:txBody>
          <a:bodyPr/>
          <a:lstStyle/>
          <a:p>
            <a:r>
              <a:rPr lang="en-US" smtClean="0"/>
              <a:t>Valve seats need to be replaced if they are cracked or if they are burned or eroded too much to be reground.</a:t>
            </a:r>
          </a:p>
          <a:p>
            <a:r>
              <a:rPr lang="en-US" smtClean="0"/>
              <a:t>Insert Seat Removal Methods</a:t>
            </a:r>
          </a:p>
          <a:p>
            <a:r>
              <a:rPr lang="en-US" smtClean="0"/>
              <a:t>Types of Valve Seats</a:t>
            </a:r>
          </a:p>
          <a:p>
            <a:r>
              <a:rPr lang="en-US" smtClean="0"/>
              <a:t>Replacing an Integral Valve Seat</a:t>
            </a:r>
            <a:endParaRPr lang="en-US"/>
          </a:p>
        </p:txBody>
      </p:sp>
    </p:spTree>
    <p:extLst>
      <p:ext uri="{BB962C8B-B14F-4D97-AF65-F5344CB8AC3E}">
        <p14:creationId xmlns:p14="http://schemas.microsoft.com/office/powerpoint/2010/main" val="1517565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27–35</a:t>
            </a:r>
            <a:r>
              <a:rPr lang="en-US" dirty="0" smtClean="0"/>
              <a:t> All aluminum cylinder heads use valve seat inserts. If an integral valve seat (cast-iron head) is worn, it can be replaced with a replacement valve seat by machining a pocket (</a:t>
            </a:r>
            <a:r>
              <a:rPr lang="en-US" dirty="0" err="1" smtClean="0"/>
              <a:t>counterbore</a:t>
            </a:r>
            <a:r>
              <a:rPr lang="en-US" dirty="0" smtClean="0"/>
              <a:t>) to make a place for the new insert seat.</a:t>
            </a:r>
            <a:endParaRPr lang="en-US" dirty="0"/>
          </a:p>
        </p:txBody>
      </p:sp>
      <p:pic>
        <p:nvPicPr>
          <p:cNvPr id="3" name="Picture 2" descr="6540027035.jpg"/>
          <p:cNvPicPr>
            <a:picLocks noChangeAspect="1"/>
          </p:cNvPicPr>
          <p:nvPr/>
        </p:nvPicPr>
        <p:blipFill>
          <a:blip r:embed="rId2" cstate="print"/>
          <a:stretch>
            <a:fillRect/>
          </a:stretch>
        </p:blipFill>
        <p:spPr>
          <a:xfrm>
            <a:off x="2651760" y="1677010"/>
            <a:ext cx="3840480" cy="4418381"/>
          </a:xfrm>
          <a:prstGeom prst="rect">
            <a:avLst/>
          </a:prstGeom>
        </p:spPr>
      </p:pic>
    </p:spTree>
    <p:extLst>
      <p:ext uri="{BB962C8B-B14F-4D97-AF65-F5344CB8AC3E}">
        <p14:creationId xmlns:p14="http://schemas.microsoft.com/office/powerpoint/2010/main" val="278580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VALVE STEM HEIGHT</a:t>
            </a:r>
            <a:endParaRPr lang="en-US"/>
          </a:p>
        </p:txBody>
      </p:sp>
      <p:sp>
        <p:nvSpPr>
          <p:cNvPr id="27650" name="Rectangle 3"/>
          <p:cNvSpPr>
            <a:spLocks noGrp="1" noChangeArrowheads="1"/>
          </p:cNvSpPr>
          <p:nvPr>
            <p:ph idx="1"/>
          </p:nvPr>
        </p:nvSpPr>
        <p:spPr/>
        <p:txBody>
          <a:bodyPr/>
          <a:lstStyle/>
          <a:p>
            <a:r>
              <a:rPr lang="en-US" smtClean="0"/>
              <a:t>Valve stem height is the distance the valve stem is above the spring seat. </a:t>
            </a:r>
          </a:p>
          <a:p>
            <a:r>
              <a:rPr lang="en-US" smtClean="0"/>
              <a:t>Valve stem height is a different measurement from installed height.</a:t>
            </a:r>
            <a:endParaRPr lang="en-US"/>
          </a:p>
        </p:txBody>
      </p:sp>
    </p:spTree>
    <p:extLst>
      <p:ext uri="{BB962C8B-B14F-4D97-AF65-F5344CB8AC3E}">
        <p14:creationId xmlns:p14="http://schemas.microsoft.com/office/powerpoint/2010/main" val="310179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27–37</a:t>
            </a:r>
            <a:r>
              <a:rPr lang="en-US" dirty="0" smtClean="0"/>
              <a:t> Valve stem height is measured from the spring seat to the tip of the valve after the valve seat and valve face have been refinished. If the valve stem height is too high, up to 0.02 inch can be ground from the tips of most valves.</a:t>
            </a:r>
            <a:endParaRPr lang="en-US" dirty="0"/>
          </a:p>
        </p:txBody>
      </p:sp>
      <p:pic>
        <p:nvPicPr>
          <p:cNvPr id="3" name="Picture 2" descr="6540027037.jpg"/>
          <p:cNvPicPr>
            <a:picLocks noChangeAspect="1"/>
          </p:cNvPicPr>
          <p:nvPr/>
        </p:nvPicPr>
        <p:blipFill>
          <a:blip r:embed="rId2" cstate="print"/>
          <a:stretch>
            <a:fillRect/>
          </a:stretch>
        </p:blipFill>
        <p:spPr>
          <a:xfrm>
            <a:off x="2843784" y="2020823"/>
            <a:ext cx="3456432" cy="3730752"/>
          </a:xfrm>
          <a:prstGeom prst="rect">
            <a:avLst/>
          </a:prstGeom>
        </p:spPr>
      </p:pic>
    </p:spTree>
    <p:extLst>
      <p:ext uri="{BB962C8B-B14F-4D97-AF65-F5344CB8AC3E}">
        <p14:creationId xmlns:p14="http://schemas.microsoft.com/office/powerpoint/2010/main" val="86781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INSTALLED HEIGHT</a:t>
            </a:r>
            <a:endParaRPr lang="en-US"/>
          </a:p>
        </p:txBody>
      </p:sp>
      <p:sp>
        <p:nvSpPr>
          <p:cNvPr id="28674" name="Rectangle 3"/>
          <p:cNvSpPr>
            <a:spLocks noGrp="1" noChangeArrowheads="1"/>
          </p:cNvSpPr>
          <p:nvPr>
            <p:ph idx="1"/>
          </p:nvPr>
        </p:nvSpPr>
        <p:spPr>
          <a:xfrm>
            <a:off x="457200" y="1600200"/>
            <a:ext cx="3962400" cy="4525963"/>
          </a:xfrm>
        </p:spPr>
        <p:txBody>
          <a:bodyPr/>
          <a:lstStyle/>
          <a:p>
            <a:r>
              <a:rPr lang="en-US" dirty="0" smtClean="0"/>
              <a:t>Installed height is the distance between the valve spring seat and the underside of the valve spring retainer.</a:t>
            </a:r>
          </a:p>
          <a:p>
            <a:pPr lvl="1"/>
            <a:r>
              <a:rPr lang="en-US" dirty="0" smtClean="0"/>
              <a:t>Correcting Installed Height</a:t>
            </a:r>
          </a:p>
        </p:txBody>
      </p:sp>
      <p:grpSp>
        <p:nvGrpSpPr>
          <p:cNvPr id="28675" name="Group 7"/>
          <p:cNvGrpSpPr>
            <a:grpSpLocks/>
          </p:cNvGrpSpPr>
          <p:nvPr/>
        </p:nvGrpSpPr>
        <p:grpSpPr bwMode="auto">
          <a:xfrm>
            <a:off x="4625975" y="1371600"/>
            <a:ext cx="4168775" cy="4546600"/>
            <a:chOff x="2914" y="1052"/>
            <a:chExt cx="2626" cy="2864"/>
          </a:xfrm>
        </p:grpSpPr>
        <p:pic>
          <p:nvPicPr>
            <p:cNvPr id="28676" name="Picture 4" descr="AAJLOU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52"/>
              <a:ext cx="2626" cy="2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6" name="Rectangle 6"/>
            <p:cNvSpPr>
              <a:spLocks noChangeArrowheads="1"/>
            </p:cNvSpPr>
            <p:nvPr/>
          </p:nvSpPr>
          <p:spPr bwMode="auto">
            <a:xfrm>
              <a:off x="2928" y="3456"/>
              <a:ext cx="2544" cy="460"/>
            </a:xfrm>
            <a:prstGeom prst="rect">
              <a:avLst/>
            </a:prstGeom>
            <a:noFill/>
            <a:ln>
              <a:noFill/>
            </a:ln>
            <a:effectLst/>
            <a:extLst/>
          </p:spPr>
          <p:txBody>
            <a:bodyPr>
              <a:spAutoFit/>
            </a:bodyPr>
            <a:lstStyle/>
            <a:p>
              <a:pPr>
                <a:defRPr/>
              </a:pPr>
              <a:r>
                <a:rPr lang="en-US" b="1" dirty="0">
                  <a:cs typeface="+mn-cs"/>
                </a:rPr>
                <a:t>FIGURE 27–38 </a:t>
              </a:r>
              <a:r>
                <a:rPr lang="en-US" dirty="0">
                  <a:cs typeface="+mn-cs"/>
                </a:rPr>
                <a:t>Installed height is determined by measuring the distance from the spring seat to the bottom of the valve spring retainer.</a:t>
              </a:r>
            </a:p>
          </p:txBody>
        </p:sp>
      </p:grpSp>
    </p:spTree>
    <p:extLst>
      <p:ext uri="{BB962C8B-B14F-4D97-AF65-F5344CB8AC3E}">
        <p14:creationId xmlns:p14="http://schemas.microsoft.com/office/powerpoint/2010/main" val="1021776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VALVE STEM SEALS</a:t>
            </a:r>
            <a:endParaRPr lang="en-US"/>
          </a:p>
        </p:txBody>
      </p:sp>
      <p:sp>
        <p:nvSpPr>
          <p:cNvPr id="29698" name="Rectangle 3"/>
          <p:cNvSpPr>
            <a:spLocks noGrp="1" noChangeArrowheads="1"/>
          </p:cNvSpPr>
          <p:nvPr>
            <p:ph idx="1"/>
          </p:nvPr>
        </p:nvSpPr>
        <p:spPr/>
        <p:txBody>
          <a:bodyPr/>
          <a:lstStyle/>
          <a:p>
            <a:r>
              <a:rPr lang="en-US" smtClean="0"/>
              <a:t>Leakage past the valve guides is a major oil consumption problem in any overhead valve or overhead cam engine. </a:t>
            </a:r>
          </a:p>
          <a:p>
            <a:pPr lvl="1"/>
            <a:r>
              <a:rPr lang="en-US" smtClean="0"/>
              <a:t>A high vacuum exists in the intake port.</a:t>
            </a:r>
          </a:p>
          <a:p>
            <a:r>
              <a:rPr lang="en-US" smtClean="0"/>
              <a:t>Types of Valve Stem Seals</a:t>
            </a:r>
          </a:p>
          <a:p>
            <a:r>
              <a:rPr lang="en-US" smtClean="0"/>
              <a:t>Valve Seal Materials</a:t>
            </a:r>
            <a:endParaRPr lang="en-US"/>
          </a:p>
        </p:txBody>
      </p:sp>
    </p:spTree>
    <p:extLst>
      <p:ext uri="{BB962C8B-B14F-4D97-AF65-F5344CB8AC3E}">
        <p14:creationId xmlns:p14="http://schemas.microsoft.com/office/powerpoint/2010/main" val="767377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27–40</a:t>
            </a:r>
            <a:r>
              <a:rPr lang="en-US" sz="1800" dirty="0" smtClean="0"/>
              <a:t> Engine vacuum can draw oil past the valve guides and into the combustion chamber. The use of valve stem seals limits the amount of oil that is drawn into the engine. If the seals are defective, excessive blue (oil) smoke is most often observed during engine start-up.</a:t>
            </a:r>
            <a:endParaRPr lang="en-US" sz="1800" dirty="0"/>
          </a:p>
        </p:txBody>
      </p:sp>
      <p:pic>
        <p:nvPicPr>
          <p:cNvPr id="3" name="Picture 2" descr="6540027040.jpg"/>
          <p:cNvPicPr>
            <a:picLocks noChangeAspect="1"/>
          </p:cNvPicPr>
          <p:nvPr/>
        </p:nvPicPr>
        <p:blipFill>
          <a:blip r:embed="rId2" cstate="print"/>
          <a:stretch>
            <a:fillRect/>
          </a:stretch>
        </p:blipFill>
        <p:spPr>
          <a:xfrm>
            <a:off x="1856233" y="2179929"/>
            <a:ext cx="5431535" cy="3412540"/>
          </a:xfrm>
          <a:prstGeom prst="rect">
            <a:avLst/>
          </a:prstGeom>
        </p:spPr>
      </p:pic>
    </p:spTree>
    <p:extLst>
      <p:ext uri="{BB962C8B-B14F-4D97-AF65-F5344CB8AC3E}">
        <p14:creationId xmlns:p14="http://schemas.microsoft.com/office/powerpoint/2010/main" val="35805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INTAKE AND EXHAUST VALVES (1 OF 2)</a:t>
            </a:r>
            <a:endParaRPr lang="en-US" dirty="0"/>
          </a:p>
        </p:txBody>
      </p:sp>
      <p:sp>
        <p:nvSpPr>
          <p:cNvPr id="11266" name="Rectangle 3"/>
          <p:cNvSpPr>
            <a:spLocks noGrp="1" noChangeArrowheads="1"/>
          </p:cNvSpPr>
          <p:nvPr>
            <p:ph idx="1"/>
          </p:nvPr>
        </p:nvSpPr>
        <p:spPr/>
        <p:txBody>
          <a:bodyPr/>
          <a:lstStyle/>
          <a:p>
            <a:r>
              <a:rPr lang="en-US" dirty="0" smtClean="0"/>
              <a:t>Intake valves control the inlet of cool, low-pressure induction charges. </a:t>
            </a:r>
          </a:p>
          <a:p>
            <a:r>
              <a:rPr lang="en-US" dirty="0" smtClean="0"/>
              <a:t>Exhaust valves handle hot, high-pressure exhaust gases.</a:t>
            </a:r>
          </a:p>
          <a:p>
            <a:r>
              <a:rPr lang="en-US" dirty="0" smtClean="0"/>
              <a:t>Parts Involved</a:t>
            </a:r>
          </a:p>
          <a:p>
            <a:r>
              <a:rPr lang="en-US" dirty="0" smtClean="0"/>
              <a:t>Valve Size Relationships</a:t>
            </a:r>
          </a:p>
        </p:txBody>
      </p:sp>
    </p:spTree>
    <p:extLst>
      <p:ext uri="{BB962C8B-B14F-4D97-AF65-F5344CB8AC3E}">
        <p14:creationId xmlns:p14="http://schemas.microsoft.com/office/powerpoint/2010/main" val="2789503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INSTALLING THE VALVES (1 OF 2)</a:t>
            </a:r>
            <a:endParaRPr lang="en-US" dirty="0"/>
          </a:p>
        </p:txBody>
      </p:sp>
      <p:sp>
        <p:nvSpPr>
          <p:cNvPr id="30722" name="Rectangle 3"/>
          <p:cNvSpPr>
            <a:spLocks noGrp="1" noChangeArrowheads="1"/>
          </p:cNvSpPr>
          <p:nvPr>
            <p:ph type="body" idx="1"/>
          </p:nvPr>
        </p:nvSpPr>
        <p:spPr/>
        <p:txBody>
          <a:bodyPr/>
          <a:lstStyle/>
          <a:p>
            <a:r>
              <a:rPr lang="en-US" dirty="0" smtClean="0"/>
              <a:t>STEP 1 Clean the reconditioned cylinder head with soap and water.</a:t>
            </a:r>
          </a:p>
          <a:p>
            <a:r>
              <a:rPr lang="en-US" dirty="0" smtClean="0"/>
              <a:t>STEP 2 Valves are assembled in the head, one at a time. </a:t>
            </a:r>
          </a:p>
          <a:p>
            <a:r>
              <a:rPr lang="en-US" dirty="0" smtClean="0"/>
              <a:t>STEP 3 Umbrella and positive valve stem seals are installed. </a:t>
            </a:r>
          </a:p>
        </p:txBody>
      </p:sp>
    </p:spTree>
    <p:extLst>
      <p:ext uri="{BB962C8B-B14F-4D97-AF65-F5344CB8AC3E}">
        <p14:creationId xmlns:p14="http://schemas.microsoft.com/office/powerpoint/2010/main" val="56528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THE VALVES </a:t>
            </a:r>
            <a:r>
              <a:rPr lang="en-US" dirty="0" smtClean="0"/>
              <a:t>(2 </a:t>
            </a:r>
            <a:r>
              <a:rPr lang="en-US" dirty="0"/>
              <a:t>OF 2)</a:t>
            </a:r>
          </a:p>
        </p:txBody>
      </p:sp>
      <p:sp>
        <p:nvSpPr>
          <p:cNvPr id="3" name="Content Placeholder 2"/>
          <p:cNvSpPr>
            <a:spLocks noGrp="1"/>
          </p:cNvSpPr>
          <p:nvPr>
            <p:ph idx="1"/>
          </p:nvPr>
        </p:nvSpPr>
        <p:spPr/>
        <p:txBody>
          <a:bodyPr/>
          <a:lstStyle/>
          <a:p>
            <a:r>
              <a:rPr lang="en-US" dirty="0"/>
              <a:t>STEP 4 Hold the valve against the seat as the valve spring seat or insert, valve spring, valve seal, and retainer are placed over the valve stem. </a:t>
            </a:r>
          </a:p>
          <a:p>
            <a:r>
              <a:rPr lang="en-US" dirty="0"/>
              <a:t>STEP 5 The O-ring type of valve stem seal, if used, is installed in the lower groove. </a:t>
            </a:r>
          </a:p>
          <a:p>
            <a:r>
              <a:rPr lang="en-US" dirty="0"/>
              <a:t>STEP 6 Release the valve spring compressor</a:t>
            </a:r>
            <a:r>
              <a:rPr lang="en-US" dirty="0" smtClean="0"/>
              <a:t>.</a:t>
            </a:r>
            <a:endParaRPr lang="en-US" dirty="0"/>
          </a:p>
        </p:txBody>
      </p:sp>
    </p:spTree>
    <p:extLst>
      <p:ext uri="{BB962C8B-B14F-4D97-AF65-F5344CB8AC3E}">
        <p14:creationId xmlns:p14="http://schemas.microsoft.com/office/powerpoint/2010/main" val="232866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27–47</a:t>
            </a:r>
            <a:r>
              <a:rPr lang="en-US" dirty="0" smtClean="0"/>
              <a:t> A metal valve spring seat must be used between the valve spring and the aluminum cylinder head. Many Chrysler aluminum cylinder heads use a combination valve spring seat and valve stem seal.</a:t>
            </a:r>
            <a:endParaRPr lang="en-US" dirty="0"/>
          </a:p>
        </p:txBody>
      </p:sp>
      <p:pic>
        <p:nvPicPr>
          <p:cNvPr id="3" name="Picture 2" descr="6540027047.jpg"/>
          <p:cNvPicPr>
            <a:picLocks noChangeAspect="1"/>
          </p:cNvPicPr>
          <p:nvPr/>
        </p:nvPicPr>
        <p:blipFill>
          <a:blip r:embed="rId2" cstate="print"/>
          <a:stretch>
            <a:fillRect/>
          </a:stretch>
        </p:blipFill>
        <p:spPr>
          <a:xfrm>
            <a:off x="2331720" y="1697127"/>
            <a:ext cx="4480560" cy="4378147"/>
          </a:xfrm>
          <a:prstGeom prst="rect">
            <a:avLst/>
          </a:prstGeom>
        </p:spPr>
      </p:pic>
    </p:spTree>
    <p:extLst>
      <p:ext uri="{BB962C8B-B14F-4D97-AF65-F5344CB8AC3E}">
        <p14:creationId xmlns:p14="http://schemas.microsoft.com/office/powerpoint/2010/main" val="271345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After the valve guide has been replaced or checked for being within specification, insert a pilot into the valve guide.</a:t>
            </a:r>
            <a:endParaRPr lang="en-US" dirty="0"/>
          </a:p>
        </p:txBody>
      </p:sp>
      <p:pic>
        <p:nvPicPr>
          <p:cNvPr id="3" name="Picture 2" descr="654002704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Level the bubble on the pilot by moving the cylinder head, which is clamped to a seat/guide machine.</a:t>
            </a:r>
            <a:endParaRPr lang="en-US" dirty="0"/>
          </a:p>
        </p:txBody>
      </p:sp>
      <p:pic>
        <p:nvPicPr>
          <p:cNvPr id="3" name="Picture 2" descr="654002705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Select the proper valve seat for the application. Consult the manufacturer’s literature for recommendations.</a:t>
            </a:r>
            <a:endParaRPr lang="en-US" dirty="0"/>
          </a:p>
        </p:txBody>
      </p:sp>
      <p:pic>
        <p:nvPicPr>
          <p:cNvPr id="3" name="Picture 2" descr="654002705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4 </a:t>
            </a:r>
            <a:r>
              <a:rPr lang="en-US" dirty="0" smtClean="0"/>
              <a:t>Select the correct cutter and check that the cutting bits are sharp.</a:t>
            </a:r>
            <a:endParaRPr lang="en-US" dirty="0"/>
          </a:p>
        </p:txBody>
      </p:sp>
      <p:pic>
        <p:nvPicPr>
          <p:cNvPr id="3" name="Picture 2" descr="654002705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5 </a:t>
            </a:r>
            <a:r>
              <a:rPr lang="en-US" dirty="0" smtClean="0"/>
              <a:t>Carefully measure the exact outside diameter (O.D.) of the valve seat.</a:t>
            </a:r>
            <a:endParaRPr lang="en-US" dirty="0"/>
          </a:p>
        </p:txBody>
      </p:sp>
      <p:pic>
        <p:nvPicPr>
          <p:cNvPr id="3" name="Picture 2" descr="654002705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Adjust the diameter of the cutter bit to achieve the specified interference fit for the valve seat.</a:t>
            </a:r>
            <a:endParaRPr lang="en-US" dirty="0"/>
          </a:p>
        </p:txBody>
      </p:sp>
      <p:pic>
        <p:nvPicPr>
          <p:cNvPr id="3" name="Picture 2" descr="654002705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7 </a:t>
            </a:r>
            <a:r>
              <a:rPr lang="en-US" dirty="0" smtClean="0"/>
              <a:t>Install the pilot into the valve guide to support the seat cutter.</a:t>
            </a:r>
            <a:endParaRPr lang="en-US" dirty="0"/>
          </a:p>
        </p:txBody>
      </p:sp>
      <p:pic>
        <p:nvPicPr>
          <p:cNvPr id="3" name="Picture 2" descr="654002705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AND EXHAUST VALVES </a:t>
            </a:r>
            <a:r>
              <a:rPr lang="en-US" dirty="0" smtClean="0"/>
              <a:t>(2 </a:t>
            </a:r>
            <a:r>
              <a:rPr lang="en-US" dirty="0"/>
              <a:t>OF 2)</a:t>
            </a:r>
          </a:p>
        </p:txBody>
      </p:sp>
      <p:sp>
        <p:nvSpPr>
          <p:cNvPr id="3" name="Content Placeholder 2"/>
          <p:cNvSpPr>
            <a:spLocks noGrp="1"/>
          </p:cNvSpPr>
          <p:nvPr>
            <p:ph idx="1"/>
          </p:nvPr>
        </p:nvSpPr>
        <p:spPr/>
        <p:txBody>
          <a:bodyPr/>
          <a:lstStyle/>
          <a:p>
            <a:r>
              <a:rPr lang="en-US" dirty="0"/>
              <a:t>Valve Materials</a:t>
            </a:r>
          </a:p>
          <a:p>
            <a:r>
              <a:rPr lang="en-US" dirty="0"/>
              <a:t>Two-material Valves</a:t>
            </a:r>
          </a:p>
          <a:p>
            <a:r>
              <a:rPr lang="en-US" dirty="0"/>
              <a:t>Sodium-filled </a:t>
            </a:r>
            <a:r>
              <a:rPr lang="en-US" dirty="0" smtClean="0"/>
              <a:t>Valves</a:t>
            </a:r>
            <a:endParaRPr lang="en-US" dirty="0"/>
          </a:p>
        </p:txBody>
      </p:sp>
    </p:spTree>
    <p:extLst>
      <p:ext uri="{BB962C8B-B14F-4D97-AF65-F5344CB8AC3E}">
        <p14:creationId xmlns:p14="http://schemas.microsoft.com/office/powerpoint/2010/main" val="380685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Install the seat cutter onto the pilot.</a:t>
            </a:r>
            <a:endParaRPr lang="en-US" dirty="0"/>
          </a:p>
        </p:txBody>
      </p:sp>
      <p:pic>
        <p:nvPicPr>
          <p:cNvPr id="3" name="Picture 2" descr="654002705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9 </a:t>
            </a:r>
            <a:r>
              <a:rPr lang="en-US" dirty="0" smtClean="0"/>
              <a:t>Adjust the depth of cut, using the new valve seat to set it to the same depth as the thickness of the seat.</a:t>
            </a:r>
            <a:endParaRPr lang="en-US" dirty="0"/>
          </a:p>
        </p:txBody>
      </p:sp>
      <p:pic>
        <p:nvPicPr>
          <p:cNvPr id="3" name="Picture 2" descr="654002705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With the cylinder head still firmly attached to the seat and guide machine, start the cutter motor and cut the head until it reaches the stop.</a:t>
            </a:r>
            <a:endParaRPr lang="en-US" dirty="0"/>
          </a:p>
        </p:txBody>
      </p:sp>
      <p:pic>
        <p:nvPicPr>
          <p:cNvPr id="3" name="Picture 2" descr="654002705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The finish cut valve seat pocket. Be sure to use a vacuum to remove all of the metal shavings from the cutting operation.</a:t>
            </a:r>
            <a:endParaRPr lang="en-US" dirty="0"/>
          </a:p>
        </p:txBody>
      </p:sp>
      <p:pic>
        <p:nvPicPr>
          <p:cNvPr id="3" name="Picture 2" descr="654002705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Place the chilled valve seat over the pilot being sure that the chamfer is facing toward the head as shown.</a:t>
            </a:r>
            <a:endParaRPr lang="en-US" dirty="0"/>
          </a:p>
        </p:txBody>
      </p:sp>
      <p:pic>
        <p:nvPicPr>
          <p:cNvPr id="3" name="Picture 2" descr="654002706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13 </a:t>
            </a:r>
            <a:r>
              <a:rPr lang="en-US" dirty="0" smtClean="0"/>
              <a:t>Install the correct size driver onto the valve seat.</a:t>
            </a:r>
            <a:endParaRPr lang="en-US" dirty="0"/>
          </a:p>
        </p:txBody>
      </p:sp>
      <p:pic>
        <p:nvPicPr>
          <p:cNvPr id="3" name="Picture 2" descr="654002706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Using the air hammer or press, press the valve seat into the valve pocket.</a:t>
            </a:r>
            <a:endParaRPr lang="en-US" dirty="0"/>
          </a:p>
        </p:txBody>
      </p:sp>
      <p:pic>
        <p:nvPicPr>
          <p:cNvPr id="3" name="Picture 2" descr="654002706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 new valve seat is now ready to be machined or cut.</a:t>
            </a:r>
            <a:endParaRPr lang="en-US" dirty="0"/>
          </a:p>
        </p:txBody>
      </p:sp>
      <p:pic>
        <p:nvPicPr>
          <p:cNvPr id="3" name="Picture 2" descr="654002706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SUMMARY (1 OF 2)</a:t>
            </a:r>
            <a:endParaRPr lang="en-US" dirty="0"/>
          </a:p>
        </p:txBody>
      </p:sp>
      <p:sp>
        <p:nvSpPr>
          <p:cNvPr id="31746" name="Rectangle 3"/>
          <p:cNvSpPr>
            <a:spLocks noGrp="1" noChangeArrowheads="1"/>
          </p:cNvSpPr>
          <p:nvPr>
            <p:ph type="body" idx="1"/>
          </p:nvPr>
        </p:nvSpPr>
        <p:spPr/>
        <p:txBody>
          <a:bodyPr/>
          <a:lstStyle/>
          <a:p>
            <a:r>
              <a:rPr lang="en-US" smtClean="0"/>
              <a:t>The exhaust valve is about 85% of the size of the intake valve.</a:t>
            </a:r>
          </a:p>
          <a:p>
            <a:r>
              <a:rPr lang="en-US" smtClean="0"/>
              <a:t>Valve springs should be tested for squareness and proper spring force.</a:t>
            </a:r>
          </a:p>
          <a:p>
            <a:r>
              <a:rPr lang="en-US" smtClean="0"/>
              <a:t>Two designs of valve rotators are free and positive.</a:t>
            </a:r>
          </a:p>
          <a:p>
            <a:r>
              <a:rPr lang="en-US" smtClean="0"/>
              <a:t>Valve grinding should start with truing the valve tip; then the face should be refinished. </a:t>
            </a:r>
            <a:endParaRPr lang="en-US"/>
          </a:p>
        </p:txBody>
      </p:sp>
    </p:spTree>
    <p:extLst>
      <p:ext uri="{BB962C8B-B14F-4D97-AF65-F5344CB8AC3E}">
        <p14:creationId xmlns:p14="http://schemas.microsoft.com/office/powerpoint/2010/main" val="20248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SUMMARY (2 OF 2)</a:t>
            </a:r>
            <a:endParaRPr lang="en-US" dirty="0"/>
          </a:p>
        </p:txBody>
      </p:sp>
      <p:sp>
        <p:nvSpPr>
          <p:cNvPr id="32770" name="Rectangle 3"/>
          <p:cNvSpPr>
            <a:spLocks noGrp="1" noChangeArrowheads="1"/>
          </p:cNvSpPr>
          <p:nvPr>
            <p:ph type="body" idx="1"/>
          </p:nvPr>
        </p:nvSpPr>
        <p:spPr/>
        <p:txBody>
          <a:bodyPr/>
          <a:lstStyle/>
          <a:p>
            <a:r>
              <a:rPr lang="en-US" dirty="0" smtClean="0"/>
              <a:t>The installed height should be checked and corrected with valve spring inserts, if needed.</a:t>
            </a:r>
          </a:p>
          <a:p>
            <a:r>
              <a:rPr lang="en-US" dirty="0" smtClean="0"/>
              <a:t>Valve stem height should be checked and the top of the valve ground, if necessary.</a:t>
            </a:r>
          </a:p>
          <a:p>
            <a:r>
              <a:rPr lang="en-US" dirty="0" smtClean="0"/>
              <a:t>After a thorough cleaning, the cylinder head should be assembled using new valve stem seals.</a:t>
            </a:r>
            <a:endParaRPr lang="en-US" dirty="0"/>
          </a:p>
        </p:txBody>
      </p:sp>
    </p:spTree>
    <p:extLst>
      <p:ext uri="{BB962C8B-B14F-4D97-AF65-F5344CB8AC3E}">
        <p14:creationId xmlns:p14="http://schemas.microsoft.com/office/powerpoint/2010/main" val="331306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27–1</a:t>
            </a:r>
            <a:r>
              <a:rPr lang="en-US" dirty="0" smtClean="0"/>
              <a:t> Identification of the parts of a valve.</a:t>
            </a:r>
            <a:endParaRPr lang="en-US" dirty="0"/>
          </a:p>
        </p:txBody>
      </p:sp>
      <p:pic>
        <p:nvPicPr>
          <p:cNvPr id="3" name="Picture 2" descr="6540027001.jpg"/>
          <p:cNvPicPr>
            <a:picLocks noChangeAspect="1"/>
          </p:cNvPicPr>
          <p:nvPr/>
        </p:nvPicPr>
        <p:blipFill>
          <a:blip r:embed="rId2" cstate="print"/>
          <a:stretch>
            <a:fillRect/>
          </a:stretch>
        </p:blipFill>
        <p:spPr>
          <a:xfrm>
            <a:off x="3014472" y="1850745"/>
            <a:ext cx="3115056" cy="4070909"/>
          </a:xfrm>
          <a:prstGeom prst="rect">
            <a:avLst/>
          </a:prstGeom>
        </p:spPr>
      </p:pic>
    </p:spTree>
    <p:extLst>
      <p:ext uri="{BB962C8B-B14F-4D97-AF65-F5344CB8AC3E}">
        <p14:creationId xmlns:p14="http://schemas.microsoft.com/office/powerpoint/2010/main" val="115864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VALVE SEATS (1 OF 2)</a:t>
            </a:r>
            <a:endParaRPr lang="en-US" dirty="0"/>
          </a:p>
        </p:txBody>
      </p:sp>
      <p:sp>
        <p:nvSpPr>
          <p:cNvPr id="12290" name="Rectangle 3"/>
          <p:cNvSpPr>
            <a:spLocks noGrp="1" noChangeArrowheads="1"/>
          </p:cNvSpPr>
          <p:nvPr>
            <p:ph idx="1"/>
          </p:nvPr>
        </p:nvSpPr>
        <p:spPr/>
        <p:txBody>
          <a:bodyPr/>
          <a:lstStyle/>
          <a:p>
            <a:r>
              <a:rPr lang="en-US" dirty="0" smtClean="0"/>
              <a:t>The valve face closes against a valve seat to seal the combustion chamber. </a:t>
            </a:r>
          </a:p>
          <a:p>
            <a:r>
              <a:rPr lang="en-US" dirty="0" smtClean="0"/>
              <a:t>The seat is generally formed as part of the cast-iron head of automotive engines, called an integral seat.</a:t>
            </a:r>
          </a:p>
        </p:txBody>
      </p:sp>
    </p:spTree>
    <p:extLst>
      <p:ext uri="{BB962C8B-B14F-4D97-AF65-F5344CB8AC3E}">
        <p14:creationId xmlns:p14="http://schemas.microsoft.com/office/powerpoint/2010/main" val="5758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SEATS </a:t>
            </a:r>
            <a:r>
              <a:rPr lang="en-US" dirty="0" smtClean="0"/>
              <a:t>(2 </a:t>
            </a:r>
            <a:r>
              <a:rPr lang="en-US" dirty="0"/>
              <a:t>OF 2)</a:t>
            </a:r>
          </a:p>
        </p:txBody>
      </p:sp>
      <p:sp>
        <p:nvSpPr>
          <p:cNvPr id="3" name="Content Placeholder 2"/>
          <p:cNvSpPr>
            <a:spLocks noGrp="1"/>
          </p:cNvSpPr>
          <p:nvPr>
            <p:ph idx="1"/>
          </p:nvPr>
        </p:nvSpPr>
        <p:spPr/>
        <p:txBody>
          <a:bodyPr/>
          <a:lstStyle/>
          <a:p>
            <a:r>
              <a:rPr lang="en-US" dirty="0"/>
              <a:t>An insert seat fits into a machined recess in the steel or aluminum cylinder head. </a:t>
            </a:r>
          </a:p>
          <a:p>
            <a:pPr lvl="1"/>
            <a:r>
              <a:rPr lang="en-US" dirty="0"/>
              <a:t>Insert seats are used in all aluminum head engines and in applications for which corrosion and wear resistance are critical. </a:t>
            </a:r>
          </a:p>
        </p:txBody>
      </p:sp>
    </p:spTree>
    <p:extLst>
      <p:ext uri="{BB962C8B-B14F-4D97-AF65-F5344CB8AC3E}">
        <p14:creationId xmlns:p14="http://schemas.microsoft.com/office/powerpoint/2010/main" val="248189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27–6</a:t>
            </a:r>
            <a:r>
              <a:rPr lang="en-US" dirty="0" smtClean="0"/>
              <a:t> Integral valve seats are machined directly into the cast-iron cylinder head and are induction hardened to </a:t>
            </a:r>
            <a:br>
              <a:rPr lang="en-US" dirty="0" smtClean="0"/>
            </a:br>
            <a:r>
              <a:rPr lang="en-US" dirty="0" smtClean="0"/>
              <a:t>prevent wear.</a:t>
            </a:r>
            <a:endParaRPr lang="en-US" dirty="0"/>
          </a:p>
        </p:txBody>
      </p:sp>
      <p:pic>
        <p:nvPicPr>
          <p:cNvPr id="3" name="Picture 2" descr="6540027006.jpg"/>
          <p:cNvPicPr>
            <a:picLocks noChangeAspect="1"/>
          </p:cNvPicPr>
          <p:nvPr/>
        </p:nvPicPr>
        <p:blipFill>
          <a:blip r:embed="rId2" cstate="print"/>
          <a:stretch>
            <a:fillRect/>
          </a:stretch>
        </p:blipFill>
        <p:spPr>
          <a:xfrm>
            <a:off x="2988869" y="1863547"/>
            <a:ext cx="3166262" cy="4045306"/>
          </a:xfrm>
          <a:prstGeom prst="rect">
            <a:avLst/>
          </a:prstGeom>
        </p:spPr>
      </p:pic>
    </p:spTree>
    <p:extLst>
      <p:ext uri="{BB962C8B-B14F-4D97-AF65-F5344CB8AC3E}">
        <p14:creationId xmlns:p14="http://schemas.microsoft.com/office/powerpoint/2010/main" val="377595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4383</TotalTime>
  <Words>1673</Words>
  <Application>Microsoft Macintosh PowerPoint</Application>
  <PresentationFormat>On-screen Show (4:3)</PresentationFormat>
  <Paragraphs>162</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INTAKE AND EXHAUST VALVES (1 OF 2)</vt:lpstr>
      <vt:lpstr>INTAKE AND EXHAUST VALVES (2 OF 2)</vt:lpstr>
      <vt:lpstr>FIGURE 27–1 Identification of the parts of a valve.</vt:lpstr>
      <vt:lpstr>VALVE SEATS (1 OF 2)</vt:lpstr>
      <vt:lpstr>VALVE SEATS (2 OF 2)</vt:lpstr>
      <vt:lpstr>FIGURE 27–6 Integral valve seats are machined directly into the cast-iron cylinder head and are induction hardened to  prevent wear.</vt:lpstr>
      <vt:lpstr>VALVE FAULT DIAGNOSIS</vt:lpstr>
      <vt:lpstr>FIGURE 27–8 Typical intake valve seat wear.</vt:lpstr>
      <vt:lpstr>VALVE SPRINGS (1 OF 2)</vt:lpstr>
      <vt:lpstr>VALVE SPRINGS (2 OF 2)</vt:lpstr>
      <vt:lpstr>FIGURE 27–14 Valve spring types (left to right): coil spring with equally spaced coils; spring with damper inside spring coil; closely spaced spring with a damper; taper wound coil spring.</vt:lpstr>
      <vt:lpstr>VALVE KEEPERS AND ROTATORS (1 OF 2)</vt:lpstr>
      <vt:lpstr>VALVE KEEPERS AND ROTATORS (2 OF 2)</vt:lpstr>
      <vt:lpstr>FIGURE 27–19 Notice that there is no gap between the two keepers (ends butted together). As a result, the valve is free to rotate because the retainer applies a force, holding the keepers in place but not tight against the stem of the valve. Most engines, however, do not use free rotators and, therefore, have a gap between the keepers.</vt:lpstr>
      <vt:lpstr>VALVE RECONDITIONING PROCEDURE (1 OF 2)</vt:lpstr>
      <vt:lpstr>VALVE RECONDITIONING PROCEDURE (2 OF 2)</vt:lpstr>
      <vt:lpstr>VALVE FACE GRINDING (1 OF 2)</vt:lpstr>
      <vt:lpstr>VALVE FACE GRINDING (2 OF 2)</vt:lpstr>
      <vt:lpstr>FIGURE 27–22 Never use a valve that has been ground to a sharp edge. This weakens the valve and increases the chance of valve face burning.</vt:lpstr>
      <vt:lpstr>VALVE SEAT RECONDITIONING (1 OF 3)</vt:lpstr>
      <vt:lpstr>VALVE SEAT RECONDITIONING (2 OF 3)</vt:lpstr>
      <vt:lpstr>VALVE SEAT RECONDITIONING (3 OF 3)</vt:lpstr>
      <vt:lpstr>FIGURE 27–24 Grinding a 45 degree angle establishes the valve seat in the combustion chamber.</vt:lpstr>
      <vt:lpstr>VALVE GUIDE PILOTS</vt:lpstr>
      <vt:lpstr>FIGURE 27–30 A valve guide pilot being used to support a valve seat cutter.</vt:lpstr>
      <vt:lpstr>VALVE SEAT GRINDING STONES</vt:lpstr>
      <vt:lpstr>FIGURE 27–31 Checking valve seat concentricity using a dial indicator.</vt:lpstr>
      <vt:lpstr>VALVE SEAT CUTTERS</vt:lpstr>
      <vt:lpstr>VALVE SEAT TESTING</vt:lpstr>
      <vt:lpstr>VALVE SEAT REPLACEMENT</vt:lpstr>
      <vt:lpstr>FIGURE 27–35 All aluminum cylinder heads use valve seat inserts. If an integral valve seat (cast-iron head) is worn, it can be replaced with a replacement valve seat by machining a pocket (counterbore) to make a place for the new insert seat.</vt:lpstr>
      <vt:lpstr>VALVE STEM HEIGHT</vt:lpstr>
      <vt:lpstr>FIGURE 27–37 Valve stem height is measured from the spring seat to the tip of the valve after the valve seat and valve face have been refinished. If the valve stem height is too high, up to 0.02 inch can be ground from the tips of most valves.</vt:lpstr>
      <vt:lpstr>INSTALLED HEIGHT</vt:lpstr>
      <vt:lpstr>VALVE STEM SEALS</vt:lpstr>
      <vt:lpstr>FIGURE 27–40 Engine vacuum can draw oil past the valve guides and into the combustion chamber. The use of valve stem seals limits the amount of oil that is drawn into the engine. If the seals are defective, excessive blue (oil) smoke is most often observed during engine start-up.</vt:lpstr>
      <vt:lpstr>INSTALLING THE VALVES (1 OF 2)</vt:lpstr>
      <vt:lpstr>INSTALLING THE VALVES (2 OF 2)</vt:lpstr>
      <vt:lpstr>FIGURE 27–47 A metal valve spring seat must be used between the valve spring and the aluminum cylinder head. Many Chrysler aluminum cylinder heads use a combination valve spring seat and valve stem seal.</vt:lpstr>
      <vt:lpstr>1 After the valve guide has been replaced or checked for being within specification, insert a pilot into the valve guide.</vt:lpstr>
      <vt:lpstr>2 Level the bubble on the pilot by moving the cylinder head, which is clamped to a seat/guide machine.</vt:lpstr>
      <vt:lpstr>3 Select the proper valve seat for the application. Consult the manufacturer’s literature for recommendations.</vt:lpstr>
      <vt:lpstr>4 Select the correct cutter and check that the cutting bits are sharp.</vt:lpstr>
      <vt:lpstr>5 Carefully measure the exact outside diameter (O.D.) of the valve seat.</vt:lpstr>
      <vt:lpstr>6 Adjust the diameter of the cutter bit to achieve the specified interference fit for the valve seat.</vt:lpstr>
      <vt:lpstr>7 Install the pilot into the valve guide to support the seat cutter.</vt:lpstr>
      <vt:lpstr>8 Install the seat cutter onto the pilot.</vt:lpstr>
      <vt:lpstr>9 Adjust the depth of cut, using the new valve seat to set it to the same depth as the thickness of the seat.</vt:lpstr>
      <vt:lpstr>10 With the cylinder head still firmly attached to the seat and guide machine, start the cutter motor and cut the head until it reaches the stop.</vt:lpstr>
      <vt:lpstr>11 The finish cut valve seat pocket. Be sure to use a vacuum to remove all of the metal shavings from the cutting operation.</vt:lpstr>
      <vt:lpstr>12 Place the chilled valve seat over the pilot being sure that the chamfer is facing toward the head as shown.</vt:lpstr>
      <vt:lpstr>13 Install the correct size driver onto the valve seat.</vt:lpstr>
      <vt:lpstr>14 Using the air hammer or press, press the valve seat into the valve pocket.</vt:lpstr>
      <vt:lpstr>15 A new valve seat is now ready to be machined or cut.</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 Valve and Seat Service</dc:title>
  <dc:subject>Automotive Engines Theory and Servicing, Ninth Edition</dc:subject>
  <dc:creator>James D. Halderman</dc:creator>
  <cp:keywords>Automotive</cp:keywords>
  <cp:lastModifiedBy>Anthony Borsani</cp:lastModifiedBy>
  <cp:revision>213</cp:revision>
  <dcterms:created xsi:type="dcterms:W3CDTF">2014-07-14T20:04:21Z</dcterms:created>
  <dcterms:modified xsi:type="dcterms:W3CDTF">2018-03-15T13:28:06Z</dcterms:modified>
</cp:coreProperties>
</file>