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6" r:id="rId2"/>
    <p:sldId id="413" r:id="rId3"/>
    <p:sldId id="437" r:id="rId4"/>
    <p:sldId id="414" r:id="rId5"/>
    <p:sldId id="415" r:id="rId6"/>
    <p:sldId id="438" r:id="rId7"/>
    <p:sldId id="439" r:id="rId8"/>
    <p:sldId id="418" r:id="rId9"/>
    <p:sldId id="442" r:id="rId10"/>
    <p:sldId id="440" r:id="rId11"/>
    <p:sldId id="441" r:id="rId12"/>
    <p:sldId id="421" r:id="rId13"/>
    <p:sldId id="422" r:id="rId14"/>
    <p:sldId id="443" r:id="rId15"/>
    <p:sldId id="424" r:id="rId16"/>
    <p:sldId id="425" r:id="rId17"/>
    <p:sldId id="426" r:id="rId18"/>
    <p:sldId id="451" r:id="rId19"/>
    <p:sldId id="427" r:id="rId20"/>
    <p:sldId id="444" r:id="rId21"/>
    <p:sldId id="445" r:id="rId22"/>
    <p:sldId id="430" r:id="rId23"/>
    <p:sldId id="446" r:id="rId24"/>
    <p:sldId id="447" r:id="rId25"/>
    <p:sldId id="448" r:id="rId26"/>
    <p:sldId id="449" r:id="rId27"/>
    <p:sldId id="450" r:id="rId28"/>
    <p:sldId id="435" r:id="rId29"/>
    <p:sldId id="43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471B85B3-F0D8-7645-9AD8-7D0F3E576D49}"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039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6576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29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26</a:t>
            </a:r>
            <a:endParaRPr lang="en-US" dirty="0"/>
          </a:p>
        </p:txBody>
      </p:sp>
      <p:sp>
        <p:nvSpPr>
          <p:cNvPr id="5" name="Text Placeholder 4"/>
          <p:cNvSpPr>
            <a:spLocks noGrp="1"/>
          </p:cNvSpPr>
          <p:nvPr>
            <p:ph type="body" sz="quarter" idx="15"/>
          </p:nvPr>
        </p:nvSpPr>
        <p:spPr/>
        <p:txBody>
          <a:bodyPr/>
          <a:lstStyle/>
          <a:p>
            <a:r>
              <a:rPr lang="en-US" dirty="0" smtClean="0"/>
              <a:t>Cylinder Head and Valve Guide Service</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26–11</a:t>
            </a:r>
            <a:r>
              <a:rPr lang="en-US" dirty="0" smtClean="0"/>
              <a:t> An Audi five-valve cylinder head, which uses three intake valves and two exhaust valves.</a:t>
            </a:r>
            <a:endParaRPr lang="en-US" dirty="0"/>
          </a:p>
        </p:txBody>
      </p:sp>
      <p:pic>
        <p:nvPicPr>
          <p:cNvPr id="3" name="Picture 2" descr="654002601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13292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26–12</a:t>
            </a:r>
            <a:r>
              <a:rPr lang="en-US" dirty="0" smtClean="0"/>
              <a:t> The intake manifold design and combustion chamber design both work together to cause the air-fuel mixture to swirl as it enters the combustion chamber.</a:t>
            </a:r>
            <a:endParaRPr lang="en-US" dirty="0"/>
          </a:p>
        </p:txBody>
      </p:sp>
      <p:pic>
        <p:nvPicPr>
          <p:cNvPr id="3" name="Picture 2" descr="6540026012.jpg"/>
          <p:cNvPicPr>
            <a:picLocks noChangeAspect="1"/>
          </p:cNvPicPr>
          <p:nvPr/>
        </p:nvPicPr>
        <p:blipFill>
          <a:blip r:embed="rId2" cstate="print"/>
          <a:stretch>
            <a:fillRect/>
          </a:stretch>
        </p:blipFill>
        <p:spPr>
          <a:xfrm>
            <a:off x="2757831" y="1717242"/>
            <a:ext cx="3628339" cy="4337914"/>
          </a:xfrm>
          <a:prstGeom prst="rect">
            <a:avLst/>
          </a:prstGeom>
        </p:spPr>
      </p:pic>
    </p:spTree>
    <p:extLst>
      <p:ext uri="{BB962C8B-B14F-4D97-AF65-F5344CB8AC3E}">
        <p14:creationId xmlns:p14="http://schemas.microsoft.com/office/powerpoint/2010/main" val="391486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mtClean="0"/>
              <a:t>CYLINDER HEAD PASSAGES</a:t>
            </a:r>
            <a:endParaRPr lang="en-US"/>
          </a:p>
        </p:txBody>
      </p:sp>
      <p:sp>
        <p:nvSpPr>
          <p:cNvPr id="16386" name="Rectangle 3"/>
          <p:cNvSpPr>
            <a:spLocks noGrp="1" noChangeArrowheads="1"/>
          </p:cNvSpPr>
          <p:nvPr>
            <p:ph idx="1"/>
          </p:nvPr>
        </p:nvSpPr>
        <p:spPr>
          <a:xfrm>
            <a:off x="457200" y="1600200"/>
            <a:ext cx="4038600" cy="4525963"/>
          </a:xfrm>
        </p:spPr>
        <p:txBody>
          <a:bodyPr/>
          <a:lstStyle/>
          <a:p>
            <a:r>
              <a:rPr lang="en-US" dirty="0" smtClean="0"/>
              <a:t>Coolant Flow Passages</a:t>
            </a:r>
          </a:p>
          <a:p>
            <a:r>
              <a:rPr lang="en-US" dirty="0" smtClean="0"/>
              <a:t>Head Gasket Holes</a:t>
            </a:r>
          </a:p>
          <a:p>
            <a:r>
              <a:rPr lang="en-US" dirty="0" smtClean="0"/>
              <a:t>Lubricating Oil Passages</a:t>
            </a:r>
            <a:endParaRPr lang="en-US" dirty="0"/>
          </a:p>
        </p:txBody>
      </p:sp>
      <p:grpSp>
        <p:nvGrpSpPr>
          <p:cNvPr id="16387" name="Group 7"/>
          <p:cNvGrpSpPr>
            <a:grpSpLocks/>
          </p:cNvGrpSpPr>
          <p:nvPr/>
        </p:nvGrpSpPr>
        <p:grpSpPr bwMode="auto">
          <a:xfrm>
            <a:off x="4572000" y="2057400"/>
            <a:ext cx="4222750" cy="3208338"/>
            <a:chOff x="2880" y="1473"/>
            <a:chExt cx="2660" cy="2021"/>
          </a:xfrm>
        </p:grpSpPr>
        <p:pic>
          <p:nvPicPr>
            <p:cNvPr id="16388" name="Picture 4" descr="AAJLOR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473"/>
              <a:ext cx="2626" cy="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Rectangle 6"/>
            <p:cNvSpPr>
              <a:spLocks noChangeArrowheads="1"/>
            </p:cNvSpPr>
            <p:nvPr/>
          </p:nvSpPr>
          <p:spPr bwMode="auto">
            <a:xfrm>
              <a:off x="2880" y="3168"/>
              <a:ext cx="2640" cy="326"/>
            </a:xfrm>
            <a:prstGeom prst="rect">
              <a:avLst/>
            </a:prstGeom>
            <a:noFill/>
            <a:ln>
              <a:noFill/>
            </a:ln>
            <a:effectLst/>
            <a:extLst/>
          </p:spPr>
          <p:txBody>
            <a:bodyPr>
              <a:spAutoFit/>
            </a:bodyPr>
            <a:lstStyle/>
            <a:p>
              <a:pPr>
                <a:defRPr/>
              </a:pPr>
              <a:r>
                <a:rPr lang="en-US" b="1" dirty="0">
                  <a:cs typeface="+mn-cs"/>
                </a:rPr>
                <a:t>FIGURE 26–14 </a:t>
              </a:r>
              <a:r>
                <a:rPr lang="en-US" dirty="0">
                  <a:cs typeface="+mn-cs"/>
                </a:rPr>
                <a:t>A cutaway head showing the coolant passages in green.</a:t>
              </a:r>
            </a:p>
          </p:txBody>
        </p:sp>
      </p:grpSp>
    </p:spTree>
    <p:extLst>
      <p:ext uri="{BB962C8B-B14F-4D97-AF65-F5344CB8AC3E}">
        <p14:creationId xmlns:p14="http://schemas.microsoft.com/office/powerpoint/2010/main" val="829178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CYLINDER HEAD SERVICING</a:t>
            </a:r>
            <a:endParaRPr lang="en-US"/>
          </a:p>
        </p:txBody>
      </p:sp>
      <p:sp>
        <p:nvSpPr>
          <p:cNvPr id="17410" name="Rectangle 3"/>
          <p:cNvSpPr>
            <a:spLocks noGrp="1" noChangeArrowheads="1"/>
          </p:cNvSpPr>
          <p:nvPr>
            <p:ph type="body" idx="1"/>
          </p:nvPr>
        </p:nvSpPr>
        <p:spPr/>
        <p:txBody>
          <a:bodyPr/>
          <a:lstStyle/>
          <a:p>
            <a:r>
              <a:rPr lang="en-US" smtClean="0"/>
              <a:t>Cylinder Head Servicing Sequence</a:t>
            </a:r>
          </a:p>
          <a:p>
            <a:r>
              <a:rPr lang="en-US" smtClean="0"/>
              <a:t>Disassembling Overhead Camshaft Head</a:t>
            </a:r>
          </a:p>
          <a:p>
            <a:r>
              <a:rPr lang="en-US" smtClean="0"/>
              <a:t>Valve Train Disassembly</a:t>
            </a:r>
          </a:p>
          <a:p>
            <a:r>
              <a:rPr lang="en-US" smtClean="0"/>
              <a:t>Cylinder Head Inspection</a:t>
            </a:r>
            <a:endParaRPr lang="en-US"/>
          </a:p>
        </p:txBody>
      </p:sp>
    </p:spTree>
    <p:extLst>
      <p:ext uri="{BB962C8B-B14F-4D97-AF65-F5344CB8AC3E}">
        <p14:creationId xmlns:p14="http://schemas.microsoft.com/office/powerpoint/2010/main" val="21293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26–16</a:t>
            </a:r>
            <a:r>
              <a:rPr lang="en-US" dirty="0" smtClean="0"/>
              <a:t> Overhead camshafts may be (a) held in place with bearing caps, (b) supported by towers, or (c) fitted into bearing bores machined directly into the head.</a:t>
            </a:r>
            <a:endParaRPr lang="en-US" dirty="0"/>
          </a:p>
        </p:txBody>
      </p:sp>
      <p:pic>
        <p:nvPicPr>
          <p:cNvPr id="3" name="Picture 2" descr="6540026016.jpg"/>
          <p:cNvPicPr>
            <a:picLocks noChangeAspect="1"/>
          </p:cNvPicPr>
          <p:nvPr/>
        </p:nvPicPr>
        <p:blipFill>
          <a:blip r:embed="rId2" cstate="print"/>
          <a:stretch>
            <a:fillRect/>
          </a:stretch>
        </p:blipFill>
        <p:spPr>
          <a:xfrm>
            <a:off x="56694" y="2064716"/>
            <a:ext cx="9030613" cy="3642969"/>
          </a:xfrm>
          <a:prstGeom prst="rect">
            <a:avLst/>
          </a:prstGeom>
        </p:spPr>
      </p:pic>
    </p:spTree>
    <p:extLst>
      <p:ext uri="{BB962C8B-B14F-4D97-AF65-F5344CB8AC3E}">
        <p14:creationId xmlns:p14="http://schemas.microsoft.com/office/powerpoint/2010/main" val="128950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ALUMINUM CYLINDER HEAD STRAIGHTENING</a:t>
            </a:r>
            <a:endParaRPr lang="en-US"/>
          </a:p>
        </p:txBody>
      </p:sp>
      <p:sp>
        <p:nvSpPr>
          <p:cNvPr id="19458" name="Rectangle 3"/>
          <p:cNvSpPr>
            <a:spLocks noGrp="1" noChangeArrowheads="1"/>
          </p:cNvSpPr>
          <p:nvPr>
            <p:ph idx="1"/>
          </p:nvPr>
        </p:nvSpPr>
        <p:spPr/>
        <p:txBody>
          <a:bodyPr/>
          <a:lstStyle/>
          <a:p>
            <a:r>
              <a:rPr lang="en-US" smtClean="0"/>
              <a:t>The best approach to restore a warped aluminum cylinder head (especially an overhead camshaft head) is to relieve the stress that has caused the warpage and to straighten the head before machining</a:t>
            </a:r>
            <a:endParaRPr lang="en-US"/>
          </a:p>
        </p:txBody>
      </p:sp>
      <p:grpSp>
        <p:nvGrpSpPr>
          <p:cNvPr id="19459" name="Group 7"/>
          <p:cNvGrpSpPr>
            <a:grpSpLocks/>
          </p:cNvGrpSpPr>
          <p:nvPr/>
        </p:nvGrpSpPr>
        <p:grpSpPr bwMode="auto">
          <a:xfrm>
            <a:off x="456962" y="3352800"/>
            <a:ext cx="7907099" cy="2126650"/>
            <a:chOff x="-1137" y="1344"/>
            <a:chExt cx="5243" cy="1632"/>
          </a:xfrm>
        </p:grpSpPr>
        <p:pic>
          <p:nvPicPr>
            <p:cNvPr id="19460" name="Picture 4" descr="AAJLORW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 y="1344"/>
              <a:ext cx="248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Rectangle 6"/>
            <p:cNvSpPr>
              <a:spLocks noChangeArrowheads="1"/>
            </p:cNvSpPr>
            <p:nvPr/>
          </p:nvSpPr>
          <p:spPr bwMode="auto">
            <a:xfrm>
              <a:off x="-1137" y="1987"/>
              <a:ext cx="2880" cy="729"/>
            </a:xfrm>
            <a:prstGeom prst="rect">
              <a:avLst/>
            </a:prstGeom>
            <a:noFill/>
            <a:ln>
              <a:noFill/>
            </a:ln>
            <a:effectLst/>
            <a:extLst/>
          </p:spPr>
          <p:txBody>
            <a:bodyPr>
              <a:spAutoFit/>
            </a:bodyPr>
            <a:lstStyle/>
            <a:p>
              <a:pPr>
                <a:defRPr/>
              </a:pPr>
              <a:r>
                <a:rPr lang="en-US" b="1" dirty="0">
                  <a:cs typeface="+mn-cs"/>
                </a:rPr>
                <a:t>FIGURE 26–21 </a:t>
              </a:r>
              <a:r>
                <a:rPr lang="en-US" dirty="0">
                  <a:cs typeface="+mn-cs"/>
                </a:rPr>
                <a:t>Warped overhead camshaft cylinder head. If the gasket surface is machined to be flat, the camshaft bearings will still not be in proper alignment. The solution is to straighten the cylinder head or to align bore the cam tunnel.</a:t>
              </a:r>
            </a:p>
          </p:txBody>
        </p:sp>
      </p:grpSp>
    </p:spTree>
    <p:extLst>
      <p:ext uri="{BB962C8B-B14F-4D97-AF65-F5344CB8AC3E}">
        <p14:creationId xmlns:p14="http://schemas.microsoft.com/office/powerpoint/2010/main" val="3877926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CYLINDER HEAD RESURFACING</a:t>
            </a:r>
            <a:endParaRPr lang="en-US"/>
          </a:p>
        </p:txBody>
      </p:sp>
      <p:sp>
        <p:nvSpPr>
          <p:cNvPr id="20482" name="Rectangle 3"/>
          <p:cNvSpPr>
            <a:spLocks noGrp="1" noChangeArrowheads="1"/>
          </p:cNvSpPr>
          <p:nvPr>
            <p:ph idx="1"/>
          </p:nvPr>
        </p:nvSpPr>
        <p:spPr>
          <a:xfrm>
            <a:off x="457200" y="1600200"/>
            <a:ext cx="4038600" cy="4525963"/>
          </a:xfrm>
        </p:spPr>
        <p:txBody>
          <a:bodyPr/>
          <a:lstStyle/>
          <a:p>
            <a:r>
              <a:rPr lang="en-US" dirty="0" smtClean="0"/>
              <a:t>Refinishing Methods</a:t>
            </a:r>
          </a:p>
          <a:p>
            <a:pPr lvl="1"/>
            <a:r>
              <a:rPr lang="en-US" dirty="0" smtClean="0"/>
              <a:t>Two common resurfacing methods are:</a:t>
            </a:r>
          </a:p>
          <a:p>
            <a:pPr lvl="2"/>
            <a:r>
              <a:rPr lang="en-US" dirty="0" smtClean="0"/>
              <a:t>Milling or broaching</a:t>
            </a:r>
          </a:p>
          <a:p>
            <a:pPr lvl="2"/>
            <a:r>
              <a:rPr lang="en-US" dirty="0" smtClean="0"/>
              <a:t>Grinding</a:t>
            </a:r>
          </a:p>
          <a:p>
            <a:r>
              <a:rPr lang="en-US" dirty="0" smtClean="0"/>
              <a:t>Surface Finish</a:t>
            </a:r>
          </a:p>
        </p:txBody>
      </p:sp>
      <p:grpSp>
        <p:nvGrpSpPr>
          <p:cNvPr id="20483" name="Group 7"/>
          <p:cNvGrpSpPr>
            <a:grpSpLocks/>
          </p:cNvGrpSpPr>
          <p:nvPr/>
        </p:nvGrpSpPr>
        <p:grpSpPr bwMode="auto">
          <a:xfrm>
            <a:off x="4625975" y="1828800"/>
            <a:ext cx="4168775" cy="3683000"/>
            <a:chOff x="2914" y="1270"/>
            <a:chExt cx="2626" cy="2320"/>
          </a:xfrm>
        </p:grpSpPr>
        <p:pic>
          <p:nvPicPr>
            <p:cNvPr id="20484" name="Picture 4" descr="AAJLOR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Rectangle 6"/>
            <p:cNvSpPr>
              <a:spLocks noChangeArrowheads="1"/>
            </p:cNvSpPr>
            <p:nvPr/>
          </p:nvSpPr>
          <p:spPr bwMode="auto">
            <a:xfrm>
              <a:off x="2928" y="3264"/>
              <a:ext cx="2592" cy="326"/>
            </a:xfrm>
            <a:prstGeom prst="rect">
              <a:avLst/>
            </a:prstGeom>
            <a:noFill/>
            <a:ln>
              <a:noFill/>
            </a:ln>
            <a:effectLst/>
            <a:extLst/>
          </p:spPr>
          <p:txBody>
            <a:bodyPr>
              <a:spAutoFit/>
            </a:bodyPr>
            <a:lstStyle/>
            <a:p>
              <a:pPr>
                <a:defRPr/>
              </a:pPr>
              <a:r>
                <a:rPr lang="en-US" b="1" dirty="0">
                  <a:cs typeface="+mn-cs"/>
                </a:rPr>
                <a:t>FIGURE 26–22 </a:t>
              </a:r>
              <a:r>
                <a:rPr lang="en-US" dirty="0">
                  <a:cs typeface="+mn-cs"/>
                </a:rPr>
                <a:t>A cast-iron cylinder head being resurfaced using a surface grinder.</a:t>
              </a:r>
            </a:p>
          </p:txBody>
        </p:sp>
      </p:grpSp>
    </p:spTree>
    <p:extLst>
      <p:ext uri="{BB962C8B-B14F-4D97-AF65-F5344CB8AC3E}">
        <p14:creationId xmlns:p14="http://schemas.microsoft.com/office/powerpoint/2010/main" val="4206272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INTAKE MANIFOLD ALIGNMENT</a:t>
            </a:r>
            <a:endParaRPr lang="en-US"/>
          </a:p>
        </p:txBody>
      </p:sp>
      <p:sp>
        <p:nvSpPr>
          <p:cNvPr id="21506" name="Rectangle 3"/>
          <p:cNvSpPr>
            <a:spLocks noGrp="1" noChangeArrowheads="1"/>
          </p:cNvSpPr>
          <p:nvPr>
            <p:ph idx="1"/>
          </p:nvPr>
        </p:nvSpPr>
        <p:spPr/>
        <p:txBody>
          <a:bodyPr/>
          <a:lstStyle/>
          <a:p>
            <a:r>
              <a:rPr lang="en-US" smtClean="0"/>
              <a:t>The intake manifold surface must be resurfaced to remove enough metal to rematch the ports and bolt holes</a:t>
            </a:r>
          </a:p>
          <a:p>
            <a:r>
              <a:rPr lang="en-US" smtClean="0"/>
              <a:t>Automotive machine shops that perform head resurfacing have tables that specify the exact amount of metal to be removed</a:t>
            </a:r>
            <a:endParaRPr lang="en-US"/>
          </a:p>
        </p:txBody>
      </p:sp>
    </p:spTree>
    <p:extLst>
      <p:ext uri="{BB962C8B-B14F-4D97-AF65-F5344CB8AC3E}">
        <p14:creationId xmlns:p14="http://schemas.microsoft.com/office/powerpoint/2010/main" val="3867039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26–24</a:t>
            </a:r>
            <a:r>
              <a:rPr lang="en-US" dirty="0" smtClean="0"/>
              <a:t> The material that must be removed for a good manifold fit.</a:t>
            </a:r>
            <a:endParaRPr lang="en-US" dirty="0"/>
          </a:p>
        </p:txBody>
      </p:sp>
      <p:pic>
        <p:nvPicPr>
          <p:cNvPr id="3" name="Picture 2" descr="6540026024.jpg"/>
          <p:cNvPicPr>
            <a:picLocks noChangeAspect="1"/>
          </p:cNvPicPr>
          <p:nvPr/>
        </p:nvPicPr>
        <p:blipFill>
          <a:blip r:embed="rId2" cstate="print"/>
          <a:stretch>
            <a:fillRect/>
          </a:stretch>
        </p:blipFill>
        <p:spPr>
          <a:xfrm>
            <a:off x="863195" y="2070201"/>
            <a:ext cx="7417611" cy="3631996"/>
          </a:xfrm>
          <a:prstGeom prst="rect">
            <a:avLst/>
          </a:prstGeom>
        </p:spPr>
      </p:pic>
    </p:spTree>
    <p:extLst>
      <p:ext uri="{BB962C8B-B14F-4D97-AF65-F5344CB8AC3E}">
        <p14:creationId xmlns:p14="http://schemas.microsoft.com/office/powerpoint/2010/main" val="296153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VALVE GUIDES</a:t>
            </a:r>
            <a:endParaRPr lang="en-US"/>
          </a:p>
        </p:txBody>
      </p:sp>
      <p:sp>
        <p:nvSpPr>
          <p:cNvPr id="22530" name="Rectangle 3"/>
          <p:cNvSpPr>
            <a:spLocks noGrp="1" noChangeArrowheads="1"/>
          </p:cNvSpPr>
          <p:nvPr>
            <p:ph type="body" idx="1"/>
          </p:nvPr>
        </p:nvSpPr>
        <p:spPr/>
        <p:txBody>
          <a:bodyPr/>
          <a:lstStyle/>
          <a:p>
            <a:r>
              <a:rPr lang="en-US" smtClean="0"/>
              <a:t>Types</a:t>
            </a:r>
          </a:p>
          <a:p>
            <a:r>
              <a:rPr lang="en-US" smtClean="0"/>
              <a:t>Valve Stem-to-guide Clearance</a:t>
            </a:r>
          </a:p>
          <a:p>
            <a:r>
              <a:rPr lang="en-US" smtClean="0"/>
              <a:t>Measuring Valve Guides</a:t>
            </a:r>
          </a:p>
          <a:p>
            <a:r>
              <a:rPr lang="en-US" smtClean="0"/>
              <a:t>Oversize Stem Valves</a:t>
            </a:r>
            <a:endParaRPr lang="en-US"/>
          </a:p>
        </p:txBody>
      </p:sp>
    </p:spTree>
    <p:extLst>
      <p:ext uri="{BB962C8B-B14F-4D97-AF65-F5344CB8AC3E}">
        <p14:creationId xmlns:p14="http://schemas.microsoft.com/office/powerpoint/2010/main" val="317847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26.1</a:t>
            </a:r>
            <a:r>
              <a:rPr lang="en-US" dirty="0" smtClean="0"/>
              <a:t> Explain the design and construction of cylinder heads. </a:t>
            </a:r>
          </a:p>
          <a:p>
            <a:pPr marL="0" indent="-29718">
              <a:buNone/>
            </a:pPr>
            <a:r>
              <a:rPr lang="en-US" b="1" dirty="0" smtClean="0">
                <a:solidFill>
                  <a:srgbClr val="007FA3"/>
                </a:solidFill>
              </a:rPr>
              <a:t>26.2</a:t>
            </a:r>
            <a:r>
              <a:rPr lang="en-US" dirty="0" smtClean="0"/>
              <a:t> Discuss intake and exhaust ports. </a:t>
            </a:r>
          </a:p>
          <a:p>
            <a:pPr marL="0" indent="-29718">
              <a:buNone/>
            </a:pPr>
            <a:r>
              <a:rPr lang="en-US" b="1" dirty="0" smtClean="0">
                <a:solidFill>
                  <a:srgbClr val="007FA3"/>
                </a:solidFill>
              </a:rPr>
              <a:t>26.3 </a:t>
            </a:r>
            <a:r>
              <a:rPr lang="en-US" dirty="0" smtClean="0"/>
              <a:t>Discuss cylinder head passages and cylinder head servicing. </a:t>
            </a:r>
          </a:p>
        </p:txBody>
      </p:sp>
    </p:spTree>
    <p:extLst>
      <p:ext uri="{BB962C8B-B14F-4D97-AF65-F5344CB8AC3E}">
        <p14:creationId xmlns:p14="http://schemas.microsoft.com/office/powerpoint/2010/main" val="370242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26–26</a:t>
            </a:r>
            <a:r>
              <a:rPr lang="en-US" dirty="0" smtClean="0"/>
              <a:t> An integral valve guide is simply a guide that has been drilled into the cast-iron cylinder head.</a:t>
            </a:r>
            <a:endParaRPr lang="en-US" dirty="0"/>
          </a:p>
        </p:txBody>
      </p:sp>
      <p:pic>
        <p:nvPicPr>
          <p:cNvPr id="3" name="Picture 2" descr="6540026026.jpg"/>
          <p:cNvPicPr>
            <a:picLocks noChangeAspect="1"/>
          </p:cNvPicPr>
          <p:nvPr/>
        </p:nvPicPr>
        <p:blipFill>
          <a:blip r:embed="rId2" cstate="print"/>
          <a:stretch>
            <a:fillRect/>
          </a:stretch>
        </p:blipFill>
        <p:spPr>
          <a:xfrm>
            <a:off x="3200400" y="1600200"/>
            <a:ext cx="2743200" cy="4572000"/>
          </a:xfrm>
          <a:prstGeom prst="rect">
            <a:avLst/>
          </a:prstGeom>
        </p:spPr>
      </p:pic>
    </p:spTree>
    <p:extLst>
      <p:ext uri="{BB962C8B-B14F-4D97-AF65-F5344CB8AC3E}">
        <p14:creationId xmlns:p14="http://schemas.microsoft.com/office/powerpoint/2010/main" val="126449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26–32</a:t>
            </a:r>
            <a:r>
              <a:rPr lang="en-US" dirty="0" smtClean="0"/>
              <a:t> Sectional view of a knurled valve guide.</a:t>
            </a:r>
            <a:endParaRPr lang="en-US" dirty="0"/>
          </a:p>
        </p:txBody>
      </p:sp>
      <p:pic>
        <p:nvPicPr>
          <p:cNvPr id="3" name="Picture 2" descr="6540026032.jpg"/>
          <p:cNvPicPr>
            <a:picLocks noChangeAspect="1"/>
          </p:cNvPicPr>
          <p:nvPr/>
        </p:nvPicPr>
        <p:blipFill>
          <a:blip r:embed="rId2" cstate="print"/>
          <a:stretch>
            <a:fillRect/>
          </a:stretch>
        </p:blipFill>
        <p:spPr>
          <a:xfrm>
            <a:off x="1889151" y="1730044"/>
            <a:ext cx="5365699" cy="4312310"/>
          </a:xfrm>
          <a:prstGeom prst="rect">
            <a:avLst/>
          </a:prstGeom>
        </p:spPr>
      </p:pic>
    </p:spTree>
    <p:extLst>
      <p:ext uri="{BB962C8B-B14F-4D97-AF65-F5344CB8AC3E}">
        <p14:creationId xmlns:p14="http://schemas.microsoft.com/office/powerpoint/2010/main" val="136586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VALVE GUIDE REPLACEMENT (1 OF 2)</a:t>
            </a:r>
            <a:endParaRPr lang="en-US" dirty="0"/>
          </a:p>
        </p:txBody>
      </p:sp>
      <p:sp>
        <p:nvSpPr>
          <p:cNvPr id="25602" name="Rectangle 3"/>
          <p:cNvSpPr>
            <a:spLocks noGrp="1" noChangeArrowheads="1"/>
          </p:cNvSpPr>
          <p:nvPr>
            <p:ph type="body" idx="1"/>
          </p:nvPr>
        </p:nvSpPr>
        <p:spPr/>
        <p:txBody>
          <a:bodyPr/>
          <a:lstStyle/>
          <a:p>
            <a:r>
              <a:rPr lang="en-US" dirty="0" smtClean="0"/>
              <a:t>Purpose</a:t>
            </a:r>
          </a:p>
          <a:p>
            <a:pPr lvl="1"/>
            <a:r>
              <a:rPr lang="en-US" dirty="0" smtClean="0"/>
              <a:t>After the valve guide height is measured, the worn guide is pressed from the head with a proper fitting driver</a:t>
            </a:r>
          </a:p>
          <a:p>
            <a:pPr lvl="1"/>
            <a:r>
              <a:rPr lang="en-US" dirty="0" smtClean="0"/>
              <a:t>Replacement valve guides can also be installed to repair worn integral guides</a:t>
            </a:r>
          </a:p>
        </p:txBody>
      </p:sp>
    </p:spTree>
    <p:extLst>
      <p:ext uri="{BB962C8B-B14F-4D97-AF65-F5344CB8AC3E}">
        <p14:creationId xmlns:p14="http://schemas.microsoft.com/office/powerpoint/2010/main" val="163970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GUIDE REPLACEMENT </a:t>
            </a:r>
            <a:r>
              <a:rPr lang="en-US" dirty="0" smtClean="0"/>
              <a:t>(2 </a:t>
            </a:r>
            <a:r>
              <a:rPr lang="en-US" dirty="0"/>
              <a:t>OF 2)</a:t>
            </a:r>
          </a:p>
        </p:txBody>
      </p:sp>
      <p:sp>
        <p:nvSpPr>
          <p:cNvPr id="3" name="Content Placeholder 2"/>
          <p:cNvSpPr>
            <a:spLocks noGrp="1"/>
          </p:cNvSpPr>
          <p:nvPr>
            <p:ph idx="1"/>
          </p:nvPr>
        </p:nvSpPr>
        <p:spPr/>
        <p:txBody>
          <a:bodyPr/>
          <a:lstStyle/>
          <a:p>
            <a:r>
              <a:rPr lang="en-US" dirty="0"/>
              <a:t>Valve Guide Sizes</a:t>
            </a:r>
          </a:p>
          <a:p>
            <a:r>
              <a:rPr lang="en-US" dirty="0"/>
              <a:t>Valve Guide Inserts</a:t>
            </a:r>
          </a:p>
          <a:p>
            <a:r>
              <a:rPr lang="en-US" dirty="0"/>
              <a:t>Spiral Bronze Insert </a:t>
            </a:r>
            <a:r>
              <a:rPr lang="en-US" dirty="0" smtClean="0"/>
              <a:t>Bushings</a:t>
            </a:r>
            <a:endParaRPr lang="en-US" dirty="0"/>
          </a:p>
        </p:txBody>
      </p:sp>
    </p:spTree>
    <p:extLst>
      <p:ext uri="{BB962C8B-B14F-4D97-AF65-F5344CB8AC3E}">
        <p14:creationId xmlns:p14="http://schemas.microsoft.com/office/powerpoint/2010/main" val="192528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26–33</a:t>
            </a:r>
            <a:r>
              <a:rPr lang="en-US" dirty="0" smtClean="0"/>
              <a:t> Valve guide replacement procedure.</a:t>
            </a:r>
            <a:endParaRPr lang="en-US" dirty="0"/>
          </a:p>
        </p:txBody>
      </p:sp>
      <p:pic>
        <p:nvPicPr>
          <p:cNvPr id="3" name="Picture 2" descr="6540026033.jpg"/>
          <p:cNvPicPr>
            <a:picLocks noChangeAspect="1"/>
          </p:cNvPicPr>
          <p:nvPr/>
        </p:nvPicPr>
        <p:blipFill>
          <a:blip r:embed="rId2" cstate="print"/>
          <a:stretch>
            <a:fillRect/>
          </a:stretch>
        </p:blipFill>
        <p:spPr>
          <a:xfrm>
            <a:off x="912571" y="1581911"/>
            <a:ext cx="7318858" cy="4608576"/>
          </a:xfrm>
          <a:prstGeom prst="rect">
            <a:avLst/>
          </a:prstGeom>
        </p:spPr>
      </p:pic>
    </p:spTree>
    <p:extLst>
      <p:ext uri="{BB962C8B-B14F-4D97-AF65-F5344CB8AC3E}">
        <p14:creationId xmlns:p14="http://schemas.microsoft.com/office/powerpoint/2010/main" val="126685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26–34</a:t>
            </a:r>
            <a:r>
              <a:rPr lang="en-US" dirty="0" smtClean="0"/>
              <a:t> A type of fixture required to bore the valve guide to accept a thin-walled insert sleeve.</a:t>
            </a:r>
            <a:endParaRPr lang="en-US" dirty="0"/>
          </a:p>
        </p:txBody>
      </p:sp>
      <p:pic>
        <p:nvPicPr>
          <p:cNvPr id="3" name="Picture 2" descr="6540026034.jpg"/>
          <p:cNvPicPr>
            <a:picLocks noChangeAspect="1"/>
          </p:cNvPicPr>
          <p:nvPr/>
        </p:nvPicPr>
        <p:blipFill>
          <a:blip r:embed="rId2" cstate="print"/>
          <a:stretch>
            <a:fillRect/>
          </a:stretch>
        </p:blipFill>
        <p:spPr>
          <a:xfrm>
            <a:off x="2177491" y="1535583"/>
            <a:ext cx="4789018" cy="4701235"/>
          </a:xfrm>
          <a:prstGeom prst="rect">
            <a:avLst/>
          </a:prstGeom>
        </p:spPr>
      </p:pic>
    </p:spTree>
    <p:extLst>
      <p:ext uri="{BB962C8B-B14F-4D97-AF65-F5344CB8AC3E}">
        <p14:creationId xmlns:p14="http://schemas.microsoft.com/office/powerpoint/2010/main" val="22942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26–35</a:t>
            </a:r>
            <a:r>
              <a:rPr lang="en-US" dirty="0" smtClean="0"/>
              <a:t> Trimming the top of the thin-walled insert.</a:t>
            </a:r>
            <a:endParaRPr lang="en-US" dirty="0"/>
          </a:p>
        </p:txBody>
      </p:sp>
      <p:pic>
        <p:nvPicPr>
          <p:cNvPr id="3" name="Picture 2" descr="6540026035.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47334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26–36</a:t>
            </a:r>
            <a:r>
              <a:rPr lang="en-US" dirty="0" smtClean="0"/>
              <a:t> Installed spiral bronze insert bushing.</a:t>
            </a:r>
            <a:endParaRPr lang="en-US" dirty="0"/>
          </a:p>
        </p:txBody>
      </p:sp>
      <p:pic>
        <p:nvPicPr>
          <p:cNvPr id="3" name="Picture 2" descr="6540026036.jpg"/>
          <p:cNvPicPr>
            <a:picLocks noChangeAspect="1"/>
          </p:cNvPicPr>
          <p:nvPr/>
        </p:nvPicPr>
        <p:blipFill>
          <a:blip r:embed="rId2" cstate="print"/>
          <a:stretch>
            <a:fillRect/>
          </a:stretch>
        </p:blipFill>
        <p:spPr>
          <a:xfrm>
            <a:off x="3820973" y="1433169"/>
            <a:ext cx="1502054" cy="4906061"/>
          </a:xfrm>
          <a:prstGeom prst="rect">
            <a:avLst/>
          </a:prstGeom>
        </p:spPr>
      </p:pic>
    </p:spTree>
    <p:extLst>
      <p:ext uri="{BB962C8B-B14F-4D97-AF65-F5344CB8AC3E}">
        <p14:creationId xmlns:p14="http://schemas.microsoft.com/office/powerpoint/2010/main" val="324736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SUMMARY (1 OF 2)</a:t>
            </a:r>
            <a:endParaRPr lang="en-US" dirty="0"/>
          </a:p>
        </p:txBody>
      </p:sp>
      <p:sp>
        <p:nvSpPr>
          <p:cNvPr id="30722" name="Rectangle 3"/>
          <p:cNvSpPr>
            <a:spLocks noGrp="1" noChangeArrowheads="1"/>
          </p:cNvSpPr>
          <p:nvPr>
            <p:ph type="body" idx="1"/>
          </p:nvPr>
        </p:nvSpPr>
        <p:spPr/>
        <p:txBody>
          <a:bodyPr/>
          <a:lstStyle/>
          <a:p>
            <a:r>
              <a:rPr lang="en-US" dirty="0" smtClean="0"/>
              <a:t>The most commonly used combustion chamber types include hemispherical, wedge, and </a:t>
            </a:r>
            <a:r>
              <a:rPr lang="en-US" dirty="0" err="1" smtClean="0"/>
              <a:t>pentroof</a:t>
            </a:r>
            <a:r>
              <a:rPr lang="en-US" dirty="0" smtClean="0"/>
              <a:t>.</a:t>
            </a:r>
          </a:p>
          <a:p>
            <a:r>
              <a:rPr lang="en-US" dirty="0" smtClean="0"/>
              <a:t>Coolant and lubricating openings and passages are located throughout most cylinder heads.</a:t>
            </a:r>
          </a:p>
          <a:p>
            <a:r>
              <a:rPr lang="en-US" dirty="0" smtClean="0"/>
              <a:t>Cylinder head resurfacing machines include grinders and milling machines.</a:t>
            </a:r>
          </a:p>
        </p:txBody>
      </p:sp>
    </p:spTree>
    <p:extLst>
      <p:ext uri="{BB962C8B-B14F-4D97-AF65-F5344CB8AC3E}">
        <p14:creationId xmlns:p14="http://schemas.microsoft.com/office/powerpoint/2010/main" val="72291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a:t>
            </a:r>
            <a:r>
              <a:rPr lang="en-US" dirty="0" smtClean="0"/>
              <a:t>(2 </a:t>
            </a:r>
            <a:r>
              <a:rPr lang="en-US" dirty="0"/>
              <a:t>OF 2)</a:t>
            </a:r>
          </a:p>
        </p:txBody>
      </p:sp>
      <p:sp>
        <p:nvSpPr>
          <p:cNvPr id="31746" name="Rectangle 3"/>
          <p:cNvSpPr>
            <a:spLocks noGrp="1" noChangeArrowheads="1"/>
          </p:cNvSpPr>
          <p:nvPr>
            <p:ph type="body" idx="1"/>
          </p:nvPr>
        </p:nvSpPr>
        <p:spPr/>
        <p:txBody>
          <a:bodyPr/>
          <a:lstStyle/>
          <a:p>
            <a:r>
              <a:rPr lang="en-US" dirty="0"/>
              <a:t>Valve guides should be checked for wear using a ball gauge or a dial indicator. </a:t>
            </a:r>
          </a:p>
          <a:p>
            <a:r>
              <a:rPr lang="en-US" dirty="0" smtClean="0"/>
              <a:t>Valve guide repair options include use of oversize stem valves, replacement valve guides, valve guide inserts, and knurling of the original valve guide.</a:t>
            </a:r>
            <a:endParaRPr lang="en-US" dirty="0"/>
          </a:p>
        </p:txBody>
      </p:sp>
    </p:spTree>
    <p:extLst>
      <p:ext uri="{BB962C8B-B14F-4D97-AF65-F5344CB8AC3E}">
        <p14:creationId xmlns:p14="http://schemas.microsoft.com/office/powerpoint/2010/main" val="108189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r>
              <a:rPr lang="en-US" smtClean="0"/>
              <a:t>(2 </a:t>
            </a:r>
            <a:r>
              <a:rPr lang="en-US"/>
              <a:t>OF 2)</a:t>
            </a:r>
          </a:p>
        </p:txBody>
      </p:sp>
      <p:sp>
        <p:nvSpPr>
          <p:cNvPr id="3" name="Content Placeholder 2"/>
          <p:cNvSpPr>
            <a:spLocks noGrp="1"/>
          </p:cNvSpPr>
          <p:nvPr>
            <p:ph idx="1"/>
          </p:nvPr>
        </p:nvSpPr>
        <p:spPr/>
        <p:txBody>
          <a:bodyPr/>
          <a:lstStyle/>
          <a:p>
            <a:pPr marL="0" indent="-29718">
              <a:buNone/>
            </a:pPr>
            <a:r>
              <a:rPr lang="en-US" b="1" dirty="0" smtClean="0">
                <a:solidFill>
                  <a:srgbClr val="007FA3"/>
                </a:solidFill>
              </a:rPr>
              <a:t>26.4</a:t>
            </a:r>
            <a:r>
              <a:rPr lang="en-US" dirty="0" smtClean="0"/>
              <a:t> Explain </a:t>
            </a:r>
            <a:r>
              <a:rPr lang="en-US" dirty="0"/>
              <a:t>aluminum cylinder head straightening, cylinder head resurfacing, and intake manifold alignment. </a:t>
            </a:r>
          </a:p>
          <a:p>
            <a:pPr marL="0" indent="-29718">
              <a:buNone/>
            </a:pPr>
            <a:r>
              <a:rPr lang="en-US" b="1" dirty="0" smtClean="0">
                <a:solidFill>
                  <a:srgbClr val="007FA3"/>
                </a:solidFill>
              </a:rPr>
              <a:t>26.5</a:t>
            </a:r>
            <a:r>
              <a:rPr lang="en-US" dirty="0" smtClean="0"/>
              <a:t> Explain </a:t>
            </a:r>
            <a:r>
              <a:rPr lang="en-US" dirty="0"/>
              <a:t>valve guides and the procedure for valve guide replacement</a:t>
            </a:r>
            <a:r>
              <a:rPr lang="en-US" dirty="0" smtClean="0"/>
              <a:t>.</a:t>
            </a:r>
            <a:endParaRPr lang="en-US" dirty="0"/>
          </a:p>
        </p:txBody>
      </p:sp>
    </p:spTree>
    <p:extLst>
      <p:ext uri="{BB962C8B-B14F-4D97-AF65-F5344CB8AC3E}">
        <p14:creationId xmlns:p14="http://schemas.microsoft.com/office/powerpoint/2010/main" val="3684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CYLINDER HEADS (1 OF 2)</a:t>
            </a:r>
            <a:endParaRPr lang="en-US" dirty="0"/>
          </a:p>
        </p:txBody>
      </p:sp>
      <p:sp>
        <p:nvSpPr>
          <p:cNvPr id="9218" name="Rectangle 3"/>
          <p:cNvSpPr>
            <a:spLocks noGrp="1" noChangeArrowheads="1"/>
          </p:cNvSpPr>
          <p:nvPr>
            <p:ph type="body" idx="1"/>
          </p:nvPr>
        </p:nvSpPr>
        <p:spPr/>
        <p:txBody>
          <a:bodyPr/>
          <a:lstStyle/>
          <a:p>
            <a:r>
              <a:rPr lang="en-US" dirty="0" smtClean="0"/>
              <a:t>Construction</a:t>
            </a:r>
          </a:p>
          <a:p>
            <a:r>
              <a:rPr lang="en-US" dirty="0" smtClean="0"/>
              <a:t>Design Features</a:t>
            </a:r>
          </a:p>
          <a:p>
            <a:pPr lvl="1"/>
            <a:r>
              <a:rPr lang="en-US" dirty="0" smtClean="0"/>
              <a:t>Squish area</a:t>
            </a:r>
          </a:p>
          <a:p>
            <a:pPr lvl="1"/>
            <a:r>
              <a:rPr lang="en-US" dirty="0" smtClean="0"/>
              <a:t>Quench area</a:t>
            </a:r>
          </a:p>
          <a:p>
            <a:pPr lvl="1"/>
            <a:r>
              <a:rPr lang="en-US" dirty="0" smtClean="0"/>
              <a:t>Spark plug placement</a:t>
            </a:r>
          </a:p>
          <a:p>
            <a:pPr lvl="1"/>
            <a:r>
              <a:rPr lang="en-US" dirty="0" smtClean="0"/>
              <a:t>Surface-to-volume ratio</a:t>
            </a:r>
          </a:p>
          <a:p>
            <a:pPr lvl="1"/>
            <a:r>
              <a:rPr lang="en-US" dirty="0" smtClean="0"/>
              <a:t>Valve shrouding</a:t>
            </a:r>
          </a:p>
          <a:p>
            <a:pPr lvl="1"/>
            <a:r>
              <a:rPr lang="en-US" dirty="0" err="1" smtClean="0"/>
              <a:t>Crossflow</a:t>
            </a:r>
            <a:r>
              <a:rPr lang="en-US" dirty="0" smtClean="0"/>
              <a:t> valve placement</a:t>
            </a:r>
            <a:endParaRPr lang="en-US" dirty="0"/>
          </a:p>
        </p:txBody>
      </p:sp>
    </p:spTree>
    <p:extLst>
      <p:ext uri="{BB962C8B-B14F-4D97-AF65-F5344CB8AC3E}">
        <p14:creationId xmlns:p14="http://schemas.microsoft.com/office/powerpoint/2010/main" val="315810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CYLINDER HEADS </a:t>
            </a:r>
            <a:r>
              <a:rPr lang="en-US" dirty="0" smtClean="0"/>
              <a:t>(2 </a:t>
            </a:r>
            <a:r>
              <a:rPr lang="en-US" dirty="0"/>
              <a:t>OF 2)</a:t>
            </a:r>
          </a:p>
        </p:txBody>
      </p:sp>
      <p:sp>
        <p:nvSpPr>
          <p:cNvPr id="10242" name="Rectangle 3"/>
          <p:cNvSpPr>
            <a:spLocks noGrp="1" noChangeArrowheads="1"/>
          </p:cNvSpPr>
          <p:nvPr>
            <p:ph type="body" idx="1"/>
          </p:nvPr>
        </p:nvSpPr>
        <p:spPr/>
        <p:txBody>
          <a:bodyPr/>
          <a:lstStyle/>
          <a:p>
            <a:r>
              <a:rPr lang="en-US" smtClean="0"/>
              <a:t>Combustion Chamber Designs</a:t>
            </a:r>
          </a:p>
          <a:p>
            <a:pPr lvl="1"/>
            <a:r>
              <a:rPr lang="en-US" smtClean="0"/>
              <a:t>Wedge</a:t>
            </a:r>
          </a:p>
          <a:p>
            <a:pPr lvl="1"/>
            <a:r>
              <a:rPr lang="en-US" smtClean="0"/>
              <a:t>Pentroof</a:t>
            </a:r>
          </a:p>
          <a:p>
            <a:pPr lvl="1"/>
            <a:r>
              <a:rPr lang="en-US" smtClean="0"/>
              <a:t>Hemi</a:t>
            </a:r>
          </a:p>
          <a:p>
            <a:r>
              <a:rPr lang="en-US" smtClean="0"/>
              <a:t>Four-valve Cylinder Heads</a:t>
            </a:r>
            <a:endParaRPr lang="en-US"/>
          </a:p>
        </p:txBody>
      </p:sp>
    </p:spTree>
    <p:extLst>
      <p:ext uri="{BB962C8B-B14F-4D97-AF65-F5344CB8AC3E}">
        <p14:creationId xmlns:p14="http://schemas.microsoft.com/office/powerpoint/2010/main" val="251783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26–1</a:t>
            </a:r>
            <a:r>
              <a:rPr lang="en-US" dirty="0" smtClean="0"/>
              <a:t> The seats and guides for the valves are in the cylinder head as well as the camshaft and the entire valve train if it is an overhead camshaft design.</a:t>
            </a:r>
            <a:endParaRPr lang="en-US" dirty="0"/>
          </a:p>
        </p:txBody>
      </p:sp>
      <p:pic>
        <p:nvPicPr>
          <p:cNvPr id="3" name="Picture 2" descr="6540026001.jpg"/>
          <p:cNvPicPr>
            <a:picLocks noChangeAspect="1"/>
          </p:cNvPicPr>
          <p:nvPr/>
        </p:nvPicPr>
        <p:blipFill>
          <a:blip r:embed="rId2" cstate="print"/>
          <a:stretch>
            <a:fillRect/>
          </a:stretch>
        </p:blipFill>
        <p:spPr>
          <a:xfrm>
            <a:off x="2933395" y="1820874"/>
            <a:ext cx="3277210" cy="4130650"/>
          </a:xfrm>
          <a:prstGeom prst="rect">
            <a:avLst/>
          </a:prstGeom>
        </p:spPr>
      </p:pic>
    </p:spTree>
    <p:extLst>
      <p:ext uri="{BB962C8B-B14F-4D97-AF65-F5344CB8AC3E}">
        <p14:creationId xmlns:p14="http://schemas.microsoft.com/office/powerpoint/2010/main" val="169787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26–5</a:t>
            </a:r>
            <a:r>
              <a:rPr lang="en-US" dirty="0" smtClean="0"/>
              <a:t> The shrouded area around the intake valve causes the intake mixture to swirl as it enters the combustion chamber.</a:t>
            </a:r>
            <a:endParaRPr lang="en-US" dirty="0"/>
          </a:p>
        </p:txBody>
      </p:sp>
      <p:pic>
        <p:nvPicPr>
          <p:cNvPr id="3" name="Picture 2" descr="6540026005.jpg"/>
          <p:cNvPicPr>
            <a:picLocks noChangeAspect="1"/>
          </p:cNvPicPr>
          <p:nvPr/>
        </p:nvPicPr>
        <p:blipFill>
          <a:blip r:embed="rId2" cstate="print"/>
          <a:stretch>
            <a:fillRect/>
          </a:stretch>
        </p:blipFill>
        <p:spPr>
          <a:xfrm>
            <a:off x="2489607" y="1559966"/>
            <a:ext cx="4164787" cy="4652467"/>
          </a:xfrm>
          <a:prstGeom prst="rect">
            <a:avLst/>
          </a:prstGeom>
        </p:spPr>
      </p:pic>
    </p:spTree>
    <p:extLst>
      <p:ext uri="{BB962C8B-B14F-4D97-AF65-F5344CB8AC3E}">
        <p14:creationId xmlns:p14="http://schemas.microsoft.com/office/powerpoint/2010/main" val="328244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INTAKE AND EXHAUST PORTS (1 OF 2)</a:t>
            </a:r>
            <a:endParaRPr lang="en-US" dirty="0"/>
          </a:p>
        </p:txBody>
      </p:sp>
      <p:sp>
        <p:nvSpPr>
          <p:cNvPr id="13314" name="Rectangle 3"/>
          <p:cNvSpPr>
            <a:spLocks noGrp="1" noChangeArrowheads="1"/>
          </p:cNvSpPr>
          <p:nvPr>
            <p:ph type="body" idx="1"/>
          </p:nvPr>
        </p:nvSpPr>
        <p:spPr/>
        <p:txBody>
          <a:bodyPr/>
          <a:lstStyle/>
          <a:p>
            <a:r>
              <a:rPr lang="en-US" dirty="0" smtClean="0"/>
              <a:t>Purpose and Function</a:t>
            </a:r>
          </a:p>
          <a:p>
            <a:pPr lvl="1"/>
            <a:r>
              <a:rPr lang="en-US" dirty="0" smtClean="0"/>
              <a:t>Allow the free flow of exhaust gases from the engine</a:t>
            </a:r>
          </a:p>
          <a:p>
            <a:r>
              <a:rPr lang="en-US" dirty="0" smtClean="0"/>
              <a:t>Intake Ports</a:t>
            </a:r>
          </a:p>
          <a:p>
            <a:pPr lvl="1"/>
            <a:r>
              <a:rPr lang="en-US" dirty="0" smtClean="0"/>
              <a:t>The intake port in a cylinder head designed for use with a carburetor or throttle-body-type fuel injection is relatively long, whereas the exhaust port is short</a:t>
            </a:r>
          </a:p>
        </p:txBody>
      </p:sp>
    </p:spTree>
    <p:extLst>
      <p:ext uri="{BB962C8B-B14F-4D97-AF65-F5344CB8AC3E}">
        <p14:creationId xmlns:p14="http://schemas.microsoft.com/office/powerpoint/2010/main" val="2701088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AND EXHAUST PORTS </a:t>
            </a:r>
            <a:r>
              <a:rPr lang="en-US" dirty="0" smtClean="0"/>
              <a:t>(2 </a:t>
            </a:r>
            <a:r>
              <a:rPr lang="en-US" dirty="0"/>
              <a:t>OF 2)</a:t>
            </a:r>
          </a:p>
        </p:txBody>
      </p:sp>
      <p:sp>
        <p:nvSpPr>
          <p:cNvPr id="3" name="Content Placeholder 2"/>
          <p:cNvSpPr>
            <a:spLocks noGrp="1"/>
          </p:cNvSpPr>
          <p:nvPr>
            <p:ph idx="1"/>
          </p:nvPr>
        </p:nvSpPr>
        <p:spPr/>
        <p:txBody>
          <a:bodyPr/>
          <a:lstStyle/>
          <a:p>
            <a:r>
              <a:rPr lang="en-US" dirty="0"/>
              <a:t>Exhaust Ports</a:t>
            </a:r>
          </a:p>
          <a:p>
            <a:pPr lvl="1"/>
            <a:r>
              <a:rPr lang="en-US" dirty="0"/>
              <a:t>The length of the exhaust ports is shorter than the intake ports to help reduce the amount of heat transferred to the </a:t>
            </a:r>
            <a:r>
              <a:rPr lang="en-US" dirty="0" smtClean="0"/>
              <a:t>coolant</a:t>
            </a:r>
            <a:endParaRPr lang="en-US" dirty="0"/>
          </a:p>
        </p:txBody>
      </p:sp>
    </p:spTree>
    <p:extLst>
      <p:ext uri="{BB962C8B-B14F-4D97-AF65-F5344CB8AC3E}">
        <p14:creationId xmlns:p14="http://schemas.microsoft.com/office/powerpoint/2010/main" val="41109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4534</TotalTime>
  <Words>591</Words>
  <Application>Microsoft Macintosh PowerPoint</Application>
  <PresentationFormat>On-screen Show (4:3)</PresentationFormat>
  <Paragraphs>90</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CYLINDER HEADS (1 OF 2)</vt:lpstr>
      <vt:lpstr>CYLINDER HEADS (2 OF 2)</vt:lpstr>
      <vt:lpstr>FIGURE 26–1 The seats and guides for the valves are in the cylinder head as well as the camshaft and the entire valve train if it is an overhead camshaft design.</vt:lpstr>
      <vt:lpstr>FIGURE 26–5 The shrouded area around the intake valve causes the intake mixture to swirl as it enters the combustion chamber.</vt:lpstr>
      <vt:lpstr>INTAKE AND EXHAUST PORTS (1 OF 2)</vt:lpstr>
      <vt:lpstr>INTAKE AND EXHAUST PORTS (2 OF 2)</vt:lpstr>
      <vt:lpstr>FIGURE 26–11 An Audi five-valve cylinder head, which uses three intake valves and two exhaust valves.</vt:lpstr>
      <vt:lpstr>FIGURE 26–12 The intake manifold design and combustion chamber design both work together to cause the air-fuel mixture to swirl as it enters the combustion chamber.</vt:lpstr>
      <vt:lpstr>CYLINDER HEAD PASSAGES</vt:lpstr>
      <vt:lpstr>CYLINDER HEAD SERVICING</vt:lpstr>
      <vt:lpstr>FIGURE 26–16 Overhead camshafts may be (a) held in place with bearing caps, (b) supported by towers, or (c) fitted into bearing bores machined directly into the head.</vt:lpstr>
      <vt:lpstr>ALUMINUM CYLINDER HEAD STRAIGHTENING</vt:lpstr>
      <vt:lpstr>CYLINDER HEAD RESURFACING</vt:lpstr>
      <vt:lpstr>INTAKE MANIFOLD ALIGNMENT</vt:lpstr>
      <vt:lpstr>FIGURE 26–24 The material that must be removed for a good manifold fit.</vt:lpstr>
      <vt:lpstr>VALVE GUIDES</vt:lpstr>
      <vt:lpstr>FIGURE 26–26 An integral valve guide is simply a guide that has been drilled into the cast-iron cylinder head.</vt:lpstr>
      <vt:lpstr>FIGURE 26–32 Sectional view of a knurled valve guide.</vt:lpstr>
      <vt:lpstr>VALVE GUIDE REPLACEMENT (1 OF 2)</vt:lpstr>
      <vt:lpstr>VALVE GUIDE REPLACEMENT (2 OF 2)</vt:lpstr>
      <vt:lpstr>FIGURE 26–33 Valve guide replacement procedure.</vt:lpstr>
      <vt:lpstr>FIGURE 26–34 A type of fixture required to bore the valve guide to accept a thin-walled insert sleeve.</vt:lpstr>
      <vt:lpstr>FIGURE 26–35 Trimming the top of the thin-walled insert.</vt:lpstr>
      <vt:lpstr>FIGURE 26–36 Installed spiral bronze insert bushing.</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Cylinder Head and Valve Guide Service</dc:title>
  <dc:subject>Automotive Engines Theory and Servicing, Ninth Edition</dc:subject>
  <dc:creator>James D. Halderman</dc:creator>
  <cp:keywords>Automotive</cp:keywords>
  <cp:lastModifiedBy>Anthony Borsani</cp:lastModifiedBy>
  <cp:revision>232</cp:revision>
  <dcterms:created xsi:type="dcterms:W3CDTF">2014-07-14T20:04:21Z</dcterms:created>
  <dcterms:modified xsi:type="dcterms:W3CDTF">2018-03-15T13:28:00Z</dcterms:modified>
</cp:coreProperties>
</file>