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76" r:id="rId2"/>
    <p:sldId id="401" r:id="rId3"/>
    <p:sldId id="402" r:id="rId4"/>
    <p:sldId id="403" r:id="rId5"/>
    <p:sldId id="424" r:id="rId6"/>
    <p:sldId id="425" r:id="rId7"/>
    <p:sldId id="405" r:id="rId8"/>
    <p:sldId id="406" r:id="rId9"/>
    <p:sldId id="407" r:id="rId10"/>
    <p:sldId id="408" r:id="rId11"/>
    <p:sldId id="409" r:id="rId12"/>
    <p:sldId id="436" r:id="rId13"/>
    <p:sldId id="410" r:id="rId14"/>
    <p:sldId id="426" r:id="rId15"/>
    <p:sldId id="427" r:id="rId16"/>
    <p:sldId id="413" r:id="rId17"/>
    <p:sldId id="428" r:id="rId18"/>
    <p:sldId id="429" r:id="rId19"/>
    <p:sldId id="430" r:id="rId20"/>
    <p:sldId id="431" r:id="rId21"/>
    <p:sldId id="432" r:id="rId22"/>
    <p:sldId id="433" r:id="rId23"/>
    <p:sldId id="434" r:id="rId24"/>
    <p:sldId id="422" r:id="rId25"/>
    <p:sldId id="423" r:id="rId26"/>
    <p:sldId id="43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7" autoAdjust="0"/>
    <p:restoredTop sz="83248" autoAdjust="0"/>
  </p:normalViewPr>
  <p:slideViewPr>
    <p:cSldViewPr>
      <p:cViewPr varScale="1">
        <p:scale>
          <a:sx n="189" d="100"/>
          <a:sy n="189" d="100"/>
        </p:scale>
        <p:origin x="1088" y="168"/>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3/15/18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3/15/18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B0ED0E26-8D94-0C4F-B52E-D6D2FA2CF353}" type="slidenum">
              <a:rPr lang="en-US" sz="1200">
                <a:latin typeface="Tahoma" charset="0"/>
              </a:rPr>
              <a:pPr eaLnBrk="1" hangingPunct="1"/>
              <a:t>2</a:t>
            </a:fld>
            <a:endParaRPr lang="en-US" sz="1200">
              <a:latin typeface="Tahoma" charset="0"/>
            </a:endParaRPr>
          </a:p>
        </p:txBody>
      </p:sp>
      <p:sp>
        <p:nvSpPr>
          <p:cNvPr id="8194"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975"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3529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11.xml"/><Relationship Id="rId2"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Engines Theory and Servicing</a:t>
            </a:r>
          </a:p>
        </p:txBody>
      </p:sp>
      <p:sp>
        <p:nvSpPr>
          <p:cNvPr id="3" name="Text Placeholder 2"/>
          <p:cNvSpPr>
            <a:spLocks noGrp="1"/>
          </p:cNvSpPr>
          <p:nvPr>
            <p:ph type="body" sz="quarter" idx="13"/>
          </p:nvPr>
        </p:nvSpPr>
        <p:spPr/>
        <p:txBody>
          <a:bodyPr/>
          <a:lstStyle/>
          <a:p>
            <a:r>
              <a:rPr lang="en-US" dirty="0" smtClean="0"/>
              <a:t>Ninth Edition</a:t>
            </a:r>
            <a:endParaRPr lang="en-US" dirty="0"/>
          </a:p>
        </p:txBody>
      </p:sp>
      <p:sp>
        <p:nvSpPr>
          <p:cNvPr id="4" name="Text Placeholder 3"/>
          <p:cNvSpPr>
            <a:spLocks noGrp="1"/>
          </p:cNvSpPr>
          <p:nvPr>
            <p:ph type="body" sz="quarter" idx="14"/>
          </p:nvPr>
        </p:nvSpPr>
        <p:spPr/>
        <p:txBody>
          <a:bodyPr/>
          <a:lstStyle/>
          <a:p>
            <a:r>
              <a:rPr lang="en-US" dirty="0" smtClean="0"/>
              <a:t>Chapter 25</a:t>
            </a:r>
            <a:endParaRPr lang="en-US" dirty="0"/>
          </a:p>
        </p:txBody>
      </p:sp>
      <p:sp>
        <p:nvSpPr>
          <p:cNvPr id="5" name="Text Placeholder 4"/>
          <p:cNvSpPr>
            <a:spLocks noGrp="1"/>
          </p:cNvSpPr>
          <p:nvPr>
            <p:ph type="body" sz="quarter" idx="15"/>
          </p:nvPr>
        </p:nvSpPr>
        <p:spPr/>
        <p:txBody>
          <a:bodyPr/>
          <a:lstStyle/>
          <a:p>
            <a:r>
              <a:rPr lang="en-US" dirty="0" smtClean="0"/>
              <a:t>Engine Cleaning and Crack Detection</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smtClean="0"/>
              <a:t>TANK AND VAPOR CLEANING</a:t>
            </a:r>
            <a:endParaRPr lang="en-US"/>
          </a:p>
        </p:txBody>
      </p:sp>
      <p:sp>
        <p:nvSpPr>
          <p:cNvPr id="15362" name="Rectangle 3"/>
          <p:cNvSpPr>
            <a:spLocks noGrp="1" noChangeArrowheads="1"/>
          </p:cNvSpPr>
          <p:nvPr>
            <p:ph type="body" idx="1"/>
          </p:nvPr>
        </p:nvSpPr>
        <p:spPr/>
        <p:txBody>
          <a:bodyPr/>
          <a:lstStyle/>
          <a:p>
            <a:r>
              <a:rPr lang="en-US" smtClean="0"/>
              <a:t>Cold Tank Cleaning</a:t>
            </a:r>
          </a:p>
          <a:p>
            <a:r>
              <a:rPr lang="en-US" smtClean="0"/>
              <a:t>Hot Tank Cleaning</a:t>
            </a:r>
          </a:p>
          <a:p>
            <a:r>
              <a:rPr lang="en-US" smtClean="0"/>
              <a:t>Vapor Cleaning</a:t>
            </a:r>
            <a:endParaRPr lang="en-US"/>
          </a:p>
        </p:txBody>
      </p:sp>
    </p:spTree>
    <p:extLst>
      <p:ext uri="{BB962C8B-B14F-4D97-AF65-F5344CB8AC3E}">
        <p14:creationId xmlns:p14="http://schemas.microsoft.com/office/powerpoint/2010/main" val="107584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smtClean="0"/>
              <a:t>ULTRASONIC AND VIBRATORY CLEANING</a:t>
            </a:r>
            <a:endParaRPr lang="en-US"/>
          </a:p>
        </p:txBody>
      </p:sp>
      <p:sp>
        <p:nvSpPr>
          <p:cNvPr id="16386" name="Rectangle 3"/>
          <p:cNvSpPr>
            <a:spLocks noGrp="1" noChangeArrowheads="1"/>
          </p:cNvSpPr>
          <p:nvPr>
            <p:ph idx="1"/>
          </p:nvPr>
        </p:nvSpPr>
        <p:spPr/>
        <p:txBody>
          <a:bodyPr/>
          <a:lstStyle/>
          <a:p>
            <a:r>
              <a:rPr lang="en-US" smtClean="0"/>
              <a:t>Ultrasonic Cleaning</a:t>
            </a:r>
          </a:p>
          <a:p>
            <a:pPr lvl="1"/>
            <a:r>
              <a:rPr lang="en-US" smtClean="0"/>
              <a:t>To clean small parts that must be absolutely clean</a:t>
            </a:r>
          </a:p>
          <a:p>
            <a:r>
              <a:rPr lang="en-US" smtClean="0"/>
              <a:t>Vibratory Cleaning</a:t>
            </a:r>
          </a:p>
          <a:p>
            <a:pPr lvl="1"/>
            <a:r>
              <a:rPr lang="en-US" smtClean="0"/>
              <a:t>Best on small parts</a:t>
            </a:r>
          </a:p>
          <a:p>
            <a:pPr lvl="1"/>
            <a:r>
              <a:rPr lang="en-US" smtClean="0"/>
              <a:t>The movement of the vibrating solution and the scrubbing action of the media do an excellent job of cleaning metal.</a:t>
            </a:r>
            <a:endParaRPr lang="en-US"/>
          </a:p>
        </p:txBody>
      </p:sp>
    </p:spTree>
    <p:extLst>
      <p:ext uri="{BB962C8B-B14F-4D97-AF65-F5344CB8AC3E}">
        <p14:creationId xmlns:p14="http://schemas.microsoft.com/office/powerpoint/2010/main" val="1398434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25–8</a:t>
            </a:r>
            <a:r>
              <a:rPr lang="en-US" dirty="0" smtClean="0"/>
              <a:t> An ultrasonic cleaner is used to clean fuel injectors.</a:t>
            </a:r>
            <a:endParaRPr lang="en-US" dirty="0"/>
          </a:p>
        </p:txBody>
      </p:sp>
      <p:pic>
        <p:nvPicPr>
          <p:cNvPr id="3" name="Picture 2" descr="6540025009.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3911121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smtClean="0"/>
              <a:t>CRACK DETECTION</a:t>
            </a:r>
            <a:endParaRPr lang="en-US"/>
          </a:p>
        </p:txBody>
      </p:sp>
      <p:sp>
        <p:nvSpPr>
          <p:cNvPr id="17410" name="Rectangle 3"/>
          <p:cNvSpPr>
            <a:spLocks noGrp="1" noChangeArrowheads="1"/>
          </p:cNvSpPr>
          <p:nvPr>
            <p:ph idx="1"/>
          </p:nvPr>
        </p:nvSpPr>
        <p:spPr>
          <a:xfrm>
            <a:off x="457200" y="1600200"/>
            <a:ext cx="4114800" cy="4525963"/>
          </a:xfrm>
        </p:spPr>
        <p:txBody>
          <a:bodyPr/>
          <a:lstStyle/>
          <a:p>
            <a:r>
              <a:rPr lang="en-US" dirty="0" smtClean="0"/>
              <a:t>Visual Inspection</a:t>
            </a:r>
          </a:p>
          <a:p>
            <a:r>
              <a:rPr lang="en-US" dirty="0" smtClean="0"/>
              <a:t>Magnetic Crack Detection</a:t>
            </a:r>
          </a:p>
          <a:p>
            <a:r>
              <a:rPr lang="en-US" dirty="0" smtClean="0"/>
              <a:t>Dye-penetrant Testing</a:t>
            </a:r>
          </a:p>
          <a:p>
            <a:r>
              <a:rPr lang="en-US" dirty="0" smtClean="0"/>
              <a:t>Fluorescent-penetrant Testing</a:t>
            </a:r>
          </a:p>
          <a:p>
            <a:r>
              <a:rPr lang="en-US" dirty="0" smtClean="0"/>
              <a:t>Pressure Testing</a:t>
            </a:r>
            <a:endParaRPr lang="en-US" dirty="0"/>
          </a:p>
        </p:txBody>
      </p:sp>
      <p:grpSp>
        <p:nvGrpSpPr>
          <p:cNvPr id="17411" name="Group 7"/>
          <p:cNvGrpSpPr>
            <a:grpSpLocks/>
          </p:cNvGrpSpPr>
          <p:nvPr/>
        </p:nvGrpSpPr>
        <p:grpSpPr bwMode="auto">
          <a:xfrm>
            <a:off x="4625975" y="1981200"/>
            <a:ext cx="4213225" cy="3694113"/>
            <a:chOff x="2914" y="1349"/>
            <a:chExt cx="2654" cy="2327"/>
          </a:xfrm>
        </p:grpSpPr>
        <p:pic>
          <p:nvPicPr>
            <p:cNvPr id="17412" name="Picture 4" descr="AAJLNQH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349"/>
              <a:ext cx="2626" cy="18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2598" name="Rectangle 6"/>
            <p:cNvSpPr>
              <a:spLocks noChangeArrowheads="1"/>
            </p:cNvSpPr>
            <p:nvPr/>
          </p:nvSpPr>
          <p:spPr bwMode="auto">
            <a:xfrm>
              <a:off x="2928" y="3216"/>
              <a:ext cx="2640" cy="460"/>
            </a:xfrm>
            <a:prstGeom prst="rect">
              <a:avLst/>
            </a:prstGeom>
            <a:noFill/>
            <a:ln>
              <a:noFill/>
            </a:ln>
            <a:effectLst/>
            <a:extLst/>
          </p:spPr>
          <p:txBody>
            <a:bodyPr>
              <a:spAutoFit/>
            </a:bodyPr>
            <a:lstStyle/>
            <a:p>
              <a:pPr>
                <a:defRPr/>
              </a:pPr>
              <a:r>
                <a:rPr lang="en-US" b="1" dirty="0">
                  <a:cs typeface="+mn-cs"/>
                </a:rPr>
                <a:t>FIGURE 25–9 </a:t>
              </a:r>
              <a:r>
                <a:rPr lang="en-US" dirty="0">
                  <a:cs typeface="+mn-cs"/>
                </a:rPr>
                <a:t>The top deck surface of a block is being tested using magnetic crack inspection equipment.</a:t>
              </a:r>
            </a:p>
          </p:txBody>
        </p:sp>
      </p:grpSp>
    </p:spTree>
    <p:extLst>
      <p:ext uri="{BB962C8B-B14F-4D97-AF65-F5344CB8AC3E}">
        <p14:creationId xmlns:p14="http://schemas.microsoft.com/office/powerpoint/2010/main" val="3266034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cap="all" dirty="0" smtClean="0"/>
              <a:t>Figure 25–12</a:t>
            </a:r>
            <a:r>
              <a:rPr lang="en-US" sz="2000" dirty="0" smtClean="0"/>
              <a:t> To make sure that the mark observed in the cylinder wall was a crack, compressed air was forced into the water jacket while soapy water was sprayed on the cylinder wall. Bubbles confirmed that the mark was indeed a crack.</a:t>
            </a:r>
            <a:endParaRPr lang="en-US" sz="2000" dirty="0"/>
          </a:p>
        </p:txBody>
      </p:sp>
      <p:pic>
        <p:nvPicPr>
          <p:cNvPr id="3" name="Picture 2" descr="6540025013.jpg"/>
          <p:cNvPicPr>
            <a:picLocks noChangeAspect="1"/>
          </p:cNvPicPr>
          <p:nvPr/>
        </p:nvPicPr>
        <p:blipFill>
          <a:blip r:embed="rId2" cstate="print"/>
          <a:stretch>
            <a:fillRect/>
          </a:stretch>
        </p:blipFill>
        <p:spPr>
          <a:xfrm>
            <a:off x="1691641" y="2168956"/>
            <a:ext cx="5760719" cy="3434486"/>
          </a:xfrm>
          <a:prstGeom prst="rect">
            <a:avLst/>
          </a:prstGeom>
        </p:spPr>
      </p:pic>
    </p:spTree>
    <p:extLst>
      <p:ext uri="{BB962C8B-B14F-4D97-AF65-F5344CB8AC3E}">
        <p14:creationId xmlns:p14="http://schemas.microsoft.com/office/powerpoint/2010/main" val="1505812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25–13</a:t>
            </a:r>
            <a:r>
              <a:rPr lang="en-US" dirty="0" smtClean="0"/>
              <a:t> A cylinder head is under water and being pressure tested using compressed air. Note that the air bubbles indicate a crack.</a:t>
            </a:r>
            <a:endParaRPr lang="en-US" dirty="0"/>
          </a:p>
        </p:txBody>
      </p:sp>
      <p:pic>
        <p:nvPicPr>
          <p:cNvPr id="3" name="Picture 2" descr="6540025014.jpg"/>
          <p:cNvPicPr>
            <a:picLocks noChangeAspect="1"/>
          </p:cNvPicPr>
          <p:nvPr/>
        </p:nvPicPr>
        <p:blipFill>
          <a:blip r:embed="rId2" cstate="print"/>
          <a:stretch>
            <a:fillRect/>
          </a:stretch>
        </p:blipFill>
        <p:spPr>
          <a:xfrm>
            <a:off x="3078480" y="1752600"/>
            <a:ext cx="2987040" cy="4267200"/>
          </a:xfrm>
          <a:prstGeom prst="rect">
            <a:avLst/>
          </a:prstGeom>
        </p:spPr>
      </p:pic>
    </p:spTree>
    <p:extLst>
      <p:ext uri="{BB962C8B-B14F-4D97-AF65-F5344CB8AC3E}">
        <p14:creationId xmlns:p14="http://schemas.microsoft.com/office/powerpoint/2010/main" val="220592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smtClean="0"/>
              <a:t>CRACK REPAIR</a:t>
            </a:r>
            <a:endParaRPr lang="en-US"/>
          </a:p>
        </p:txBody>
      </p:sp>
      <p:sp>
        <p:nvSpPr>
          <p:cNvPr id="20482" name="Rectangle 3"/>
          <p:cNvSpPr>
            <a:spLocks noGrp="1" noChangeArrowheads="1"/>
          </p:cNvSpPr>
          <p:nvPr>
            <p:ph type="body" idx="1"/>
          </p:nvPr>
        </p:nvSpPr>
        <p:spPr/>
        <p:txBody>
          <a:bodyPr/>
          <a:lstStyle/>
          <a:p>
            <a:r>
              <a:rPr lang="en-US" smtClean="0"/>
              <a:t>Crack Concerns</a:t>
            </a:r>
          </a:p>
          <a:p>
            <a:r>
              <a:rPr lang="en-US" smtClean="0"/>
              <a:t>Stop Drilling</a:t>
            </a:r>
          </a:p>
          <a:p>
            <a:r>
              <a:rPr lang="en-US" smtClean="0"/>
              <a:t>Crack-welding Cast Iron</a:t>
            </a:r>
          </a:p>
          <a:p>
            <a:r>
              <a:rPr lang="en-US" smtClean="0"/>
              <a:t>Crack-welding Aluminum</a:t>
            </a:r>
          </a:p>
          <a:p>
            <a:r>
              <a:rPr lang="en-US" smtClean="0"/>
              <a:t>Crack Plugging</a:t>
            </a:r>
            <a:endParaRPr lang="en-US"/>
          </a:p>
        </p:txBody>
      </p:sp>
    </p:spTree>
    <p:extLst>
      <p:ext uri="{BB962C8B-B14F-4D97-AF65-F5344CB8AC3E}">
        <p14:creationId xmlns:p14="http://schemas.microsoft.com/office/powerpoint/2010/main" val="2209779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25–14</a:t>
            </a:r>
            <a:r>
              <a:rPr lang="en-US" sz="1800" dirty="0" smtClean="0"/>
              <a:t> (a) Before welding, the crack is ground out using a carbide grinder. (b) Here the technician is practicing using the special cast-iron welding torch before welding the cracked cylinder head. (c) This is the finished welded crack before final machining. (d) Note the finished cylinder head after the crack has been repaired using welding.</a:t>
            </a:r>
            <a:endParaRPr lang="en-US" sz="1800" dirty="0"/>
          </a:p>
        </p:txBody>
      </p:sp>
      <p:pic>
        <p:nvPicPr>
          <p:cNvPr id="3" name="Picture 2" descr="6540025015.jpg"/>
          <p:cNvPicPr>
            <a:picLocks noChangeAspect="1"/>
          </p:cNvPicPr>
          <p:nvPr/>
        </p:nvPicPr>
        <p:blipFill>
          <a:blip r:embed="rId2" cstate="print"/>
          <a:stretch>
            <a:fillRect/>
          </a:stretch>
        </p:blipFill>
        <p:spPr>
          <a:xfrm>
            <a:off x="457200" y="1524001"/>
            <a:ext cx="3520440" cy="2199437"/>
          </a:xfrm>
          <a:prstGeom prst="rect">
            <a:avLst/>
          </a:prstGeom>
        </p:spPr>
      </p:pic>
      <p:pic>
        <p:nvPicPr>
          <p:cNvPr id="4" name="Picture 3" descr="6540025016.jpg"/>
          <p:cNvPicPr>
            <a:picLocks noChangeAspect="1"/>
          </p:cNvPicPr>
          <p:nvPr/>
        </p:nvPicPr>
        <p:blipFill>
          <a:blip r:embed="rId3" cstate="print"/>
          <a:stretch>
            <a:fillRect/>
          </a:stretch>
        </p:blipFill>
        <p:spPr>
          <a:xfrm>
            <a:off x="4714335" y="1496682"/>
            <a:ext cx="3520440" cy="2199437"/>
          </a:xfrm>
          <a:prstGeom prst="rect">
            <a:avLst/>
          </a:prstGeom>
        </p:spPr>
      </p:pic>
      <p:pic>
        <p:nvPicPr>
          <p:cNvPr id="5" name="Picture 4" descr="6540025017.jpg"/>
          <p:cNvPicPr>
            <a:picLocks noChangeAspect="1"/>
          </p:cNvPicPr>
          <p:nvPr/>
        </p:nvPicPr>
        <p:blipFill>
          <a:blip r:embed="rId4" cstate="print"/>
          <a:stretch>
            <a:fillRect/>
          </a:stretch>
        </p:blipFill>
        <p:spPr>
          <a:xfrm>
            <a:off x="457200" y="3886200"/>
            <a:ext cx="3520440" cy="2199437"/>
          </a:xfrm>
          <a:prstGeom prst="rect">
            <a:avLst/>
          </a:prstGeom>
        </p:spPr>
      </p:pic>
      <p:pic>
        <p:nvPicPr>
          <p:cNvPr id="6" name="Picture 5" descr="6540025018.jpg"/>
          <p:cNvPicPr>
            <a:picLocks noChangeAspect="1"/>
          </p:cNvPicPr>
          <p:nvPr/>
        </p:nvPicPr>
        <p:blipFill>
          <a:blip r:embed="rId5" cstate="print"/>
          <a:stretch>
            <a:fillRect/>
          </a:stretch>
        </p:blipFill>
        <p:spPr>
          <a:xfrm>
            <a:off x="4724400" y="3876135"/>
            <a:ext cx="3520440" cy="2199437"/>
          </a:xfrm>
          <a:prstGeom prst="rect">
            <a:avLst/>
          </a:prstGeom>
        </p:spPr>
      </p:pic>
    </p:spTree>
    <p:extLst>
      <p:ext uri="{BB962C8B-B14F-4D97-AF65-F5344CB8AC3E}">
        <p14:creationId xmlns:p14="http://schemas.microsoft.com/office/powerpoint/2010/main" val="2706497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25–15</a:t>
            </a:r>
            <a:r>
              <a:rPr lang="en-US" dirty="0" smtClean="0"/>
              <a:t> Reaming a hole for a tapered plug.</a:t>
            </a:r>
            <a:endParaRPr lang="en-US" dirty="0"/>
          </a:p>
        </p:txBody>
      </p:sp>
      <p:pic>
        <p:nvPicPr>
          <p:cNvPr id="3" name="Picture 2" descr="6540025019.jpg"/>
          <p:cNvPicPr>
            <a:picLocks noChangeAspect="1"/>
          </p:cNvPicPr>
          <p:nvPr/>
        </p:nvPicPr>
        <p:blipFill>
          <a:blip r:embed="rId2" cstate="print"/>
          <a:stretch>
            <a:fillRect/>
          </a:stretch>
        </p:blipFill>
        <p:spPr>
          <a:xfrm>
            <a:off x="3074213" y="2377439"/>
            <a:ext cx="2995574" cy="3017520"/>
          </a:xfrm>
          <a:prstGeom prst="rect">
            <a:avLst/>
          </a:prstGeom>
        </p:spPr>
      </p:pic>
    </p:spTree>
    <p:extLst>
      <p:ext uri="{BB962C8B-B14F-4D97-AF65-F5344CB8AC3E}">
        <p14:creationId xmlns:p14="http://schemas.microsoft.com/office/powerpoint/2010/main" val="3282141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25–16</a:t>
            </a:r>
            <a:r>
              <a:rPr lang="en-US" dirty="0" smtClean="0"/>
              <a:t> Tapping a tapered hole for a plug.</a:t>
            </a:r>
            <a:endParaRPr lang="en-US" dirty="0"/>
          </a:p>
        </p:txBody>
      </p:sp>
      <p:pic>
        <p:nvPicPr>
          <p:cNvPr id="3" name="Picture 2" descr="6540025020.jpg"/>
          <p:cNvPicPr>
            <a:picLocks noChangeAspect="1"/>
          </p:cNvPicPr>
          <p:nvPr/>
        </p:nvPicPr>
        <p:blipFill>
          <a:blip r:embed="rId2" cstate="print"/>
          <a:stretch>
            <a:fillRect/>
          </a:stretch>
        </p:blipFill>
        <p:spPr>
          <a:xfrm>
            <a:off x="3074213" y="2382927"/>
            <a:ext cx="2995574" cy="3006547"/>
          </a:xfrm>
          <a:prstGeom prst="rect">
            <a:avLst/>
          </a:prstGeom>
        </p:spPr>
      </p:pic>
    </p:spTree>
    <p:extLst>
      <p:ext uri="{BB962C8B-B14F-4D97-AF65-F5344CB8AC3E}">
        <p14:creationId xmlns:p14="http://schemas.microsoft.com/office/powerpoint/2010/main" val="392002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smtClean="0"/>
              <a:t>OBJECTIVES</a:t>
            </a:r>
            <a:endParaRPr lang="en-US"/>
          </a:p>
        </p:txBody>
      </p:sp>
      <p:sp>
        <p:nvSpPr>
          <p:cNvPr id="7170" name="Rectangle 8"/>
          <p:cNvSpPr>
            <a:spLocks noGrp="1" noChangeArrowheads="1"/>
          </p:cNvSpPr>
          <p:nvPr>
            <p:ph type="body" idx="1"/>
          </p:nvPr>
        </p:nvSpPr>
        <p:spPr/>
        <p:txBody>
          <a:bodyPr/>
          <a:lstStyle/>
          <a:p>
            <a:pPr marL="0" indent="-29718">
              <a:buNone/>
            </a:pPr>
            <a:r>
              <a:rPr lang="en-US" b="1" dirty="0" smtClean="0">
                <a:solidFill>
                  <a:srgbClr val="007FA3"/>
                </a:solidFill>
              </a:rPr>
              <a:t>25.1</a:t>
            </a:r>
            <a:r>
              <a:rPr lang="en-US" dirty="0" smtClean="0"/>
              <a:t> Explain the mechanical cleaning procedure of engines. </a:t>
            </a:r>
          </a:p>
          <a:p>
            <a:pPr marL="0" indent="-29718">
              <a:buNone/>
            </a:pPr>
            <a:r>
              <a:rPr lang="en-US" b="1" dirty="0" smtClean="0">
                <a:solidFill>
                  <a:srgbClr val="007FA3"/>
                </a:solidFill>
              </a:rPr>
              <a:t>25.2 </a:t>
            </a:r>
            <a:r>
              <a:rPr lang="en-US" dirty="0" smtClean="0"/>
              <a:t>Discuss chemical cleaners. </a:t>
            </a:r>
          </a:p>
          <a:p>
            <a:pPr marL="0" indent="-29718">
              <a:buNone/>
            </a:pPr>
            <a:r>
              <a:rPr lang="en-US" b="1" dirty="0" smtClean="0">
                <a:solidFill>
                  <a:srgbClr val="007FA3"/>
                </a:solidFill>
              </a:rPr>
              <a:t>25.3 </a:t>
            </a:r>
            <a:r>
              <a:rPr lang="en-US" dirty="0" smtClean="0"/>
              <a:t>Compare spray and steam washing, thermal cleaning, tank and vapor cleaning, and ultrasonic and vibratory cleaning. </a:t>
            </a:r>
          </a:p>
          <a:p>
            <a:pPr marL="0" indent="-29718">
              <a:buNone/>
            </a:pPr>
            <a:r>
              <a:rPr lang="en-US" b="1" dirty="0" smtClean="0">
                <a:solidFill>
                  <a:srgbClr val="007FA3"/>
                </a:solidFill>
              </a:rPr>
              <a:t>25.4</a:t>
            </a:r>
            <a:r>
              <a:rPr lang="en-US" dirty="0" smtClean="0"/>
              <a:t> Explain crack detection and crack repair.</a:t>
            </a:r>
            <a:endParaRPr lang="en-US" dirty="0"/>
          </a:p>
        </p:txBody>
      </p:sp>
    </p:spTree>
    <p:extLst>
      <p:ext uri="{BB962C8B-B14F-4D97-AF65-F5344CB8AC3E}">
        <p14:creationId xmlns:p14="http://schemas.microsoft.com/office/powerpoint/2010/main" val="1719870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25–17</a:t>
            </a:r>
            <a:r>
              <a:rPr lang="en-US" dirty="0" smtClean="0"/>
              <a:t> Screwing a tapered plug in the hole.</a:t>
            </a:r>
            <a:endParaRPr lang="en-US" dirty="0"/>
          </a:p>
        </p:txBody>
      </p:sp>
      <p:pic>
        <p:nvPicPr>
          <p:cNvPr id="3" name="Picture 2" descr="6540025021.jpg"/>
          <p:cNvPicPr>
            <a:picLocks noChangeAspect="1"/>
          </p:cNvPicPr>
          <p:nvPr/>
        </p:nvPicPr>
        <p:blipFill>
          <a:blip r:embed="rId2" cstate="print"/>
          <a:stretch>
            <a:fillRect/>
          </a:stretch>
        </p:blipFill>
        <p:spPr>
          <a:xfrm>
            <a:off x="3074214" y="2865729"/>
            <a:ext cx="2995573" cy="2040940"/>
          </a:xfrm>
          <a:prstGeom prst="rect">
            <a:avLst/>
          </a:prstGeom>
        </p:spPr>
      </p:pic>
    </p:spTree>
    <p:extLst>
      <p:ext uri="{BB962C8B-B14F-4D97-AF65-F5344CB8AC3E}">
        <p14:creationId xmlns:p14="http://schemas.microsoft.com/office/powerpoint/2010/main" val="437006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25–18</a:t>
            </a:r>
            <a:r>
              <a:rPr lang="en-US" dirty="0" smtClean="0"/>
              <a:t> Cutting the plug with a hacksaw.</a:t>
            </a:r>
            <a:endParaRPr lang="en-US" dirty="0"/>
          </a:p>
        </p:txBody>
      </p:sp>
      <p:pic>
        <p:nvPicPr>
          <p:cNvPr id="3" name="Picture 2" descr="6540025022.jpg"/>
          <p:cNvPicPr>
            <a:picLocks noChangeAspect="1"/>
          </p:cNvPicPr>
          <p:nvPr/>
        </p:nvPicPr>
        <p:blipFill>
          <a:blip r:embed="rId2" cstate="print"/>
          <a:stretch>
            <a:fillRect/>
          </a:stretch>
        </p:blipFill>
        <p:spPr>
          <a:xfrm>
            <a:off x="2876703" y="2070201"/>
            <a:ext cx="3390594" cy="3631996"/>
          </a:xfrm>
          <a:prstGeom prst="rect">
            <a:avLst/>
          </a:prstGeom>
        </p:spPr>
      </p:pic>
    </p:spTree>
    <p:extLst>
      <p:ext uri="{BB962C8B-B14F-4D97-AF65-F5344CB8AC3E}">
        <p14:creationId xmlns:p14="http://schemas.microsoft.com/office/powerpoint/2010/main" val="3391318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25–19</a:t>
            </a:r>
            <a:r>
              <a:rPr lang="en-US" dirty="0" smtClean="0"/>
              <a:t> Interlocking plugs.</a:t>
            </a:r>
            <a:endParaRPr lang="en-US" dirty="0"/>
          </a:p>
        </p:txBody>
      </p:sp>
      <p:pic>
        <p:nvPicPr>
          <p:cNvPr id="3" name="Picture 2" descr="6540025023.jpg"/>
          <p:cNvPicPr>
            <a:picLocks noChangeAspect="1"/>
          </p:cNvPicPr>
          <p:nvPr/>
        </p:nvPicPr>
        <p:blipFill>
          <a:blip r:embed="rId2" cstate="print"/>
          <a:stretch>
            <a:fillRect/>
          </a:stretch>
        </p:blipFill>
        <p:spPr>
          <a:xfrm>
            <a:off x="2470710" y="2926081"/>
            <a:ext cx="4202580" cy="1920239"/>
          </a:xfrm>
          <a:prstGeom prst="rect">
            <a:avLst/>
          </a:prstGeom>
        </p:spPr>
      </p:pic>
    </p:spTree>
    <p:extLst>
      <p:ext uri="{BB962C8B-B14F-4D97-AF65-F5344CB8AC3E}">
        <p14:creationId xmlns:p14="http://schemas.microsoft.com/office/powerpoint/2010/main" val="4210231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25–20</a:t>
            </a:r>
            <a:r>
              <a:rPr lang="en-US" dirty="0" smtClean="0"/>
              <a:t> (a) A hole is drilled and tapped for the plugs. (b) The plugs are installed. (c) After final machining, the cylinder head can be returned to useful service.</a:t>
            </a:r>
            <a:endParaRPr lang="en-US" dirty="0"/>
          </a:p>
        </p:txBody>
      </p:sp>
      <p:pic>
        <p:nvPicPr>
          <p:cNvPr id="3" name="Picture 2" descr="6540025024.jpg"/>
          <p:cNvPicPr>
            <a:picLocks noChangeAspect="1"/>
          </p:cNvPicPr>
          <p:nvPr/>
        </p:nvPicPr>
        <p:blipFill>
          <a:blip r:embed="rId2" cstate="print"/>
          <a:stretch>
            <a:fillRect/>
          </a:stretch>
        </p:blipFill>
        <p:spPr>
          <a:xfrm>
            <a:off x="609600" y="1524000"/>
            <a:ext cx="3200400" cy="2328672"/>
          </a:xfrm>
          <a:prstGeom prst="rect">
            <a:avLst/>
          </a:prstGeom>
        </p:spPr>
      </p:pic>
      <p:pic>
        <p:nvPicPr>
          <p:cNvPr id="4" name="Picture 3" descr="6540025025.jpg"/>
          <p:cNvPicPr>
            <a:picLocks noChangeAspect="1"/>
          </p:cNvPicPr>
          <p:nvPr/>
        </p:nvPicPr>
        <p:blipFill>
          <a:blip r:embed="rId3" cstate="print"/>
          <a:stretch>
            <a:fillRect/>
          </a:stretch>
        </p:blipFill>
        <p:spPr>
          <a:xfrm>
            <a:off x="4800600" y="1516812"/>
            <a:ext cx="3200400" cy="2328672"/>
          </a:xfrm>
          <a:prstGeom prst="rect">
            <a:avLst/>
          </a:prstGeom>
        </p:spPr>
      </p:pic>
      <p:pic>
        <p:nvPicPr>
          <p:cNvPr id="6" name="Picture 5" descr="6540025026.jpg"/>
          <p:cNvPicPr>
            <a:picLocks noChangeAspect="1"/>
          </p:cNvPicPr>
          <p:nvPr/>
        </p:nvPicPr>
        <p:blipFill>
          <a:blip r:embed="rId4" cstate="print"/>
          <a:stretch>
            <a:fillRect/>
          </a:stretch>
        </p:blipFill>
        <p:spPr>
          <a:xfrm>
            <a:off x="2753265" y="3995928"/>
            <a:ext cx="3200400" cy="2328672"/>
          </a:xfrm>
          <a:prstGeom prst="rect">
            <a:avLst/>
          </a:prstGeom>
        </p:spPr>
      </p:pic>
    </p:spTree>
    <p:extLst>
      <p:ext uri="{BB962C8B-B14F-4D97-AF65-F5344CB8AC3E}">
        <p14:creationId xmlns:p14="http://schemas.microsoft.com/office/powerpoint/2010/main" val="119184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dirty="0" smtClean="0"/>
              <a:t>SUMMARY (1 OF 3)</a:t>
            </a:r>
            <a:endParaRPr lang="en-US" dirty="0"/>
          </a:p>
        </p:txBody>
      </p:sp>
      <p:sp>
        <p:nvSpPr>
          <p:cNvPr id="29698" name="Rectangle 3"/>
          <p:cNvSpPr>
            <a:spLocks noGrp="1" noChangeArrowheads="1"/>
          </p:cNvSpPr>
          <p:nvPr>
            <p:ph type="body" idx="1"/>
          </p:nvPr>
        </p:nvSpPr>
        <p:spPr/>
        <p:txBody>
          <a:bodyPr/>
          <a:lstStyle/>
          <a:p>
            <a:r>
              <a:rPr lang="en-US" dirty="0" smtClean="0"/>
              <a:t>Mechanical cleaning with scrapers or wire brushes is used to remove deposits.</a:t>
            </a:r>
          </a:p>
          <a:p>
            <a:r>
              <a:rPr lang="en-US" dirty="0" smtClean="0"/>
              <a:t>Steel wire brushes should never be used to clean aluminum parts.</a:t>
            </a:r>
          </a:p>
          <a:p>
            <a:r>
              <a:rPr lang="en-US" dirty="0" smtClean="0"/>
              <a:t>Most chemical cleaners are strong soaps called caustic materials.</a:t>
            </a:r>
          </a:p>
        </p:txBody>
      </p:sp>
    </p:spTree>
    <p:extLst>
      <p:ext uri="{BB962C8B-B14F-4D97-AF65-F5344CB8AC3E}">
        <p14:creationId xmlns:p14="http://schemas.microsoft.com/office/powerpoint/2010/main" val="1786768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dirty="0"/>
              <a:t>SUMMARY </a:t>
            </a:r>
            <a:r>
              <a:rPr lang="en-US" dirty="0" smtClean="0"/>
              <a:t>(2 </a:t>
            </a:r>
            <a:r>
              <a:rPr lang="en-US" dirty="0"/>
              <a:t>OF 3)</a:t>
            </a:r>
          </a:p>
        </p:txBody>
      </p:sp>
      <p:sp>
        <p:nvSpPr>
          <p:cNvPr id="30722" name="Rectangle 3"/>
          <p:cNvSpPr>
            <a:spLocks noGrp="1" noChangeArrowheads="1"/>
          </p:cNvSpPr>
          <p:nvPr>
            <p:ph type="body" idx="1"/>
          </p:nvPr>
        </p:nvSpPr>
        <p:spPr/>
        <p:txBody>
          <a:bodyPr/>
          <a:lstStyle/>
          <a:p>
            <a:r>
              <a:rPr lang="en-US" dirty="0"/>
              <a:t>Always use aluminum-safe chemicals when cleaning aluminum parts or components.</a:t>
            </a:r>
          </a:p>
          <a:p>
            <a:r>
              <a:rPr lang="en-US" dirty="0"/>
              <a:t>Thermal cleaning is done in a </a:t>
            </a:r>
            <a:r>
              <a:rPr lang="en-US" dirty="0" err="1"/>
              <a:t>pyrolytic</a:t>
            </a:r>
            <a:r>
              <a:rPr lang="en-US" dirty="0"/>
              <a:t> oven in temperatures as high as 800°F (425°C) to turn grease and dirt into harmless ash deposits</a:t>
            </a:r>
            <a:r>
              <a:rPr lang="en-US" dirty="0" smtClean="0"/>
              <a:t>.</a:t>
            </a:r>
            <a:endParaRPr lang="en-US" dirty="0"/>
          </a:p>
        </p:txBody>
      </p:sp>
    </p:spTree>
    <p:extLst>
      <p:ext uri="{BB962C8B-B14F-4D97-AF65-F5344CB8AC3E}">
        <p14:creationId xmlns:p14="http://schemas.microsoft.com/office/powerpoint/2010/main" val="3505740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dirty="0" smtClean="0"/>
              <a:t>(3 </a:t>
            </a:r>
            <a:r>
              <a:rPr lang="en-US" dirty="0"/>
              <a:t>OF 3)</a:t>
            </a:r>
          </a:p>
        </p:txBody>
      </p:sp>
      <p:sp>
        <p:nvSpPr>
          <p:cNvPr id="3" name="Content Placeholder 2"/>
          <p:cNvSpPr>
            <a:spLocks noGrp="1"/>
          </p:cNvSpPr>
          <p:nvPr>
            <p:ph idx="1"/>
          </p:nvPr>
        </p:nvSpPr>
        <p:spPr/>
        <p:txBody>
          <a:bodyPr/>
          <a:lstStyle/>
          <a:p>
            <a:r>
              <a:rPr lang="en-US" dirty="0"/>
              <a:t>Blasters use metal shot or glass beads to clean parts. </a:t>
            </a:r>
          </a:p>
          <a:p>
            <a:r>
              <a:rPr lang="en-US" dirty="0" smtClean="0"/>
              <a:t>All </a:t>
            </a:r>
            <a:r>
              <a:rPr lang="en-US" dirty="0"/>
              <a:t>parts should be checked for cracks using magnetic, dye-penetrant, fluorescent-penetrant, or pressure testing methods.</a:t>
            </a:r>
          </a:p>
          <a:p>
            <a:r>
              <a:rPr lang="en-US" dirty="0"/>
              <a:t>Cracks can be repaired by welding or by plugging</a:t>
            </a:r>
            <a:r>
              <a:rPr lang="en-US" dirty="0" smtClean="0"/>
              <a:t>.</a:t>
            </a:r>
            <a:endParaRPr lang="en-US" dirty="0"/>
          </a:p>
        </p:txBody>
      </p:sp>
    </p:spTree>
    <p:extLst>
      <p:ext uri="{BB962C8B-B14F-4D97-AF65-F5344CB8AC3E}">
        <p14:creationId xmlns:p14="http://schemas.microsoft.com/office/powerpoint/2010/main" val="3742564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dirty="0" smtClean="0"/>
              <a:t>MECHANICAL CLEANING (1 OF 3)</a:t>
            </a:r>
            <a:endParaRPr lang="en-US" dirty="0"/>
          </a:p>
        </p:txBody>
      </p:sp>
      <p:sp>
        <p:nvSpPr>
          <p:cNvPr id="9218" name="Rectangle 3"/>
          <p:cNvSpPr>
            <a:spLocks noGrp="1" noChangeArrowheads="1"/>
          </p:cNvSpPr>
          <p:nvPr>
            <p:ph type="body" idx="1"/>
          </p:nvPr>
        </p:nvSpPr>
        <p:spPr/>
        <p:txBody>
          <a:bodyPr/>
          <a:lstStyle/>
          <a:p>
            <a:r>
              <a:rPr lang="en-US" dirty="0" smtClean="0"/>
              <a:t>Heavy deposits should be removed by mechanical cleaning before using other cleaning methods.</a:t>
            </a:r>
          </a:p>
          <a:p>
            <a:r>
              <a:rPr lang="en-US" dirty="0" smtClean="0"/>
              <a:t>Mechanical cleaning involves:</a:t>
            </a:r>
          </a:p>
          <a:p>
            <a:pPr lvl="1"/>
            <a:r>
              <a:rPr lang="en-US" dirty="0" smtClean="0"/>
              <a:t>Scraping</a:t>
            </a:r>
          </a:p>
          <a:p>
            <a:pPr lvl="1"/>
            <a:r>
              <a:rPr lang="en-US" dirty="0" smtClean="0"/>
              <a:t>Abrasive brushing</a:t>
            </a:r>
          </a:p>
          <a:p>
            <a:pPr lvl="1"/>
            <a:r>
              <a:rPr lang="en-US" dirty="0" smtClean="0"/>
              <a:t>Abrasive blasting</a:t>
            </a:r>
          </a:p>
          <a:p>
            <a:r>
              <a:rPr lang="en-US" dirty="0" smtClean="0"/>
              <a:t>Scraping</a:t>
            </a:r>
            <a:endParaRPr lang="en-US" dirty="0"/>
          </a:p>
        </p:txBody>
      </p:sp>
    </p:spTree>
    <p:extLst>
      <p:ext uri="{BB962C8B-B14F-4D97-AF65-F5344CB8AC3E}">
        <p14:creationId xmlns:p14="http://schemas.microsoft.com/office/powerpoint/2010/main" val="2547820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r>
              <a:rPr lang="en-US" dirty="0"/>
              <a:t>MECHANICAL CLEANING </a:t>
            </a:r>
            <a:r>
              <a:rPr lang="en-US" dirty="0" smtClean="0"/>
              <a:t>(2 </a:t>
            </a:r>
            <a:r>
              <a:rPr lang="en-US" dirty="0"/>
              <a:t>OF 3)</a:t>
            </a:r>
          </a:p>
        </p:txBody>
      </p:sp>
      <p:sp>
        <p:nvSpPr>
          <p:cNvPr id="10242" name="Rectangle 3"/>
          <p:cNvSpPr>
            <a:spLocks noGrp="1" noChangeArrowheads="1"/>
          </p:cNvSpPr>
          <p:nvPr>
            <p:ph type="body" idx="1"/>
          </p:nvPr>
        </p:nvSpPr>
        <p:spPr/>
        <p:txBody>
          <a:bodyPr/>
          <a:lstStyle/>
          <a:p>
            <a:r>
              <a:rPr lang="en-US" dirty="0" smtClean="0"/>
              <a:t>Abrasive Pads or Discs</a:t>
            </a:r>
          </a:p>
          <a:p>
            <a:pPr lvl="1"/>
            <a:r>
              <a:rPr lang="en-US" dirty="0" smtClean="0"/>
              <a:t>White</a:t>
            </a:r>
          </a:p>
          <a:p>
            <a:pPr lvl="1"/>
            <a:r>
              <a:rPr lang="en-US" dirty="0" smtClean="0"/>
              <a:t>Yellow</a:t>
            </a:r>
          </a:p>
          <a:p>
            <a:pPr lvl="1"/>
            <a:r>
              <a:rPr lang="en-US" dirty="0" smtClean="0"/>
              <a:t>Green</a:t>
            </a:r>
          </a:p>
        </p:txBody>
      </p:sp>
    </p:spTree>
    <p:extLst>
      <p:ext uri="{BB962C8B-B14F-4D97-AF65-F5344CB8AC3E}">
        <p14:creationId xmlns:p14="http://schemas.microsoft.com/office/powerpoint/2010/main" val="1580400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MECHANICAL CLEANING </a:t>
            </a:r>
            <a:r>
              <a:rPr lang="en-US" dirty="0" smtClean="0"/>
              <a:t>(3 </a:t>
            </a:r>
            <a:r>
              <a:rPr lang="en-US" dirty="0"/>
              <a:t>OF 3)</a:t>
            </a:r>
          </a:p>
        </p:txBody>
      </p:sp>
      <p:sp>
        <p:nvSpPr>
          <p:cNvPr id="3" name="Content Placeholder 2"/>
          <p:cNvSpPr>
            <a:spLocks noGrp="1"/>
          </p:cNvSpPr>
          <p:nvPr>
            <p:ph idx="1"/>
          </p:nvPr>
        </p:nvSpPr>
        <p:spPr/>
        <p:txBody>
          <a:bodyPr/>
          <a:lstStyle/>
          <a:p>
            <a:r>
              <a:rPr lang="en-US" dirty="0"/>
              <a:t>Media Blasting</a:t>
            </a:r>
          </a:p>
          <a:p>
            <a:pPr lvl="1"/>
            <a:r>
              <a:rPr lang="en-US" dirty="0"/>
              <a:t>Nontoxic</a:t>
            </a:r>
          </a:p>
          <a:p>
            <a:pPr lvl="1"/>
            <a:r>
              <a:rPr lang="en-US" dirty="0"/>
              <a:t>Nonflammable</a:t>
            </a:r>
          </a:p>
          <a:p>
            <a:pPr lvl="1"/>
            <a:r>
              <a:rPr lang="en-US" dirty="0"/>
              <a:t>Nonhazardous</a:t>
            </a:r>
          </a:p>
          <a:p>
            <a:pPr lvl="1"/>
            <a:r>
              <a:rPr lang="en-US" dirty="0"/>
              <a:t>Environmentally </a:t>
            </a:r>
            <a:r>
              <a:rPr lang="en-US" dirty="0" smtClean="0"/>
              <a:t>Safe</a:t>
            </a:r>
            <a:endParaRPr lang="en-US" dirty="0"/>
          </a:p>
        </p:txBody>
      </p:sp>
    </p:spTree>
    <p:extLst>
      <p:ext uri="{BB962C8B-B14F-4D97-AF65-F5344CB8AC3E}">
        <p14:creationId xmlns:p14="http://schemas.microsoft.com/office/powerpoint/2010/main" val="1305110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a:t>
            </a:r>
            <a:r>
              <a:rPr lang="en-US" sz="1800" dirty="0" smtClean="0"/>
              <a:t>25</a:t>
            </a:r>
            <a:r>
              <a:rPr lang="en-US" sz="1800" cap="all" dirty="0" smtClean="0"/>
              <a:t>–1</a:t>
            </a:r>
            <a:r>
              <a:rPr lang="en-US" sz="1800" dirty="0" smtClean="0"/>
              <a:t> An air-powered grinder attached to a bristle pad being used to clean the gasket surface of a cylinder head. This type of cleaning pad should not be used on the engine block where the grit could get into the engine oil and cause harm when the engine is started and run after the repair.</a:t>
            </a:r>
            <a:endParaRPr lang="en-US" sz="1800" dirty="0"/>
          </a:p>
        </p:txBody>
      </p:sp>
      <p:pic>
        <p:nvPicPr>
          <p:cNvPr id="3" name="Picture 2" descr="6540025001.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118285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smtClean="0"/>
              <a:t>CHEMICAL CLEANERS</a:t>
            </a:r>
            <a:endParaRPr lang="en-US"/>
          </a:p>
        </p:txBody>
      </p:sp>
      <p:sp>
        <p:nvSpPr>
          <p:cNvPr id="12290" name="Rectangle 3"/>
          <p:cNvSpPr>
            <a:spLocks noGrp="1" noChangeArrowheads="1"/>
          </p:cNvSpPr>
          <p:nvPr>
            <p:ph type="body" idx="1"/>
          </p:nvPr>
        </p:nvSpPr>
        <p:spPr/>
        <p:txBody>
          <a:bodyPr/>
          <a:lstStyle/>
          <a:p>
            <a:r>
              <a:rPr lang="en-US" smtClean="0"/>
              <a:t>pH</a:t>
            </a:r>
          </a:p>
          <a:p>
            <a:r>
              <a:rPr lang="en-US" smtClean="0"/>
              <a:t>Solvent-based Cleaning</a:t>
            </a:r>
          </a:p>
          <a:p>
            <a:r>
              <a:rPr lang="en-US" smtClean="0"/>
              <a:t>Water-based Chemical Cleaning</a:t>
            </a:r>
            <a:endParaRPr lang="en-US"/>
          </a:p>
        </p:txBody>
      </p:sp>
    </p:spTree>
    <p:extLst>
      <p:ext uri="{BB962C8B-B14F-4D97-AF65-F5344CB8AC3E}">
        <p14:creationId xmlns:p14="http://schemas.microsoft.com/office/powerpoint/2010/main" val="2367834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smtClean="0"/>
              <a:t>SPRAY AND STEAM WASHING</a:t>
            </a:r>
            <a:endParaRPr lang="en-US"/>
          </a:p>
        </p:txBody>
      </p:sp>
      <p:sp>
        <p:nvSpPr>
          <p:cNvPr id="13314" name="Rectangle 3"/>
          <p:cNvSpPr>
            <a:spLocks noGrp="1" noChangeArrowheads="1"/>
          </p:cNvSpPr>
          <p:nvPr>
            <p:ph idx="1"/>
          </p:nvPr>
        </p:nvSpPr>
        <p:spPr>
          <a:xfrm>
            <a:off x="457200" y="1600200"/>
            <a:ext cx="4038600" cy="4525963"/>
          </a:xfrm>
        </p:spPr>
        <p:txBody>
          <a:bodyPr/>
          <a:lstStyle/>
          <a:p>
            <a:r>
              <a:rPr lang="en-US" dirty="0" smtClean="0"/>
              <a:t>Spray Washing</a:t>
            </a:r>
          </a:p>
          <a:p>
            <a:pPr lvl="1"/>
            <a:r>
              <a:rPr lang="en-US" dirty="0" smtClean="0"/>
              <a:t>Spray washing is faster than soaking</a:t>
            </a:r>
          </a:p>
          <a:p>
            <a:r>
              <a:rPr lang="en-US" dirty="0" smtClean="0"/>
              <a:t>Steam Cleaning</a:t>
            </a:r>
          </a:p>
          <a:p>
            <a:pPr lvl="1"/>
            <a:r>
              <a:rPr lang="en-US" dirty="0" smtClean="0"/>
              <a:t>Steam vapor is mixed with high-pressure water and sprayed on the parts</a:t>
            </a:r>
            <a:endParaRPr lang="en-US" dirty="0"/>
          </a:p>
        </p:txBody>
      </p:sp>
      <p:grpSp>
        <p:nvGrpSpPr>
          <p:cNvPr id="13315" name="Group 8"/>
          <p:cNvGrpSpPr>
            <a:grpSpLocks/>
          </p:cNvGrpSpPr>
          <p:nvPr/>
        </p:nvGrpSpPr>
        <p:grpSpPr bwMode="auto">
          <a:xfrm>
            <a:off x="3429000" y="1447800"/>
            <a:ext cx="5715000" cy="4675188"/>
            <a:chOff x="2160" y="912"/>
            <a:chExt cx="3600" cy="2945"/>
          </a:xfrm>
        </p:grpSpPr>
        <p:pic>
          <p:nvPicPr>
            <p:cNvPr id="13316" name="Picture 4" descr="AAJLNQC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912"/>
              <a:ext cx="2626" cy="2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7478" name="Rectangle 6"/>
            <p:cNvSpPr>
              <a:spLocks noChangeArrowheads="1"/>
            </p:cNvSpPr>
            <p:nvPr/>
          </p:nvSpPr>
          <p:spPr bwMode="auto">
            <a:xfrm>
              <a:off x="2160" y="3101"/>
              <a:ext cx="3600" cy="756"/>
            </a:xfrm>
            <a:prstGeom prst="rect">
              <a:avLst/>
            </a:prstGeom>
            <a:noFill/>
            <a:ln>
              <a:noFill/>
            </a:ln>
            <a:effectLst/>
            <a:extLst/>
          </p:spPr>
          <p:txBody>
            <a:bodyPr wrap="square">
              <a:spAutoFit/>
            </a:bodyPr>
            <a:lstStyle/>
            <a:p>
              <a:pPr>
                <a:defRPr/>
              </a:pPr>
              <a:r>
                <a:rPr lang="en-US" b="1" dirty="0">
                  <a:cs typeface="+mn-cs"/>
                </a:rPr>
                <a:t>FIGURE 25–5 </a:t>
              </a:r>
              <a:r>
                <a:rPr lang="en-US" dirty="0">
                  <a:cs typeface="+mn-cs"/>
                </a:rPr>
                <a:t>A pressure jet washer is similar to a large industrial-sized dishwasher. Each part is then rinsed with water to remove chemicals or debris that may remain there while it is still in the tank.</a:t>
              </a:r>
            </a:p>
          </p:txBody>
        </p:sp>
      </p:grpSp>
    </p:spTree>
    <p:extLst>
      <p:ext uri="{BB962C8B-B14F-4D97-AF65-F5344CB8AC3E}">
        <p14:creationId xmlns:p14="http://schemas.microsoft.com/office/powerpoint/2010/main" val="314417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smtClean="0"/>
              <a:t>THERMAL CLEANING</a:t>
            </a:r>
            <a:endParaRPr lang="en-US"/>
          </a:p>
        </p:txBody>
      </p:sp>
      <p:sp>
        <p:nvSpPr>
          <p:cNvPr id="14338" name="Rectangle 3"/>
          <p:cNvSpPr>
            <a:spLocks noGrp="1" noChangeArrowheads="1"/>
          </p:cNvSpPr>
          <p:nvPr>
            <p:ph idx="1"/>
          </p:nvPr>
        </p:nvSpPr>
        <p:spPr/>
        <p:txBody>
          <a:bodyPr/>
          <a:lstStyle/>
          <a:p>
            <a:r>
              <a:rPr lang="en-US" smtClean="0"/>
              <a:t>Temperatures Involved</a:t>
            </a:r>
          </a:p>
          <a:p>
            <a:r>
              <a:rPr lang="en-US" smtClean="0"/>
              <a:t>Advantages</a:t>
            </a:r>
          </a:p>
          <a:p>
            <a:r>
              <a:rPr lang="en-US" smtClean="0"/>
              <a:t>Microbial Cleaning</a:t>
            </a:r>
          </a:p>
          <a:p>
            <a:r>
              <a:rPr lang="en-US" smtClean="0"/>
              <a:t>Pyrolytic Oven</a:t>
            </a:r>
            <a:endParaRPr lang="en-US"/>
          </a:p>
        </p:txBody>
      </p:sp>
      <p:grpSp>
        <p:nvGrpSpPr>
          <p:cNvPr id="14339" name="Group 7"/>
          <p:cNvGrpSpPr>
            <a:grpSpLocks/>
          </p:cNvGrpSpPr>
          <p:nvPr/>
        </p:nvGrpSpPr>
        <p:grpSpPr bwMode="auto">
          <a:xfrm>
            <a:off x="4625975" y="1828800"/>
            <a:ext cx="4168775" cy="3683000"/>
            <a:chOff x="2914" y="1270"/>
            <a:chExt cx="2626" cy="2320"/>
          </a:xfrm>
        </p:grpSpPr>
        <p:pic>
          <p:nvPicPr>
            <p:cNvPr id="14340" name="Picture 4" descr="AAJLNQD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0"/>
              <a:ext cx="2626" cy="1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8502" name="Rectangle 6"/>
            <p:cNvSpPr>
              <a:spLocks noChangeArrowheads="1"/>
            </p:cNvSpPr>
            <p:nvPr/>
          </p:nvSpPr>
          <p:spPr bwMode="auto">
            <a:xfrm>
              <a:off x="2928" y="3264"/>
              <a:ext cx="2592" cy="326"/>
            </a:xfrm>
            <a:prstGeom prst="rect">
              <a:avLst/>
            </a:prstGeom>
            <a:noFill/>
            <a:ln>
              <a:noFill/>
            </a:ln>
            <a:effectLst/>
            <a:extLst/>
          </p:spPr>
          <p:txBody>
            <a:bodyPr>
              <a:spAutoFit/>
            </a:bodyPr>
            <a:lstStyle/>
            <a:p>
              <a:pPr>
                <a:defRPr/>
              </a:pPr>
              <a:r>
                <a:rPr lang="en-US" b="1" dirty="0">
                  <a:cs typeface="+mn-cs"/>
                </a:rPr>
                <a:t>FIGURE 25–6 </a:t>
              </a:r>
              <a:r>
                <a:rPr lang="en-US" dirty="0">
                  <a:cs typeface="+mn-cs"/>
                </a:rPr>
                <a:t>A microbial cleaning tank uses microbes to clean grease and oil from parts.</a:t>
              </a:r>
            </a:p>
          </p:txBody>
        </p:sp>
      </p:grpSp>
    </p:spTree>
    <p:extLst>
      <p:ext uri="{BB962C8B-B14F-4D97-AF65-F5344CB8AC3E}">
        <p14:creationId xmlns:p14="http://schemas.microsoft.com/office/powerpoint/2010/main" val="2387486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4363</TotalTime>
  <Words>466</Words>
  <Application>Microsoft Macintosh PowerPoint</Application>
  <PresentationFormat>On-screen Show (4:3)</PresentationFormat>
  <Paragraphs>89</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ＭＳ Ｐゴシック</vt:lpstr>
      <vt:lpstr>Tahoma</vt:lpstr>
      <vt:lpstr>Times New Roman</vt:lpstr>
      <vt:lpstr>Verdana</vt:lpstr>
      <vt:lpstr>Wingdings</vt:lpstr>
      <vt:lpstr>Arial</vt:lpstr>
      <vt:lpstr>508 Lecture</vt:lpstr>
      <vt:lpstr>Automotive Engines Theory and Servicing</vt:lpstr>
      <vt:lpstr>OBJECTIVES</vt:lpstr>
      <vt:lpstr>MECHANICAL CLEANING (1 OF 3)</vt:lpstr>
      <vt:lpstr>MECHANICAL CLEANING (2 OF 3)</vt:lpstr>
      <vt:lpstr>MECHANICAL CLEANING (3 OF 3)</vt:lpstr>
      <vt:lpstr>Figure 25–1 An air-powered grinder attached to a bristle pad being used to clean the gasket surface of a cylinder head. This type of cleaning pad should not be used on the engine block where the grit could get into the engine oil and cause harm when the engine is started and run after the repair.</vt:lpstr>
      <vt:lpstr>CHEMICAL CLEANERS</vt:lpstr>
      <vt:lpstr>SPRAY AND STEAM WASHING</vt:lpstr>
      <vt:lpstr>THERMAL CLEANING</vt:lpstr>
      <vt:lpstr>TANK AND VAPOR CLEANING</vt:lpstr>
      <vt:lpstr>ULTRASONIC AND VIBRATORY CLEANING</vt:lpstr>
      <vt:lpstr>Figure 25–8 An ultrasonic cleaner is used to clean fuel injectors.</vt:lpstr>
      <vt:lpstr>CRACK DETECTION</vt:lpstr>
      <vt:lpstr>Figure 25–12 To make sure that the mark observed in the cylinder wall was a crack, compressed air was forced into the water jacket while soapy water was sprayed on the cylinder wall. Bubbles confirmed that the mark was indeed a crack.</vt:lpstr>
      <vt:lpstr>Figure 25–13 A cylinder head is under water and being pressure tested using compressed air. Note that the air bubbles indicate a crack.</vt:lpstr>
      <vt:lpstr>CRACK REPAIR</vt:lpstr>
      <vt:lpstr>Figure 25–14 (a) Before welding, the crack is ground out using a carbide grinder. (b) Here the technician is practicing using the special cast-iron welding torch before welding the cracked cylinder head. (c) This is the finished welded crack before final machining. (d) Note the finished cylinder head after the crack has been repaired using welding.</vt:lpstr>
      <vt:lpstr>Figure 25–15 Reaming a hole for a tapered plug.</vt:lpstr>
      <vt:lpstr>Figure 25–16 Tapping a tapered hole for a plug.</vt:lpstr>
      <vt:lpstr>Figure 25–17 Screwing a tapered plug in the hole.</vt:lpstr>
      <vt:lpstr>Figure 25–18 Cutting the plug with a hacksaw.</vt:lpstr>
      <vt:lpstr>Figure 25–19 Interlocking plugs.</vt:lpstr>
      <vt:lpstr>Figure 25–20 (a) A hole is drilled and tapped for the plugs. (b) The plugs are installed. (c) After final machining, the cylinder head can be returned to useful service.</vt:lpstr>
      <vt:lpstr>SUMMARY (1 OF 3)</vt:lpstr>
      <vt:lpstr>SUMMARY (2 OF 3)</vt:lpstr>
      <vt:lpstr>SUMMARY (3 OF 3)</vt:lpstr>
    </vt:vector>
  </TitlesOfParts>
  <Company>echosvoice</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25: Engine Cleaning and Crack Detection</dc:title>
  <dc:subject>Automotive Engines Theory and Servicing, Ninth Edition</dc:subject>
  <dc:creator>James D. Halderman</dc:creator>
  <cp:keywords>Automotive</cp:keywords>
  <cp:lastModifiedBy>Anthony Borsani</cp:lastModifiedBy>
  <cp:revision>230</cp:revision>
  <dcterms:created xsi:type="dcterms:W3CDTF">2014-07-14T20:04:21Z</dcterms:created>
  <dcterms:modified xsi:type="dcterms:W3CDTF">2018-03-15T13:27:53Z</dcterms:modified>
</cp:coreProperties>
</file>