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376" r:id="rId2"/>
    <p:sldId id="411" r:id="rId3"/>
    <p:sldId id="412" r:id="rId4"/>
    <p:sldId id="449" r:id="rId5"/>
    <p:sldId id="413" r:id="rId6"/>
    <p:sldId id="414" r:id="rId7"/>
    <p:sldId id="435" r:id="rId8"/>
    <p:sldId id="415" r:id="rId9"/>
    <p:sldId id="416" r:id="rId10"/>
    <p:sldId id="417" r:id="rId11"/>
    <p:sldId id="436" r:id="rId12"/>
    <p:sldId id="450" r:id="rId13"/>
    <p:sldId id="418" r:id="rId14"/>
    <p:sldId id="437" r:id="rId15"/>
    <p:sldId id="438" r:id="rId16"/>
    <p:sldId id="420" r:id="rId17"/>
    <p:sldId id="439" r:id="rId18"/>
    <p:sldId id="421" r:id="rId19"/>
    <p:sldId id="422" r:id="rId20"/>
    <p:sldId id="423" r:id="rId21"/>
    <p:sldId id="424" r:id="rId22"/>
    <p:sldId id="440" r:id="rId23"/>
    <p:sldId id="441" r:id="rId24"/>
    <p:sldId id="451" r:id="rId25"/>
    <p:sldId id="425" r:id="rId26"/>
    <p:sldId id="442" r:id="rId27"/>
    <p:sldId id="426" r:id="rId28"/>
    <p:sldId id="427" r:id="rId29"/>
    <p:sldId id="428" r:id="rId30"/>
    <p:sldId id="443" r:id="rId31"/>
    <p:sldId id="445" r:id="rId32"/>
    <p:sldId id="446" r:id="rId33"/>
    <p:sldId id="430" r:id="rId34"/>
    <p:sldId id="447" r:id="rId35"/>
    <p:sldId id="431" r:id="rId36"/>
    <p:sldId id="432" r:id="rId37"/>
    <p:sldId id="452" r:id="rId38"/>
    <p:sldId id="387" r:id="rId39"/>
    <p:sldId id="388" r:id="rId40"/>
    <p:sldId id="389" r:id="rId41"/>
    <p:sldId id="390" r:id="rId42"/>
    <p:sldId id="391" r:id="rId43"/>
    <p:sldId id="392" r:id="rId44"/>
    <p:sldId id="393" r:id="rId45"/>
    <p:sldId id="394" r:id="rId46"/>
    <p:sldId id="395" r:id="rId47"/>
    <p:sldId id="396" r:id="rId48"/>
    <p:sldId id="397" r:id="rId49"/>
    <p:sldId id="398" r:id="rId50"/>
    <p:sldId id="399" r:id="rId51"/>
    <p:sldId id="400" r:id="rId52"/>
    <p:sldId id="401" r:id="rId53"/>
    <p:sldId id="402" r:id="rId54"/>
    <p:sldId id="403" r:id="rId55"/>
    <p:sldId id="404" r:id="rId56"/>
    <p:sldId id="405" r:id="rId57"/>
    <p:sldId id="406" r:id="rId58"/>
    <p:sldId id="407" r:id="rId59"/>
    <p:sldId id="408" r:id="rId60"/>
    <p:sldId id="409" r:id="rId61"/>
    <p:sldId id="410" r:id="rId62"/>
    <p:sldId id="453" r:id="rId63"/>
    <p:sldId id="454" r:id="rId64"/>
    <p:sldId id="455"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3" autoAdjust="0"/>
    <p:restoredTop sz="83248" autoAdjust="0"/>
  </p:normalViewPr>
  <p:slideViewPr>
    <p:cSldViewPr>
      <p:cViewPr varScale="1">
        <p:scale>
          <a:sx n="189" d="100"/>
          <a:sy n="189" d="100"/>
        </p:scale>
        <p:origin x="1080" y="168"/>
      </p:cViewPr>
      <p:guideLst>
        <p:guide orient="horz" pos="2160"/>
        <p:guide pos="2880"/>
      </p:guideLst>
    </p:cSldViewPr>
  </p:slideViewPr>
  <p:outlineViewPr>
    <p:cViewPr>
      <p:scale>
        <a:sx n="33" d="100"/>
        <a:sy n="33" d="100"/>
      </p:scale>
      <p:origin x="0" y="29912"/>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handoutMaster" Target="handoutMasters/handoutMaster1.xml"/><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3/15/18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3/15/18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914C848C-6B27-1C4F-AD58-2F4A3CBE6AAD}" type="slidenum">
              <a:rPr lang="en-US" sz="1200">
                <a:latin typeface="Tahoma" charset="0"/>
              </a:rPr>
              <a:pPr eaLnBrk="1" hangingPunct="1"/>
              <a:t>2</a:t>
            </a:fld>
            <a:endParaRPr lang="en-US" sz="1200">
              <a:latin typeface="Tahoma" charset="0"/>
            </a:endParaRPr>
          </a:p>
        </p:txBody>
      </p:sp>
      <p:sp>
        <p:nvSpPr>
          <p:cNvPr id="8194"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8435"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2597C224-D574-CC47-900D-80C855857476}" type="slidenum">
              <a:rPr lang="en-US" sz="1200">
                <a:latin typeface="Tahoma" charset="0"/>
              </a:rPr>
              <a:pPr eaLnBrk="1" hangingPunct="1"/>
              <a:t>16</a:t>
            </a:fld>
            <a:endParaRPr lang="en-US" sz="1200">
              <a:latin typeface="Tahoma"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0.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3.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4.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5.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6.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7.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8.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9.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0.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2.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3.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Automotive Engines Theory and Servicing</a:t>
            </a:r>
          </a:p>
        </p:txBody>
      </p:sp>
      <p:sp>
        <p:nvSpPr>
          <p:cNvPr id="3" name="Text Placeholder 2"/>
          <p:cNvSpPr>
            <a:spLocks noGrp="1"/>
          </p:cNvSpPr>
          <p:nvPr>
            <p:ph type="body" sz="quarter" idx="13"/>
          </p:nvPr>
        </p:nvSpPr>
        <p:spPr/>
        <p:txBody>
          <a:bodyPr/>
          <a:lstStyle/>
          <a:p>
            <a:r>
              <a:rPr lang="en-US" dirty="0" smtClean="0"/>
              <a:t>Ninth Edition</a:t>
            </a:r>
            <a:endParaRPr lang="en-US" dirty="0"/>
          </a:p>
        </p:txBody>
      </p:sp>
      <p:sp>
        <p:nvSpPr>
          <p:cNvPr id="4" name="Text Placeholder 3"/>
          <p:cNvSpPr>
            <a:spLocks noGrp="1"/>
          </p:cNvSpPr>
          <p:nvPr>
            <p:ph type="body" sz="quarter" idx="14"/>
          </p:nvPr>
        </p:nvSpPr>
        <p:spPr/>
        <p:txBody>
          <a:bodyPr/>
          <a:lstStyle/>
          <a:p>
            <a:r>
              <a:rPr lang="en-US" dirty="0" smtClean="0"/>
              <a:t>Chapter 23</a:t>
            </a:r>
            <a:endParaRPr lang="en-US" dirty="0"/>
          </a:p>
        </p:txBody>
      </p:sp>
      <p:sp>
        <p:nvSpPr>
          <p:cNvPr id="5" name="Text Placeholder 4"/>
          <p:cNvSpPr>
            <a:spLocks noGrp="1"/>
          </p:cNvSpPr>
          <p:nvPr>
            <p:ph type="body" sz="quarter" idx="15"/>
          </p:nvPr>
        </p:nvSpPr>
        <p:spPr/>
        <p:txBody>
          <a:bodyPr/>
          <a:lstStyle/>
          <a:p>
            <a:r>
              <a:rPr lang="en-US" dirty="0" smtClean="0"/>
              <a:t>In-Vehicle Engine Service</a:t>
            </a:r>
          </a:p>
        </p:txBody>
      </p:sp>
      <p:pic>
        <p:nvPicPr>
          <p:cNvPr id="6" name="Picture 5" descr="0134654005.jpg"/>
          <p:cNvPicPr>
            <a:picLocks noChangeAspect="1"/>
          </p:cNvPicPr>
          <p:nvPr/>
        </p:nvPicPr>
        <p:blipFill>
          <a:blip r:embed="rId2" cstate="print"/>
          <a:stretch>
            <a:fillRect/>
          </a:stretch>
        </p:blipFill>
        <p:spPr>
          <a:xfrm>
            <a:off x="488576" y="1447799"/>
            <a:ext cx="3840480" cy="49006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r>
              <a:rPr lang="en-US" dirty="0"/>
              <a:t>WATER PUMP REPLACEMENT </a:t>
            </a:r>
            <a:r>
              <a:rPr lang="en-US" dirty="0" smtClean="0"/>
              <a:t>(3 </a:t>
            </a:r>
            <a:r>
              <a:rPr lang="en-US" dirty="0"/>
              <a:t>OF 4)</a:t>
            </a:r>
          </a:p>
        </p:txBody>
      </p:sp>
      <p:sp>
        <p:nvSpPr>
          <p:cNvPr id="14338" name="Rectangle 3"/>
          <p:cNvSpPr>
            <a:spLocks noGrp="1" noChangeArrowheads="1"/>
          </p:cNvSpPr>
          <p:nvPr>
            <p:ph type="body" idx="1"/>
          </p:nvPr>
        </p:nvSpPr>
        <p:spPr/>
        <p:txBody>
          <a:bodyPr/>
          <a:lstStyle/>
          <a:p>
            <a:r>
              <a:rPr lang="en-US" dirty="0"/>
              <a:t>STEP 4 Remove the water pump assembly.</a:t>
            </a:r>
          </a:p>
          <a:p>
            <a:r>
              <a:rPr lang="en-US" dirty="0" smtClean="0"/>
              <a:t>STEP 5 Clean the gasket surfaces and install the new water pump using a new gasket or seal as needed. Torque all fasteners to factory specifications.</a:t>
            </a:r>
          </a:p>
          <a:p>
            <a:r>
              <a:rPr lang="en-US" dirty="0" smtClean="0"/>
              <a:t>STEP 6 Install removed engine components.</a:t>
            </a:r>
          </a:p>
        </p:txBody>
      </p:sp>
    </p:spTree>
    <p:extLst>
      <p:ext uri="{BB962C8B-B14F-4D97-AF65-F5344CB8AC3E}">
        <p14:creationId xmlns:p14="http://schemas.microsoft.com/office/powerpoint/2010/main" val="2627342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PUMP REPLACEMENT </a:t>
            </a:r>
            <a:r>
              <a:rPr lang="en-US" dirty="0" smtClean="0"/>
              <a:t>(4 </a:t>
            </a:r>
            <a:r>
              <a:rPr lang="en-US" dirty="0"/>
              <a:t>OF 4)</a:t>
            </a:r>
          </a:p>
        </p:txBody>
      </p:sp>
      <p:sp>
        <p:nvSpPr>
          <p:cNvPr id="3" name="Content Placeholder 2"/>
          <p:cNvSpPr>
            <a:spLocks noGrp="1"/>
          </p:cNvSpPr>
          <p:nvPr>
            <p:ph idx="1"/>
          </p:nvPr>
        </p:nvSpPr>
        <p:spPr/>
        <p:txBody>
          <a:bodyPr/>
          <a:lstStyle/>
          <a:p>
            <a:r>
              <a:rPr lang="en-US" dirty="0"/>
              <a:t>STEP 7 Fill the cooling system with the specified coolant.</a:t>
            </a:r>
          </a:p>
          <a:p>
            <a:r>
              <a:rPr lang="en-US" dirty="0"/>
              <a:t>STEP 8 Run the engine, check for leaks, and verify proper operation</a:t>
            </a:r>
            <a:r>
              <a:rPr lang="en-US" dirty="0" smtClean="0"/>
              <a:t>.</a:t>
            </a:r>
            <a:endParaRPr lang="en-US" dirty="0"/>
          </a:p>
        </p:txBody>
      </p:sp>
    </p:spTree>
    <p:extLst>
      <p:ext uri="{BB962C8B-B14F-4D97-AF65-F5344CB8AC3E}">
        <p14:creationId xmlns:p14="http://schemas.microsoft.com/office/powerpoint/2010/main" val="1671794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23–</a:t>
            </a:r>
            <a:r>
              <a:rPr lang="en-US" cap="all" dirty="0" smtClean="0"/>
              <a:t>2</a:t>
            </a:r>
            <a:r>
              <a:rPr lang="en-US" dirty="0" smtClean="0"/>
              <a:t> Use caution if using a steel scraper to remove a gasket from aluminum parts. It is best to use a wood or plastic scraper.</a:t>
            </a:r>
            <a:endParaRPr lang="en-US" dirty="0"/>
          </a:p>
        </p:txBody>
      </p:sp>
      <p:pic>
        <p:nvPicPr>
          <p:cNvPr id="3" name="Picture 2" descr="6540023002.jpg"/>
          <p:cNvPicPr>
            <a:picLocks noChangeAspect="1"/>
          </p:cNvPicPr>
          <p:nvPr/>
        </p:nvPicPr>
        <p:blipFill>
          <a:blip r:embed="rId2" cstate="print"/>
          <a:stretch>
            <a:fillRect/>
          </a:stretch>
        </p:blipFill>
        <p:spPr>
          <a:xfrm>
            <a:off x="2011680" y="1691639"/>
            <a:ext cx="5120640" cy="4389120"/>
          </a:xfrm>
          <a:prstGeom prst="rect">
            <a:avLst/>
          </a:prstGeom>
        </p:spPr>
      </p:pic>
    </p:spTree>
    <p:extLst>
      <p:ext uri="{BB962C8B-B14F-4D97-AF65-F5344CB8AC3E}">
        <p14:creationId xmlns:p14="http://schemas.microsoft.com/office/powerpoint/2010/main" val="30080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dirty="0" smtClean="0"/>
              <a:t>INTAKE MANIFOLD GASKET INSPECTION (1 OF 4)</a:t>
            </a:r>
            <a:endParaRPr lang="en-US" dirty="0"/>
          </a:p>
        </p:txBody>
      </p:sp>
      <p:sp>
        <p:nvSpPr>
          <p:cNvPr id="15362" name="Rectangle 3"/>
          <p:cNvSpPr>
            <a:spLocks noGrp="1" noChangeArrowheads="1"/>
          </p:cNvSpPr>
          <p:nvPr>
            <p:ph type="body" idx="1"/>
          </p:nvPr>
        </p:nvSpPr>
        <p:spPr/>
        <p:txBody>
          <a:bodyPr/>
          <a:lstStyle/>
          <a:p>
            <a:r>
              <a:rPr lang="en-US" dirty="0" smtClean="0"/>
              <a:t>Many V-type engines leak oil, coolant, or experience an air (vacuum) leak caused by a leaking intake manifold gasket. </a:t>
            </a:r>
          </a:p>
        </p:txBody>
      </p:sp>
    </p:spTree>
    <p:extLst>
      <p:ext uri="{BB962C8B-B14F-4D97-AF65-F5344CB8AC3E}">
        <p14:creationId xmlns:p14="http://schemas.microsoft.com/office/powerpoint/2010/main" val="4200349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INTAKE MANIFOLD GASKET INSPECTION </a:t>
            </a:r>
            <a:r>
              <a:rPr lang="en-US" dirty="0" smtClean="0"/>
              <a:t>(2 </a:t>
            </a:r>
            <a:r>
              <a:rPr lang="en-US" dirty="0"/>
              <a:t>OF 4)</a:t>
            </a:r>
          </a:p>
        </p:txBody>
      </p:sp>
      <p:sp>
        <p:nvSpPr>
          <p:cNvPr id="3" name="Content Placeholder 2"/>
          <p:cNvSpPr>
            <a:spLocks noGrp="1"/>
          </p:cNvSpPr>
          <p:nvPr>
            <p:ph idx="1"/>
          </p:nvPr>
        </p:nvSpPr>
        <p:spPr/>
        <p:txBody>
          <a:bodyPr/>
          <a:lstStyle/>
          <a:p>
            <a:r>
              <a:rPr lang="en-US" dirty="0"/>
              <a:t>This failure can be contributed to one or more of the following:</a:t>
            </a:r>
          </a:p>
          <a:p>
            <a:pPr lvl="1"/>
            <a:r>
              <a:rPr lang="en-US" dirty="0"/>
              <a:t>Expansion/contraction rate difference between the cast-iron head and the aluminum intake manifold. This type of failure is called fretting.</a:t>
            </a:r>
          </a:p>
          <a:p>
            <a:pPr lvl="1"/>
            <a:r>
              <a:rPr lang="en-US" dirty="0"/>
              <a:t>Plastic (Nylon 6.6) gasket deterioration caused by the </a:t>
            </a:r>
            <a:r>
              <a:rPr lang="en-US" dirty="0" smtClean="0"/>
              <a:t>coolant</a:t>
            </a:r>
            <a:endParaRPr lang="en-US" dirty="0"/>
          </a:p>
        </p:txBody>
      </p:sp>
    </p:spTree>
    <p:extLst>
      <p:ext uri="{BB962C8B-B14F-4D97-AF65-F5344CB8AC3E}">
        <p14:creationId xmlns:p14="http://schemas.microsoft.com/office/powerpoint/2010/main" val="3182515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23–</a:t>
            </a:r>
            <a:r>
              <a:rPr lang="en-US" cap="all" dirty="0" smtClean="0"/>
              <a:t>3</a:t>
            </a:r>
            <a:r>
              <a:rPr lang="en-US" dirty="0" smtClean="0"/>
              <a:t> An intake manifold gasket that failed and allowed coolant to be drawn into the cylinder(s).</a:t>
            </a:r>
            <a:endParaRPr lang="en-US" dirty="0"/>
          </a:p>
        </p:txBody>
      </p:sp>
      <p:pic>
        <p:nvPicPr>
          <p:cNvPr id="3" name="Picture 2" descr="6540023003.jpg"/>
          <p:cNvPicPr>
            <a:picLocks noChangeAspect="1"/>
          </p:cNvPicPr>
          <p:nvPr/>
        </p:nvPicPr>
        <p:blipFill>
          <a:blip r:embed="rId2" cstate="print"/>
          <a:stretch>
            <a:fillRect/>
          </a:stretch>
        </p:blipFill>
        <p:spPr>
          <a:xfrm>
            <a:off x="1691641" y="2168956"/>
            <a:ext cx="5760719" cy="3434486"/>
          </a:xfrm>
          <a:prstGeom prst="rect">
            <a:avLst/>
          </a:prstGeom>
        </p:spPr>
      </p:pic>
    </p:spTree>
    <p:extLst>
      <p:ext uri="{BB962C8B-B14F-4D97-AF65-F5344CB8AC3E}">
        <p14:creationId xmlns:p14="http://schemas.microsoft.com/office/powerpoint/2010/main" val="1820451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INTAKE MANIFOLD GASKET INSPECTION </a:t>
            </a:r>
            <a:r>
              <a:rPr lang="en-US" dirty="0" smtClean="0"/>
              <a:t>(3 </a:t>
            </a:r>
            <a:r>
              <a:rPr lang="en-US" dirty="0"/>
              <a:t>OF 4)</a:t>
            </a:r>
          </a:p>
        </p:txBody>
      </p:sp>
      <p:sp>
        <p:nvSpPr>
          <p:cNvPr id="17410" name="Rectangle 3"/>
          <p:cNvSpPr>
            <a:spLocks noGrp="1" noChangeArrowheads="1"/>
          </p:cNvSpPr>
          <p:nvPr>
            <p:ph type="body" idx="1"/>
          </p:nvPr>
        </p:nvSpPr>
        <p:spPr/>
        <p:txBody>
          <a:bodyPr/>
          <a:lstStyle/>
          <a:p>
            <a:r>
              <a:rPr lang="en-US" dirty="0" smtClean="0"/>
              <a:t>Because intake manifold gaskets are used to seal oil, air, and coolant in most causes, determining that the intake manifold gasket is the root cause can be a challenge. </a:t>
            </a:r>
          </a:p>
        </p:txBody>
      </p:sp>
    </p:spTree>
    <p:extLst>
      <p:ext uri="{BB962C8B-B14F-4D97-AF65-F5344CB8AC3E}">
        <p14:creationId xmlns:p14="http://schemas.microsoft.com/office/powerpoint/2010/main" val="3271879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INTAKE MANIFOLD GASKET INSPECTION </a:t>
            </a:r>
            <a:r>
              <a:rPr lang="en-US" dirty="0" smtClean="0"/>
              <a:t>(4 </a:t>
            </a:r>
            <a:r>
              <a:rPr lang="en-US" dirty="0"/>
              <a:t>OF 4)</a:t>
            </a:r>
          </a:p>
        </p:txBody>
      </p:sp>
      <p:sp>
        <p:nvSpPr>
          <p:cNvPr id="3" name="Content Placeholder 2"/>
          <p:cNvSpPr>
            <a:spLocks noGrp="1"/>
          </p:cNvSpPr>
          <p:nvPr>
            <p:ph idx="1"/>
          </p:nvPr>
        </p:nvSpPr>
        <p:spPr/>
        <p:txBody>
          <a:bodyPr/>
          <a:lstStyle/>
          <a:p>
            <a:r>
              <a:rPr lang="en-US" dirty="0"/>
              <a:t>To diagnose a possible leaking intake manifold gasket, perform the following tests.</a:t>
            </a:r>
          </a:p>
          <a:p>
            <a:pPr lvl="1"/>
            <a:r>
              <a:rPr lang="en-US" dirty="0"/>
              <a:t>Visual inspection</a:t>
            </a:r>
          </a:p>
          <a:p>
            <a:pPr lvl="1"/>
            <a:r>
              <a:rPr lang="en-US" dirty="0"/>
              <a:t>Coolant level</a:t>
            </a:r>
          </a:p>
          <a:p>
            <a:pPr lvl="1"/>
            <a:r>
              <a:rPr lang="en-US" dirty="0"/>
              <a:t>Air (vacuum) </a:t>
            </a:r>
            <a:r>
              <a:rPr lang="en-US" dirty="0" smtClean="0"/>
              <a:t>leak</a:t>
            </a:r>
            <a:endParaRPr lang="en-US" dirty="0"/>
          </a:p>
        </p:txBody>
      </p:sp>
    </p:spTree>
    <p:extLst>
      <p:ext uri="{BB962C8B-B14F-4D97-AF65-F5344CB8AC3E}">
        <p14:creationId xmlns:p14="http://schemas.microsoft.com/office/powerpoint/2010/main" val="3488359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dirty="0" smtClean="0"/>
              <a:t>INTAKE MANIFOLD GASKET REPLACEMENT (1 OF 6)</a:t>
            </a:r>
            <a:endParaRPr lang="en-US" dirty="0"/>
          </a:p>
        </p:txBody>
      </p:sp>
      <p:sp>
        <p:nvSpPr>
          <p:cNvPr id="19458" name="Rectangle 3"/>
          <p:cNvSpPr>
            <a:spLocks noGrp="1" noChangeArrowheads="1"/>
          </p:cNvSpPr>
          <p:nvPr>
            <p:ph type="body" idx="1"/>
          </p:nvPr>
        </p:nvSpPr>
        <p:spPr/>
        <p:txBody>
          <a:bodyPr/>
          <a:lstStyle/>
          <a:p>
            <a:r>
              <a:rPr lang="en-US" dirty="0" smtClean="0"/>
              <a:t>STEP 1 Be sure the engine has been off for about an hour and then drain the coolant into a suitable container.</a:t>
            </a:r>
          </a:p>
          <a:p>
            <a:r>
              <a:rPr lang="en-US" dirty="0" smtClean="0"/>
              <a:t>STEP 2 Remove covers and other specified parts needed to get access to the retaining bolts.</a:t>
            </a:r>
          </a:p>
          <a:p>
            <a:r>
              <a:rPr lang="en-US" dirty="0" smtClean="0"/>
              <a:t>STEP 3 To help ensure that the manifold does not warp when removed, loosen all fasteners in the reverse order of the tightening sequence.</a:t>
            </a:r>
          </a:p>
        </p:txBody>
      </p:sp>
    </p:spTree>
    <p:extLst>
      <p:ext uri="{BB962C8B-B14F-4D97-AF65-F5344CB8AC3E}">
        <p14:creationId xmlns:p14="http://schemas.microsoft.com/office/powerpoint/2010/main" val="2961057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dirty="0"/>
              <a:t>INTAKE MANIFOLD GASKET REPLACEMENT </a:t>
            </a:r>
            <a:r>
              <a:rPr lang="en-US" dirty="0" smtClean="0"/>
              <a:t>(2 </a:t>
            </a:r>
            <a:r>
              <a:rPr lang="en-US" dirty="0"/>
              <a:t>OF 6)</a:t>
            </a:r>
          </a:p>
        </p:txBody>
      </p:sp>
      <p:sp>
        <p:nvSpPr>
          <p:cNvPr id="20482" name="Rectangle 3"/>
          <p:cNvSpPr>
            <a:spLocks noGrp="1" noChangeArrowheads="1"/>
          </p:cNvSpPr>
          <p:nvPr>
            <p:ph type="body" idx="1"/>
          </p:nvPr>
        </p:nvSpPr>
        <p:spPr/>
        <p:txBody>
          <a:bodyPr/>
          <a:lstStyle/>
          <a:p>
            <a:r>
              <a:rPr lang="en-US" dirty="0"/>
              <a:t>STEP 4 Remove the upper intake manifold (plenum), if equipped, and inspect for faults.</a:t>
            </a:r>
          </a:p>
          <a:p>
            <a:r>
              <a:rPr lang="en-US" dirty="0" smtClean="0"/>
              <a:t>STEP 5 Remove the lower intake manifold, using the same bolt removal procedure of starting at the ends and working toward the center.</a:t>
            </a:r>
          </a:p>
        </p:txBody>
      </p:sp>
    </p:spTree>
    <p:extLst>
      <p:ext uri="{BB962C8B-B14F-4D97-AF65-F5344CB8AC3E}">
        <p14:creationId xmlns:p14="http://schemas.microsoft.com/office/powerpoint/2010/main" val="1840051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0"/>
          <p:cNvSpPr>
            <a:spLocks noGrp="1" noChangeArrowheads="1"/>
          </p:cNvSpPr>
          <p:nvPr>
            <p:ph type="title"/>
          </p:nvPr>
        </p:nvSpPr>
        <p:spPr/>
        <p:txBody>
          <a:bodyPr/>
          <a:lstStyle/>
          <a:p>
            <a:r>
              <a:rPr lang="en-US" smtClean="0"/>
              <a:t>OBJECTIVES</a:t>
            </a:r>
            <a:endParaRPr lang="en-US"/>
          </a:p>
        </p:txBody>
      </p:sp>
      <p:sp>
        <p:nvSpPr>
          <p:cNvPr id="7170" name="Rectangle 8"/>
          <p:cNvSpPr>
            <a:spLocks noGrp="1" noChangeArrowheads="1"/>
          </p:cNvSpPr>
          <p:nvPr>
            <p:ph type="body" idx="1"/>
          </p:nvPr>
        </p:nvSpPr>
        <p:spPr/>
        <p:txBody>
          <a:bodyPr/>
          <a:lstStyle/>
          <a:p>
            <a:pPr marL="0" indent="-29718">
              <a:buNone/>
            </a:pPr>
            <a:r>
              <a:rPr lang="en-US" b="1" dirty="0" smtClean="0">
                <a:solidFill>
                  <a:srgbClr val="007FA3"/>
                </a:solidFill>
              </a:rPr>
              <a:t>23.1 </a:t>
            </a:r>
            <a:r>
              <a:rPr lang="en-US" dirty="0" smtClean="0"/>
              <a:t>Explain thermostat replacement and water pump replacement in engines. </a:t>
            </a:r>
          </a:p>
          <a:p>
            <a:pPr marL="0" indent="-29718">
              <a:buNone/>
            </a:pPr>
            <a:r>
              <a:rPr lang="en-US" b="1" dirty="0" smtClean="0">
                <a:solidFill>
                  <a:srgbClr val="007FA3"/>
                </a:solidFill>
              </a:rPr>
              <a:t>23.2</a:t>
            </a:r>
            <a:r>
              <a:rPr lang="en-US" dirty="0" smtClean="0"/>
              <a:t> Discuss intake manifold gasket inspection and replacement. </a:t>
            </a:r>
          </a:p>
          <a:p>
            <a:pPr marL="0" indent="-29718">
              <a:buNone/>
            </a:pPr>
            <a:r>
              <a:rPr lang="en-US" b="1" dirty="0" smtClean="0">
                <a:solidFill>
                  <a:srgbClr val="007FA3"/>
                </a:solidFill>
              </a:rPr>
              <a:t>23.3</a:t>
            </a:r>
            <a:r>
              <a:rPr lang="en-US" dirty="0" smtClean="0"/>
              <a:t> Describe the steps involved in timing belt replacement.  </a:t>
            </a:r>
          </a:p>
          <a:p>
            <a:pPr marL="0" indent="-29718">
              <a:buNone/>
            </a:pPr>
            <a:r>
              <a:rPr lang="en-US" b="1" dirty="0" smtClean="0">
                <a:solidFill>
                  <a:srgbClr val="007FA3"/>
                </a:solidFill>
              </a:rPr>
              <a:t>23.4</a:t>
            </a:r>
            <a:r>
              <a:rPr lang="en-US" dirty="0" smtClean="0"/>
              <a:t> Discuss hybrid engine precautions.</a:t>
            </a:r>
            <a:endParaRPr lang="en-US" dirty="0"/>
          </a:p>
        </p:txBody>
      </p:sp>
    </p:spTree>
    <p:extLst>
      <p:ext uri="{BB962C8B-B14F-4D97-AF65-F5344CB8AC3E}">
        <p14:creationId xmlns:p14="http://schemas.microsoft.com/office/powerpoint/2010/main" val="690544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a:t>INTAKE MANIFOLD GASKET REPLACEMENT </a:t>
            </a:r>
            <a:r>
              <a:rPr lang="en-US" dirty="0" smtClean="0"/>
              <a:t>(3 </a:t>
            </a:r>
            <a:r>
              <a:rPr lang="en-US" dirty="0"/>
              <a:t>OF 6)</a:t>
            </a:r>
          </a:p>
        </p:txBody>
      </p:sp>
      <p:sp>
        <p:nvSpPr>
          <p:cNvPr id="21506" name="Rectangle 3"/>
          <p:cNvSpPr>
            <a:spLocks noGrp="1" noChangeArrowheads="1"/>
          </p:cNvSpPr>
          <p:nvPr>
            <p:ph type="body" idx="1"/>
          </p:nvPr>
        </p:nvSpPr>
        <p:spPr/>
        <p:txBody>
          <a:bodyPr/>
          <a:lstStyle/>
          <a:p>
            <a:r>
              <a:rPr lang="en-US" dirty="0"/>
              <a:t>STEP 6 Thoroughly clean the area and replace the intake manifold if needed. Check that the correct replacement manifold is being used, and even the current part could look different from the original.</a:t>
            </a:r>
          </a:p>
          <a:p>
            <a:r>
              <a:rPr lang="en-US" dirty="0"/>
              <a:t>STEP 7 Install the intake manifold using new gaskets as specified</a:t>
            </a:r>
            <a:r>
              <a:rPr lang="en-US" dirty="0" smtClean="0"/>
              <a:t>.</a:t>
            </a:r>
            <a:endParaRPr lang="en-US" dirty="0"/>
          </a:p>
        </p:txBody>
      </p:sp>
    </p:spTree>
    <p:extLst>
      <p:ext uri="{BB962C8B-B14F-4D97-AF65-F5344CB8AC3E}">
        <p14:creationId xmlns:p14="http://schemas.microsoft.com/office/powerpoint/2010/main" val="2888558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dirty="0"/>
              <a:t>INTAKE MANIFOLD GASKET REPLACEMENT </a:t>
            </a:r>
            <a:r>
              <a:rPr lang="en-US" dirty="0" smtClean="0"/>
              <a:t>(4 </a:t>
            </a:r>
            <a:r>
              <a:rPr lang="en-US" dirty="0"/>
              <a:t>OF 6)</a:t>
            </a:r>
          </a:p>
        </p:txBody>
      </p:sp>
      <p:sp>
        <p:nvSpPr>
          <p:cNvPr id="22530" name="Rectangle 3"/>
          <p:cNvSpPr>
            <a:spLocks noGrp="1" noChangeArrowheads="1"/>
          </p:cNvSpPr>
          <p:nvPr>
            <p:ph type="body" idx="1"/>
          </p:nvPr>
        </p:nvSpPr>
        <p:spPr/>
        <p:txBody>
          <a:bodyPr/>
          <a:lstStyle/>
          <a:p>
            <a:r>
              <a:rPr lang="en-US" dirty="0"/>
              <a:t>STEP 8 Torque all fasteners to factory specifications and in the proper sequences.</a:t>
            </a:r>
          </a:p>
          <a:p>
            <a:r>
              <a:rPr lang="en-US" dirty="0"/>
              <a:t>STEP 9 Reinstall all parts needed to allow the engine to start and run, including refilling the coolant if needed.</a:t>
            </a:r>
          </a:p>
          <a:p>
            <a:r>
              <a:rPr lang="en-US" dirty="0"/>
              <a:t>STEP 10 Start the engine and check for leaks and proper engine operation</a:t>
            </a:r>
            <a:r>
              <a:rPr lang="en-US" dirty="0" smtClean="0"/>
              <a:t>.</a:t>
            </a:r>
            <a:endParaRPr lang="en-US" dirty="0"/>
          </a:p>
        </p:txBody>
      </p:sp>
    </p:spTree>
    <p:extLst>
      <p:ext uri="{BB962C8B-B14F-4D97-AF65-F5344CB8AC3E}">
        <p14:creationId xmlns:p14="http://schemas.microsoft.com/office/powerpoint/2010/main" val="1971336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INTAKE MANIFOLD GASKET REPLACEMENT </a:t>
            </a:r>
            <a:r>
              <a:rPr lang="en-US" dirty="0" smtClean="0"/>
              <a:t>(5 </a:t>
            </a:r>
            <a:r>
              <a:rPr lang="en-US" dirty="0"/>
              <a:t>OF 6)</a:t>
            </a:r>
          </a:p>
        </p:txBody>
      </p:sp>
      <p:sp>
        <p:nvSpPr>
          <p:cNvPr id="3" name="Content Placeholder 2"/>
          <p:cNvSpPr>
            <a:spLocks noGrp="1"/>
          </p:cNvSpPr>
          <p:nvPr>
            <p:ph idx="1"/>
          </p:nvPr>
        </p:nvSpPr>
        <p:spPr/>
        <p:txBody>
          <a:bodyPr/>
          <a:lstStyle/>
          <a:p>
            <a:r>
              <a:rPr lang="en-US" dirty="0"/>
              <a:t>STEP 11 Reset or relearn the idle if specified, using a scan tool.</a:t>
            </a:r>
          </a:p>
          <a:p>
            <a:r>
              <a:rPr lang="en-US" dirty="0"/>
              <a:t>STEP 12 Install all of the remaining parts and perform a test drive to verify proper operation and no leaks.</a:t>
            </a:r>
          </a:p>
          <a:p>
            <a:r>
              <a:rPr lang="en-US" dirty="0"/>
              <a:t>STEP 13 Check and replace the air filter if needed</a:t>
            </a:r>
            <a:r>
              <a:rPr lang="en-US" dirty="0" smtClean="0"/>
              <a:t>.</a:t>
            </a:r>
            <a:endParaRPr lang="en-US" dirty="0"/>
          </a:p>
        </p:txBody>
      </p:sp>
    </p:spTree>
    <p:extLst>
      <p:ext uri="{BB962C8B-B14F-4D97-AF65-F5344CB8AC3E}">
        <p14:creationId xmlns:p14="http://schemas.microsoft.com/office/powerpoint/2010/main" val="2537532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INTAKE MANIFOLD GASKET REPLACEMENT </a:t>
            </a:r>
            <a:r>
              <a:rPr lang="en-US" dirty="0" smtClean="0"/>
              <a:t>(6 </a:t>
            </a:r>
            <a:r>
              <a:rPr lang="en-US" dirty="0"/>
              <a:t>OF 6)</a:t>
            </a:r>
          </a:p>
        </p:txBody>
      </p:sp>
      <p:sp>
        <p:nvSpPr>
          <p:cNvPr id="3" name="Content Placeholder 2"/>
          <p:cNvSpPr>
            <a:spLocks noGrp="1"/>
          </p:cNvSpPr>
          <p:nvPr>
            <p:ph idx="1"/>
          </p:nvPr>
        </p:nvSpPr>
        <p:spPr/>
        <p:txBody>
          <a:bodyPr/>
          <a:lstStyle/>
          <a:p>
            <a:r>
              <a:rPr lang="en-US" dirty="0"/>
              <a:t>STEP 14 Change the engine oil if the intake manifold leak could have caused coolant to leak into the engine, which would contaminate the oil</a:t>
            </a:r>
            <a:r>
              <a:rPr lang="en-US" dirty="0" smtClean="0"/>
              <a:t>.</a:t>
            </a:r>
            <a:endParaRPr lang="en-US" dirty="0"/>
          </a:p>
        </p:txBody>
      </p:sp>
    </p:spTree>
    <p:extLst>
      <p:ext uri="{BB962C8B-B14F-4D97-AF65-F5344CB8AC3E}">
        <p14:creationId xmlns:p14="http://schemas.microsoft.com/office/powerpoint/2010/main" val="2532912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23–</a:t>
            </a:r>
            <a:r>
              <a:rPr lang="en-US" cap="all" dirty="0" smtClean="0"/>
              <a:t>4</a:t>
            </a:r>
            <a:r>
              <a:rPr lang="en-US" dirty="0" smtClean="0"/>
              <a:t> The lower intake manifold attaches to the cylinder heads.</a:t>
            </a:r>
            <a:endParaRPr lang="en-US" dirty="0"/>
          </a:p>
        </p:txBody>
      </p:sp>
      <p:pic>
        <p:nvPicPr>
          <p:cNvPr id="3" name="Picture 2" descr="6540023004.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3054096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dirty="0" smtClean="0"/>
              <a:t>TIMING BELT REPLACEMENT (1 OF 7)</a:t>
            </a:r>
            <a:endParaRPr lang="en-US" dirty="0"/>
          </a:p>
        </p:txBody>
      </p:sp>
      <p:sp>
        <p:nvSpPr>
          <p:cNvPr id="23554" name="Rectangle 3"/>
          <p:cNvSpPr>
            <a:spLocks noGrp="1" noChangeArrowheads="1"/>
          </p:cNvSpPr>
          <p:nvPr>
            <p:ph type="body" idx="1"/>
          </p:nvPr>
        </p:nvSpPr>
        <p:spPr/>
        <p:txBody>
          <a:bodyPr/>
          <a:lstStyle/>
          <a:p>
            <a:r>
              <a:rPr lang="en-US" dirty="0" smtClean="0"/>
              <a:t>Timing belts have a limited service and a specified replacement interval ranging from 60,000 miles (97,000 km) to about 100,000 miles (161,000 km).</a:t>
            </a:r>
          </a:p>
          <a:p>
            <a:r>
              <a:rPr lang="en-US" dirty="0" smtClean="0"/>
              <a:t>Timing belts are required to be replaced if any of the following conditions occur.</a:t>
            </a:r>
          </a:p>
          <a:p>
            <a:pPr lvl="1"/>
            <a:r>
              <a:rPr lang="en-US" dirty="0" smtClean="0"/>
              <a:t>Meets or exceeds the vehicle manufacturer</a:t>
            </a:r>
            <a:r>
              <a:rPr lang="ja-JP" altLang="en-US" dirty="0" smtClean="0"/>
              <a:t>’</a:t>
            </a:r>
            <a:r>
              <a:rPr lang="en-US" altLang="ja-JP" dirty="0" smtClean="0"/>
              <a:t>s recommended timing belt replacement interval.</a:t>
            </a:r>
          </a:p>
        </p:txBody>
      </p:sp>
    </p:spTree>
    <p:extLst>
      <p:ext uri="{BB962C8B-B14F-4D97-AF65-F5344CB8AC3E}">
        <p14:creationId xmlns:p14="http://schemas.microsoft.com/office/powerpoint/2010/main" val="830679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TIMING BELT REPLACEMENT </a:t>
            </a:r>
            <a:r>
              <a:rPr lang="en-US" dirty="0" smtClean="0"/>
              <a:t>(2 </a:t>
            </a:r>
            <a:r>
              <a:rPr lang="en-US" dirty="0"/>
              <a:t>OF 7)</a:t>
            </a:r>
          </a:p>
        </p:txBody>
      </p:sp>
      <p:sp>
        <p:nvSpPr>
          <p:cNvPr id="3" name="Content Placeholder 2"/>
          <p:cNvSpPr>
            <a:spLocks noGrp="1"/>
          </p:cNvSpPr>
          <p:nvPr>
            <p:ph idx="1"/>
          </p:nvPr>
        </p:nvSpPr>
        <p:spPr/>
        <p:txBody>
          <a:bodyPr/>
          <a:lstStyle/>
          <a:p>
            <a:pPr lvl="1"/>
            <a:r>
              <a:rPr lang="en-US" dirty="0"/>
              <a:t>The timing belt has been contaminated with coolant or engine oil.</a:t>
            </a:r>
          </a:p>
          <a:p>
            <a:pPr lvl="1"/>
            <a:r>
              <a:rPr lang="en-US" dirty="0"/>
              <a:t>The timing belt has failed (missing belt teeth or broken)</a:t>
            </a:r>
            <a:r>
              <a:rPr lang="en-US" dirty="0" smtClean="0"/>
              <a:t>.</a:t>
            </a:r>
            <a:endParaRPr lang="en-US" dirty="0"/>
          </a:p>
        </p:txBody>
      </p:sp>
    </p:spTree>
    <p:extLst>
      <p:ext uri="{BB962C8B-B14F-4D97-AF65-F5344CB8AC3E}">
        <p14:creationId xmlns:p14="http://schemas.microsoft.com/office/powerpoint/2010/main" val="302179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dirty="0"/>
              <a:t>TIMING BELT REPLACEMENT </a:t>
            </a:r>
            <a:r>
              <a:rPr lang="en-US" dirty="0" smtClean="0"/>
              <a:t>(3 </a:t>
            </a:r>
            <a:r>
              <a:rPr lang="en-US" dirty="0"/>
              <a:t>OF 7)</a:t>
            </a:r>
          </a:p>
        </p:txBody>
      </p:sp>
      <p:sp>
        <p:nvSpPr>
          <p:cNvPr id="24578" name="Rectangle 3"/>
          <p:cNvSpPr>
            <a:spLocks noGrp="1" noChangeArrowheads="1"/>
          </p:cNvSpPr>
          <p:nvPr>
            <p:ph type="body" idx="1"/>
          </p:nvPr>
        </p:nvSpPr>
        <p:spPr/>
        <p:txBody>
          <a:bodyPr/>
          <a:lstStyle/>
          <a:p>
            <a:r>
              <a:rPr lang="en-US" dirty="0" smtClean="0"/>
              <a:t>STEP 1 Allow the engine to cool before removing components to help eliminate the possibility of personal injury or </a:t>
            </a:r>
            <a:r>
              <a:rPr lang="en-US" dirty="0" err="1" smtClean="0"/>
              <a:t>warpage</a:t>
            </a:r>
            <a:r>
              <a:rPr lang="en-US" dirty="0" smtClean="0"/>
              <a:t> of the parts.</a:t>
            </a:r>
          </a:p>
          <a:p>
            <a:r>
              <a:rPr lang="en-US" dirty="0" smtClean="0"/>
              <a:t>STEP 2 Remove all necessary components to gain access to the timing belt and timing marks.</a:t>
            </a:r>
          </a:p>
        </p:txBody>
      </p:sp>
    </p:spTree>
    <p:extLst>
      <p:ext uri="{BB962C8B-B14F-4D97-AF65-F5344CB8AC3E}">
        <p14:creationId xmlns:p14="http://schemas.microsoft.com/office/powerpoint/2010/main" val="3841355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dirty="0"/>
              <a:t>TIMING BELT REPLACEMENT </a:t>
            </a:r>
            <a:r>
              <a:rPr lang="en-US" dirty="0" smtClean="0"/>
              <a:t>(4 </a:t>
            </a:r>
            <a:r>
              <a:rPr lang="en-US" dirty="0"/>
              <a:t>OF 7)</a:t>
            </a:r>
          </a:p>
        </p:txBody>
      </p:sp>
      <p:sp>
        <p:nvSpPr>
          <p:cNvPr id="25602" name="Rectangle 3"/>
          <p:cNvSpPr>
            <a:spLocks noGrp="1" noChangeArrowheads="1"/>
          </p:cNvSpPr>
          <p:nvPr>
            <p:ph type="body" idx="1"/>
          </p:nvPr>
        </p:nvSpPr>
        <p:spPr/>
        <p:txBody>
          <a:bodyPr/>
          <a:lstStyle/>
          <a:p>
            <a:r>
              <a:rPr lang="en-US" dirty="0"/>
              <a:t>STEP 3 If the timing belt is not broken, rotate the engine until the camshaft and crankshaft timing marks are aligned according to the specified marks.</a:t>
            </a:r>
          </a:p>
          <a:p>
            <a:r>
              <a:rPr lang="en-US" dirty="0"/>
              <a:t>STEP 4 Loosen or remove the tensioner as needed to remove the timing belt</a:t>
            </a:r>
            <a:r>
              <a:rPr lang="en-US" dirty="0" smtClean="0"/>
              <a:t>.</a:t>
            </a:r>
            <a:endParaRPr lang="en-US" dirty="0"/>
          </a:p>
        </p:txBody>
      </p:sp>
    </p:spTree>
    <p:extLst>
      <p:ext uri="{BB962C8B-B14F-4D97-AF65-F5344CB8AC3E}">
        <p14:creationId xmlns:p14="http://schemas.microsoft.com/office/powerpoint/2010/main" val="3250237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US" dirty="0"/>
              <a:t>TIMING BELT REPLACEMENT </a:t>
            </a:r>
            <a:r>
              <a:rPr lang="en-US" dirty="0" smtClean="0"/>
              <a:t>(5 </a:t>
            </a:r>
            <a:r>
              <a:rPr lang="en-US" dirty="0"/>
              <a:t>OF 7)</a:t>
            </a:r>
          </a:p>
        </p:txBody>
      </p:sp>
      <p:sp>
        <p:nvSpPr>
          <p:cNvPr id="26626" name="Rectangle 3"/>
          <p:cNvSpPr>
            <a:spLocks noGrp="1" noChangeArrowheads="1"/>
          </p:cNvSpPr>
          <p:nvPr>
            <p:ph type="body" idx="1"/>
          </p:nvPr>
        </p:nvSpPr>
        <p:spPr/>
        <p:txBody>
          <a:bodyPr/>
          <a:lstStyle/>
          <a:p>
            <a:r>
              <a:rPr lang="en-US" dirty="0"/>
              <a:t>STEP 5 Replace the timing belt and any other recommended items. </a:t>
            </a:r>
          </a:p>
          <a:p>
            <a:pPr lvl="1"/>
            <a:r>
              <a:rPr lang="en-US" dirty="0"/>
              <a:t>Components that some vehicle manufacturers recommend replacing in addition to the timing belt include:</a:t>
            </a:r>
          </a:p>
          <a:p>
            <a:pPr lvl="2"/>
            <a:r>
              <a:rPr lang="en-US" dirty="0"/>
              <a:t>Tensioner assembly</a:t>
            </a:r>
          </a:p>
          <a:p>
            <a:pPr lvl="2"/>
            <a:r>
              <a:rPr lang="en-US" dirty="0"/>
              <a:t>Water </a:t>
            </a:r>
            <a:r>
              <a:rPr lang="en-US" dirty="0" smtClean="0"/>
              <a:t>pump</a:t>
            </a:r>
            <a:endParaRPr lang="en-US" dirty="0"/>
          </a:p>
        </p:txBody>
      </p:sp>
    </p:spTree>
    <p:extLst>
      <p:ext uri="{BB962C8B-B14F-4D97-AF65-F5344CB8AC3E}">
        <p14:creationId xmlns:p14="http://schemas.microsoft.com/office/powerpoint/2010/main" val="2624338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r>
              <a:rPr lang="en-US" dirty="0" smtClean="0"/>
              <a:t>THERMOSTAT REPLACEMENT (1 OF 4)</a:t>
            </a:r>
            <a:endParaRPr lang="en-US" dirty="0"/>
          </a:p>
        </p:txBody>
      </p:sp>
      <p:sp>
        <p:nvSpPr>
          <p:cNvPr id="9218" name="Rectangle 3"/>
          <p:cNvSpPr>
            <a:spLocks noGrp="1" noChangeArrowheads="1"/>
          </p:cNvSpPr>
          <p:nvPr>
            <p:ph type="body" idx="1"/>
          </p:nvPr>
        </p:nvSpPr>
        <p:spPr/>
        <p:txBody>
          <a:bodyPr/>
          <a:lstStyle/>
          <a:p>
            <a:r>
              <a:rPr lang="en-US" smtClean="0"/>
              <a:t>All thermostat valves move during operation to maintain the desired coolant temperature. </a:t>
            </a:r>
          </a:p>
          <a:p>
            <a:r>
              <a:rPr lang="en-US" smtClean="0"/>
              <a:t>Thermostats can fail in the following ways.</a:t>
            </a:r>
          </a:p>
          <a:p>
            <a:pPr lvl="1"/>
            <a:r>
              <a:rPr lang="en-US" smtClean="0"/>
              <a:t>Stuck open</a:t>
            </a:r>
          </a:p>
          <a:p>
            <a:pPr lvl="1"/>
            <a:r>
              <a:rPr lang="en-US" smtClean="0"/>
              <a:t>Stuck closed</a:t>
            </a:r>
          </a:p>
          <a:p>
            <a:pPr lvl="1"/>
            <a:r>
              <a:rPr lang="en-US" smtClean="0"/>
              <a:t>Stuck partially open</a:t>
            </a:r>
          </a:p>
          <a:p>
            <a:pPr lvl="1"/>
            <a:r>
              <a:rPr lang="en-US" smtClean="0"/>
              <a:t>Skewed</a:t>
            </a:r>
            <a:endParaRPr lang="en-US"/>
          </a:p>
        </p:txBody>
      </p:sp>
    </p:spTree>
    <p:extLst>
      <p:ext uri="{BB962C8B-B14F-4D97-AF65-F5344CB8AC3E}">
        <p14:creationId xmlns:p14="http://schemas.microsoft.com/office/powerpoint/2010/main" val="4283754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TIMING BELT REPLACEMENT </a:t>
            </a:r>
            <a:r>
              <a:rPr lang="en-US" dirty="0" smtClean="0"/>
              <a:t>(6 </a:t>
            </a:r>
            <a:r>
              <a:rPr lang="en-US" dirty="0"/>
              <a:t>OF 7)</a:t>
            </a:r>
          </a:p>
        </p:txBody>
      </p:sp>
      <p:sp>
        <p:nvSpPr>
          <p:cNvPr id="3" name="Content Placeholder 2"/>
          <p:cNvSpPr>
            <a:spLocks noGrp="1"/>
          </p:cNvSpPr>
          <p:nvPr>
            <p:ph idx="1"/>
          </p:nvPr>
        </p:nvSpPr>
        <p:spPr/>
        <p:txBody>
          <a:bodyPr/>
          <a:lstStyle/>
          <a:p>
            <a:pPr lvl="2"/>
            <a:r>
              <a:rPr lang="en-US" dirty="0"/>
              <a:t>Camshaft oil seal(s)</a:t>
            </a:r>
          </a:p>
          <a:p>
            <a:pPr lvl="2"/>
            <a:r>
              <a:rPr lang="en-US" dirty="0"/>
              <a:t>Front crankshaft seal</a:t>
            </a:r>
          </a:p>
          <a:p>
            <a:r>
              <a:rPr lang="en-US" dirty="0"/>
              <a:t>STEP 6 Check (verify) that the camshaft timing is correct by rotating the engine several revolutions.</a:t>
            </a:r>
          </a:p>
          <a:p>
            <a:r>
              <a:rPr lang="en-US" dirty="0"/>
              <a:t>STEP 7 Install enough components to allow the engine to start to verify proper operation. Check for any leaks, especially if seals have been replaced</a:t>
            </a:r>
            <a:r>
              <a:rPr lang="en-US" dirty="0" smtClean="0"/>
              <a:t>.</a:t>
            </a:r>
            <a:endParaRPr lang="en-US" dirty="0"/>
          </a:p>
        </p:txBody>
      </p:sp>
    </p:spTree>
    <p:extLst>
      <p:ext uri="{BB962C8B-B14F-4D97-AF65-F5344CB8AC3E}">
        <p14:creationId xmlns:p14="http://schemas.microsoft.com/office/powerpoint/2010/main" val="2793265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TIMING BELT REPLACEMENT </a:t>
            </a:r>
            <a:r>
              <a:rPr lang="en-US" dirty="0" smtClean="0"/>
              <a:t>(7 </a:t>
            </a:r>
            <a:r>
              <a:rPr lang="en-US" dirty="0"/>
              <a:t>OF 7)</a:t>
            </a:r>
          </a:p>
        </p:txBody>
      </p:sp>
      <p:sp>
        <p:nvSpPr>
          <p:cNvPr id="3" name="Content Placeholder 2"/>
          <p:cNvSpPr>
            <a:spLocks noGrp="1"/>
          </p:cNvSpPr>
          <p:nvPr>
            <p:ph idx="1"/>
          </p:nvPr>
        </p:nvSpPr>
        <p:spPr/>
        <p:txBody>
          <a:bodyPr/>
          <a:lstStyle/>
          <a:p>
            <a:r>
              <a:rPr lang="en-US" dirty="0"/>
              <a:t>STEP 8 Complete the reassembly of the engine and perform a test drive before returning the vehicle to the customer</a:t>
            </a:r>
            <a:r>
              <a:rPr lang="en-US" dirty="0" smtClean="0"/>
              <a:t>.</a:t>
            </a:r>
            <a:endParaRPr lang="en-US" dirty="0"/>
          </a:p>
        </p:txBody>
      </p:sp>
    </p:spTree>
    <p:extLst>
      <p:ext uri="{BB962C8B-B14F-4D97-AF65-F5344CB8AC3E}">
        <p14:creationId xmlns:p14="http://schemas.microsoft.com/office/powerpoint/2010/main" val="1565615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23–</a:t>
            </a:r>
            <a:r>
              <a:rPr lang="en-US" cap="all" dirty="0" smtClean="0"/>
              <a:t>7</a:t>
            </a:r>
            <a:r>
              <a:rPr lang="en-US" dirty="0" smtClean="0"/>
              <a:t> A single overhead camshaft engine with a timing belt that also rotates the water pump.</a:t>
            </a:r>
            <a:endParaRPr lang="en-US" dirty="0"/>
          </a:p>
        </p:txBody>
      </p:sp>
      <p:pic>
        <p:nvPicPr>
          <p:cNvPr id="3" name="Picture 2" descr="6540023007.jpg"/>
          <p:cNvPicPr>
            <a:picLocks noChangeAspect="1"/>
          </p:cNvPicPr>
          <p:nvPr/>
        </p:nvPicPr>
        <p:blipFill>
          <a:blip r:embed="rId2" cstate="print"/>
          <a:stretch>
            <a:fillRect/>
          </a:stretch>
        </p:blipFill>
        <p:spPr>
          <a:xfrm>
            <a:off x="2651760" y="1874520"/>
            <a:ext cx="3840480" cy="4023360"/>
          </a:xfrm>
          <a:prstGeom prst="rect">
            <a:avLst/>
          </a:prstGeom>
        </p:spPr>
      </p:pic>
    </p:spTree>
    <p:extLst>
      <p:ext uri="{BB962C8B-B14F-4D97-AF65-F5344CB8AC3E}">
        <p14:creationId xmlns:p14="http://schemas.microsoft.com/office/powerpoint/2010/main" val="3018812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dirty="0" smtClean="0"/>
              <a:t>HYBRID ENGINE PRECAUTIONS (1 OF 4)</a:t>
            </a:r>
            <a:endParaRPr lang="en-US" dirty="0"/>
          </a:p>
        </p:txBody>
      </p:sp>
      <p:sp>
        <p:nvSpPr>
          <p:cNvPr id="28674" name="Rectangle 3"/>
          <p:cNvSpPr>
            <a:spLocks noGrp="1" noChangeArrowheads="1"/>
          </p:cNvSpPr>
          <p:nvPr>
            <p:ph type="body" idx="1"/>
          </p:nvPr>
        </p:nvSpPr>
        <p:spPr/>
        <p:txBody>
          <a:bodyPr/>
          <a:lstStyle/>
          <a:p>
            <a:r>
              <a:rPr lang="en-US" dirty="0" smtClean="0"/>
              <a:t>Gasoline engines used in hybrid electric vehicles and in extended range electric vehicles can be a hazard to be around under some conditions. </a:t>
            </a:r>
          </a:p>
          <a:p>
            <a:pPr lvl="1"/>
            <a:r>
              <a:rPr lang="en-US" dirty="0" smtClean="0"/>
              <a:t>These vehicles are designed to stop the gasoline engines unless needed. </a:t>
            </a:r>
          </a:p>
        </p:txBody>
      </p:sp>
    </p:spTree>
    <p:extLst>
      <p:ext uri="{BB962C8B-B14F-4D97-AF65-F5344CB8AC3E}">
        <p14:creationId xmlns:p14="http://schemas.microsoft.com/office/powerpoint/2010/main" val="1852584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 ENGINE PRECAUTIONS </a:t>
            </a:r>
            <a:r>
              <a:rPr lang="en-US" dirty="0" smtClean="0"/>
              <a:t>(2 </a:t>
            </a:r>
            <a:r>
              <a:rPr lang="en-US" dirty="0"/>
              <a:t>OF 4)</a:t>
            </a:r>
          </a:p>
        </p:txBody>
      </p:sp>
      <p:sp>
        <p:nvSpPr>
          <p:cNvPr id="3" name="Content Placeholder 2"/>
          <p:cNvSpPr>
            <a:spLocks noGrp="1"/>
          </p:cNvSpPr>
          <p:nvPr>
            <p:ph idx="1"/>
          </p:nvPr>
        </p:nvSpPr>
        <p:spPr/>
        <p:txBody>
          <a:bodyPr/>
          <a:lstStyle/>
          <a:p>
            <a:pPr lvl="2"/>
            <a:r>
              <a:rPr lang="en-US" dirty="0"/>
              <a:t>This feature is called idle stop. </a:t>
            </a:r>
          </a:p>
          <a:p>
            <a:pPr lvl="2"/>
            <a:r>
              <a:rPr lang="en-US" dirty="0"/>
              <a:t>This means that the engine is not running, but could start at any time if the computer detects the need to charge the hybrid batteries or other issue that requires the gasoline engine to start and run</a:t>
            </a:r>
            <a:r>
              <a:rPr lang="en-US" dirty="0" smtClean="0"/>
              <a:t>.</a:t>
            </a:r>
            <a:endParaRPr lang="en-US" dirty="0"/>
          </a:p>
        </p:txBody>
      </p:sp>
    </p:spTree>
    <p:extLst>
      <p:ext uri="{BB962C8B-B14F-4D97-AF65-F5344CB8AC3E}">
        <p14:creationId xmlns:p14="http://schemas.microsoft.com/office/powerpoint/2010/main" val="1872734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dirty="0"/>
              <a:t>HYBRID ENGINE PRECAUTIONS </a:t>
            </a:r>
            <a:r>
              <a:rPr lang="en-US" dirty="0" smtClean="0"/>
              <a:t>(3 </a:t>
            </a:r>
            <a:r>
              <a:rPr lang="en-US" dirty="0"/>
              <a:t>OF 4)</a:t>
            </a:r>
          </a:p>
        </p:txBody>
      </p:sp>
      <p:sp>
        <p:nvSpPr>
          <p:cNvPr id="29698" name="Rectangle 3"/>
          <p:cNvSpPr>
            <a:spLocks noGrp="1" noChangeArrowheads="1"/>
          </p:cNvSpPr>
          <p:nvPr>
            <p:ph type="body" idx="1"/>
          </p:nvPr>
        </p:nvSpPr>
        <p:spPr/>
        <p:txBody>
          <a:bodyPr/>
          <a:lstStyle/>
          <a:p>
            <a:r>
              <a:rPr lang="en-US" smtClean="0"/>
              <a:t>Always check service information for the exact procedures to follow when working around or under the hood of a hybrid electric vehicle. </a:t>
            </a:r>
          </a:p>
          <a:p>
            <a:r>
              <a:rPr lang="en-US" smtClean="0"/>
              <a:t>These precautions could include:</a:t>
            </a:r>
          </a:p>
          <a:p>
            <a:pPr lvl="1"/>
            <a:r>
              <a:rPr lang="en-US" smtClean="0"/>
              <a:t>Before working under the hood or around the engine, be sure that the ignition is off and the key is out of the ignition.</a:t>
            </a:r>
          </a:p>
          <a:p>
            <a:pPr lvl="1"/>
            <a:r>
              <a:rPr lang="en-US" smtClean="0"/>
              <a:t>Check that the </a:t>
            </a:r>
            <a:r>
              <a:rPr lang="ja-JP" altLang="en-US" smtClean="0"/>
              <a:t>“</a:t>
            </a:r>
            <a:r>
              <a:rPr lang="en-US" altLang="ja-JP" smtClean="0"/>
              <a:t>Ready</a:t>
            </a:r>
            <a:r>
              <a:rPr lang="ja-JP" altLang="en-US" smtClean="0"/>
              <a:t>”</a:t>
            </a:r>
            <a:r>
              <a:rPr lang="en-US" altLang="ja-JP" smtClean="0"/>
              <a:t> light is off.</a:t>
            </a:r>
            <a:endParaRPr lang="en-US"/>
          </a:p>
        </p:txBody>
      </p:sp>
    </p:spTree>
    <p:extLst>
      <p:ext uri="{BB962C8B-B14F-4D97-AF65-F5344CB8AC3E}">
        <p14:creationId xmlns:p14="http://schemas.microsoft.com/office/powerpoint/2010/main" val="296015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8"/>
          <p:cNvSpPr>
            <a:spLocks noGrp="1" noChangeArrowheads="1"/>
          </p:cNvSpPr>
          <p:nvPr>
            <p:ph type="title"/>
          </p:nvPr>
        </p:nvSpPr>
        <p:spPr/>
        <p:txBody>
          <a:bodyPr/>
          <a:lstStyle/>
          <a:p>
            <a:r>
              <a:rPr lang="en-US" dirty="0"/>
              <a:t>HYBRID ENGINE PRECAUTIONS </a:t>
            </a:r>
            <a:r>
              <a:rPr lang="en-US" dirty="0" smtClean="0"/>
              <a:t>(4 </a:t>
            </a:r>
            <a:r>
              <a:rPr lang="en-US" dirty="0"/>
              <a:t>OF 4)</a:t>
            </a:r>
          </a:p>
        </p:txBody>
      </p:sp>
      <p:sp>
        <p:nvSpPr>
          <p:cNvPr id="30722" name="Content Placeholder 4"/>
          <p:cNvSpPr>
            <a:spLocks noGrp="1"/>
          </p:cNvSpPr>
          <p:nvPr>
            <p:ph idx="1"/>
          </p:nvPr>
        </p:nvSpPr>
        <p:spPr/>
        <p:txBody>
          <a:bodyPr/>
          <a:lstStyle/>
          <a:p>
            <a:pPr lvl="1"/>
            <a:r>
              <a:rPr lang="en-US" smtClean="0"/>
              <a:t>Do not touch any circuits that have orange electrical wires or conduit. The orange color indicates dangerous high-voltage wires, which could cause serious injury or death if touched.</a:t>
            </a:r>
          </a:p>
          <a:p>
            <a:pPr lvl="1"/>
            <a:r>
              <a:rPr lang="en-US" smtClean="0"/>
              <a:t>Always use high-voltage linesman</a:t>
            </a:r>
            <a:r>
              <a:rPr lang="ja-JP" altLang="en-US" smtClean="0"/>
              <a:t>’</a:t>
            </a:r>
            <a:r>
              <a:rPr lang="en-US" altLang="ja-JP" smtClean="0"/>
              <a:t>s gloves whenever depowering the high-voltage system.</a:t>
            </a:r>
            <a:endParaRPr lang="en-US"/>
          </a:p>
        </p:txBody>
      </p:sp>
    </p:spTree>
    <p:extLst>
      <p:ext uri="{BB962C8B-B14F-4D97-AF65-F5344CB8AC3E}">
        <p14:creationId xmlns:p14="http://schemas.microsoft.com/office/powerpoint/2010/main" val="2778194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23–</a:t>
            </a:r>
            <a:r>
              <a:rPr lang="en-US" cap="all" dirty="0" smtClean="0"/>
              <a:t>8</a:t>
            </a:r>
            <a:r>
              <a:rPr lang="en-US" dirty="0" smtClean="0"/>
              <a:t> A Toyota/Lexus hybrid electric vehicle has a ready light. If the ready light is on, the engine can start at anytime without warning.</a:t>
            </a:r>
            <a:endParaRPr lang="en-US" dirty="0"/>
          </a:p>
        </p:txBody>
      </p:sp>
      <p:pic>
        <p:nvPicPr>
          <p:cNvPr id="3" name="Picture 2" descr="6540023008.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458230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Before starting the process of adjusting the valves, look up the specifications and exact procedures. The technician is checking this information from a computer CD-ROM-based information system.</a:t>
            </a:r>
            <a:endParaRPr lang="en-US" dirty="0"/>
          </a:p>
        </p:txBody>
      </p:sp>
      <p:pic>
        <p:nvPicPr>
          <p:cNvPr id="3" name="Picture 2" descr="6540023011.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The tools necessary to adjust the valves on an engine with adjustable rocker arms include basic hand tools, feeler gauge, and a torque wrench.</a:t>
            </a:r>
            <a:endParaRPr lang="en-US" dirty="0"/>
          </a:p>
        </p:txBody>
      </p:sp>
      <p:pic>
        <p:nvPicPr>
          <p:cNvPr id="3" name="Picture 2" descr="6540023012.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cap="all" dirty="0" smtClean="0"/>
              <a:t>Figure </a:t>
            </a:r>
            <a:r>
              <a:rPr lang="en-US" sz="2000" dirty="0" smtClean="0"/>
              <a:t>23–</a:t>
            </a:r>
            <a:r>
              <a:rPr lang="en-US" sz="2000" cap="all" dirty="0" smtClean="0"/>
              <a:t>1</a:t>
            </a:r>
            <a:r>
              <a:rPr lang="en-US" sz="2000" dirty="0" smtClean="0"/>
              <a:t> If the thermostat has a jiggle valve, it should be placed toward the top to allow air to escape. If a thermostat were to become stuck open or open too soon, this can set a diagnostic trouble code P0128 (coolant temperature below thermostat regulating temperature).</a:t>
            </a:r>
            <a:endParaRPr lang="en-US" sz="2000" dirty="0"/>
          </a:p>
        </p:txBody>
      </p:sp>
      <p:pic>
        <p:nvPicPr>
          <p:cNvPr id="3" name="Picture 2" descr="6540023001.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1080775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An overall view of the 4-cylinder engine that is due for a scheduled valve adjustment according to the vehicle manufacturer’s recommendations.</a:t>
            </a:r>
            <a:endParaRPr lang="en-US" dirty="0"/>
          </a:p>
        </p:txBody>
      </p:sp>
      <p:pic>
        <p:nvPicPr>
          <p:cNvPr id="3" name="Picture 2" descr="6540023013.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Start the valve adjustment procedure by first disconnecting and labeling, if necessary, all vacuum lines that need to be removed to gain access to the valve cover.</a:t>
            </a:r>
            <a:endParaRPr lang="en-US" dirty="0"/>
          </a:p>
        </p:txBody>
      </p:sp>
      <p:pic>
        <p:nvPicPr>
          <p:cNvPr id="3" name="Picture 2" descr="6540023014.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The air intake tube is being removed from the throttle body.</a:t>
            </a:r>
            <a:endParaRPr lang="en-US" dirty="0"/>
          </a:p>
        </p:txBody>
      </p:sp>
      <p:pic>
        <p:nvPicPr>
          <p:cNvPr id="3" name="Picture 2" descr="6540023015.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With all vacuum lines and the intake tube removed, the valve cover can be removed after removing all retaining bolts.</a:t>
            </a:r>
            <a:endParaRPr lang="en-US" dirty="0"/>
          </a:p>
        </p:txBody>
      </p:sp>
      <p:pic>
        <p:nvPicPr>
          <p:cNvPr id="3" name="Picture 2" descr="6540023016.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Notice how clean the engine appears. This is a testament of proper maintenance and regular oil changes by the owner.</a:t>
            </a:r>
            <a:endParaRPr lang="en-US" dirty="0"/>
          </a:p>
        </p:txBody>
      </p:sp>
      <p:pic>
        <p:nvPicPr>
          <p:cNvPr id="3" name="Picture 2" descr="6540023017.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To help locate how far the engine is being rotated, the technician is removing the distributor cap to be able to observe the position of the rotor.</a:t>
            </a:r>
            <a:endParaRPr lang="en-US" dirty="0"/>
          </a:p>
        </p:txBody>
      </p:sp>
      <p:pic>
        <p:nvPicPr>
          <p:cNvPr id="3" name="Picture 2" descr="6540023018.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The engine is rotated until the timing marks on the front of the crankshaft line up with zero degrees—top dead center (TDC)—with both valves closed on #1 cylinder.</a:t>
            </a:r>
            <a:endParaRPr lang="en-US" dirty="0"/>
          </a:p>
        </p:txBody>
      </p:sp>
      <p:pic>
        <p:nvPicPr>
          <p:cNvPr id="3" name="Picture 2" descr="6540023019.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With the rocker arms contacting the base circle of the cam, insert a feeler gauge of the specified thickness between the camshaft and the rocker arm. There should be a slight drag on the feeler gauge.</a:t>
            </a:r>
            <a:endParaRPr lang="en-US" dirty="0"/>
          </a:p>
        </p:txBody>
      </p:sp>
      <p:pic>
        <p:nvPicPr>
          <p:cNvPr id="3" name="Picture 2" descr="6540023020.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If the valve clearance (lash) is not correct, loosen the retaining nut and turn the valve adjusting screw with a screwdriver to achieve the proper clearance. </a:t>
            </a:r>
            <a:endParaRPr lang="en-US" dirty="0"/>
          </a:p>
        </p:txBody>
      </p:sp>
      <p:pic>
        <p:nvPicPr>
          <p:cNvPr id="3" name="Picture 2" descr="6540023021.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After adjusting the valves that are closed, rotate the engine one full rotation until the engine timing marks again align.</a:t>
            </a:r>
            <a:endParaRPr lang="en-US" dirty="0"/>
          </a:p>
        </p:txBody>
      </p:sp>
      <p:pic>
        <p:nvPicPr>
          <p:cNvPr id="3" name="Picture 2" descr="6540023022.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p:txBody>
          <a:bodyPr/>
          <a:lstStyle/>
          <a:p>
            <a:r>
              <a:rPr lang="en-US" dirty="0"/>
              <a:t>THERMOSTAT REPLACEMENT </a:t>
            </a:r>
            <a:r>
              <a:rPr lang="en-US" dirty="0" smtClean="0"/>
              <a:t>(2 </a:t>
            </a:r>
            <a:r>
              <a:rPr lang="en-US" dirty="0"/>
              <a:t>OF 4)</a:t>
            </a:r>
          </a:p>
        </p:txBody>
      </p:sp>
      <p:sp>
        <p:nvSpPr>
          <p:cNvPr id="10242" name="Rectangle 3"/>
          <p:cNvSpPr>
            <a:spLocks noGrp="1" noChangeArrowheads="1"/>
          </p:cNvSpPr>
          <p:nvPr>
            <p:ph type="body" idx="1"/>
          </p:nvPr>
        </p:nvSpPr>
        <p:spPr/>
        <p:txBody>
          <a:bodyPr/>
          <a:lstStyle/>
          <a:p>
            <a:r>
              <a:rPr lang="en-US" dirty="0" smtClean="0"/>
              <a:t>STEP 1 Allow the engine to cool for several hours so the engine and the coolant should be at room temperature.</a:t>
            </a:r>
          </a:p>
          <a:p>
            <a:r>
              <a:rPr lang="en-US" dirty="0" smtClean="0"/>
              <a:t>STEP 2 Drain the coolant into a suitable container.</a:t>
            </a:r>
          </a:p>
          <a:p>
            <a:r>
              <a:rPr lang="en-US" dirty="0" smtClean="0"/>
              <a:t>STEP 3 Remove any necessary components to get access to the thermostat.</a:t>
            </a:r>
          </a:p>
          <a:p>
            <a:r>
              <a:rPr lang="en-US" dirty="0" smtClean="0"/>
              <a:t>STEP 4 Remove the thermostat housing and thermostat.</a:t>
            </a:r>
          </a:p>
        </p:txBody>
      </p:sp>
    </p:spTree>
    <p:extLst>
      <p:ext uri="{BB962C8B-B14F-4D97-AF65-F5344CB8AC3E}">
        <p14:creationId xmlns:p14="http://schemas.microsoft.com/office/powerpoint/2010/main" val="2463660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 The engine is rotated until the timing marks again align indicating that the companion cylinder will now be in position for valve clearance measurement.</a:t>
            </a:r>
            <a:endParaRPr lang="en-US" dirty="0"/>
          </a:p>
        </p:txBody>
      </p:sp>
      <p:pic>
        <p:nvPicPr>
          <p:cNvPr id="3" name="Picture 2" descr="6540023023.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 On some engines, it is necessary to watch the direction the rotor is pointing to help determine how far to rotate the engine. Always follow the vehicle manufacturer’s recommended procedure.</a:t>
            </a:r>
            <a:endParaRPr lang="en-US" dirty="0"/>
          </a:p>
        </p:txBody>
      </p:sp>
      <p:pic>
        <p:nvPicPr>
          <p:cNvPr id="3" name="Picture 2" descr="6540023024.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The technician is using a feeler gauge that is one-thousandth of an inch thinner and another one thousandth of an inch thicker than the specified clearance as a double-check that the clearance is correct.</a:t>
            </a:r>
            <a:endParaRPr lang="en-US" dirty="0"/>
          </a:p>
        </p:txBody>
      </p:sp>
      <p:pic>
        <p:nvPicPr>
          <p:cNvPr id="3" name="Picture 2" descr="6540023025.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 Adjusting a valve takes both hands—one to hold the wrench to loosen and tighten the lock nut and one to turn the adjusting screw. Always double check the clearance after an adjustment is made.</a:t>
            </a:r>
            <a:endParaRPr lang="en-US" dirty="0"/>
          </a:p>
        </p:txBody>
      </p:sp>
      <p:pic>
        <p:nvPicPr>
          <p:cNvPr id="3" name="Picture 2" descr="6540023026.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 After all valves have been properly measured and adjusted as necessary, start the reassembly process by replacing all gaskets and seals as specified by the vehicle manufacturer.</a:t>
            </a:r>
            <a:endParaRPr lang="en-US" dirty="0"/>
          </a:p>
        </p:txBody>
      </p:sp>
      <p:pic>
        <p:nvPicPr>
          <p:cNvPr id="3" name="Picture 2" descr="6540023027.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 Reinstall the valve cover being careful to not pinch a wire or vacuum hose between the cover and the cylinder head.</a:t>
            </a:r>
            <a:endParaRPr lang="en-US" dirty="0"/>
          </a:p>
        </p:txBody>
      </p:sp>
      <p:pic>
        <p:nvPicPr>
          <p:cNvPr id="3" name="Picture 2" descr="6540023028.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 Use a torque wrench and torque the valve cover retaining bolts to factory specifications.</a:t>
            </a:r>
            <a:endParaRPr lang="en-US" dirty="0"/>
          </a:p>
        </p:txBody>
      </p:sp>
      <p:pic>
        <p:nvPicPr>
          <p:cNvPr id="3" name="Picture 2" descr="6540023029.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 Reinstall the distributor cap.</a:t>
            </a:r>
            <a:endParaRPr lang="en-US" dirty="0"/>
          </a:p>
        </p:txBody>
      </p:sp>
      <p:pic>
        <p:nvPicPr>
          <p:cNvPr id="3" name="Picture 2" descr="6540023030.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 Reinstall the spark plug wires and all brackets that were removed to gain access to the valve cover.</a:t>
            </a:r>
            <a:endParaRPr lang="en-US" dirty="0"/>
          </a:p>
        </p:txBody>
      </p:sp>
      <p:pic>
        <p:nvPicPr>
          <p:cNvPr id="3" name="Picture 2" descr="6540023031.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22 Reconnect all vacuum and air hoses and tubes. Replace any vacuum hoses that are brittle or swollen with new ones.</a:t>
            </a:r>
            <a:endParaRPr lang="en-US" dirty="0"/>
          </a:p>
        </p:txBody>
      </p:sp>
      <p:pic>
        <p:nvPicPr>
          <p:cNvPr id="3" name="Picture 2" descr="6540023032.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r>
              <a:rPr lang="en-US" dirty="0"/>
              <a:t>THERMOSTAT REPLACEMENT </a:t>
            </a:r>
            <a:r>
              <a:rPr lang="en-US" dirty="0" smtClean="0"/>
              <a:t>(</a:t>
            </a:r>
            <a:r>
              <a:rPr lang="en-US" dirty="0"/>
              <a:t>3</a:t>
            </a:r>
            <a:r>
              <a:rPr lang="en-US" dirty="0" smtClean="0"/>
              <a:t> </a:t>
            </a:r>
            <a:r>
              <a:rPr lang="en-US" dirty="0"/>
              <a:t>OF 4)</a:t>
            </a:r>
          </a:p>
        </p:txBody>
      </p:sp>
      <p:sp>
        <p:nvSpPr>
          <p:cNvPr id="11266" name="Rectangle 3"/>
          <p:cNvSpPr>
            <a:spLocks noGrp="1" noChangeArrowheads="1"/>
          </p:cNvSpPr>
          <p:nvPr>
            <p:ph type="body" idx="1"/>
          </p:nvPr>
        </p:nvSpPr>
        <p:spPr/>
        <p:txBody>
          <a:bodyPr/>
          <a:lstStyle/>
          <a:p>
            <a:r>
              <a:rPr lang="en-US" dirty="0"/>
              <a:t>STEP 5 Replace the thermostat housing gasket and thermostat. Torque all fasteners to specifications.</a:t>
            </a:r>
          </a:p>
          <a:p>
            <a:r>
              <a:rPr lang="en-US" dirty="0" smtClean="0"/>
              <a:t>STEP 6 Refill the cooling system with the specified coolant and bleed any trapped air from the system.</a:t>
            </a:r>
          </a:p>
        </p:txBody>
      </p:sp>
    </p:spTree>
    <p:extLst>
      <p:ext uri="{BB962C8B-B14F-4D97-AF65-F5344CB8AC3E}">
        <p14:creationId xmlns:p14="http://schemas.microsoft.com/office/powerpoint/2010/main" val="222683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23 Be sure that the clips are properly installed. Start the engine and check for proper operation.</a:t>
            </a:r>
            <a:endParaRPr lang="en-US" dirty="0"/>
          </a:p>
        </p:txBody>
      </p:sp>
      <p:pic>
        <p:nvPicPr>
          <p:cNvPr id="3" name="Picture 2" descr="6540023033.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24 Double-check for any oil or vacuum leaks after starting the engine.</a:t>
            </a:r>
            <a:endParaRPr lang="en-US" dirty="0"/>
          </a:p>
        </p:txBody>
      </p:sp>
      <p:pic>
        <p:nvPicPr>
          <p:cNvPr id="3" name="Picture 2" descr="6540023034.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dirty="0" smtClean="0"/>
              <a:t>SUMMARY (1 OF 3)</a:t>
            </a:r>
            <a:endParaRPr lang="en-US" dirty="0"/>
          </a:p>
        </p:txBody>
      </p:sp>
      <p:sp>
        <p:nvSpPr>
          <p:cNvPr id="31746" name="Rectangle 3"/>
          <p:cNvSpPr>
            <a:spLocks noGrp="1" noChangeArrowheads="1"/>
          </p:cNvSpPr>
          <p:nvPr>
            <p:ph type="body" idx="1"/>
          </p:nvPr>
        </p:nvSpPr>
        <p:spPr/>
        <p:txBody>
          <a:bodyPr/>
          <a:lstStyle/>
          <a:p>
            <a:r>
              <a:rPr lang="en-US" dirty="0" smtClean="0"/>
              <a:t>Thermostats can fail in the following ways.</a:t>
            </a:r>
          </a:p>
          <a:p>
            <a:pPr lvl="1"/>
            <a:r>
              <a:rPr lang="en-US" dirty="0" smtClean="0"/>
              <a:t>Stuck open</a:t>
            </a:r>
          </a:p>
          <a:p>
            <a:pPr lvl="1"/>
            <a:r>
              <a:rPr lang="en-US" dirty="0" smtClean="0"/>
              <a:t>Stuck closed</a:t>
            </a:r>
          </a:p>
          <a:p>
            <a:pPr lvl="1"/>
            <a:r>
              <a:rPr lang="en-US" dirty="0" smtClean="0"/>
              <a:t>Stuck partially open</a:t>
            </a:r>
          </a:p>
          <a:p>
            <a:pPr lvl="1"/>
            <a:r>
              <a:rPr lang="en-US" dirty="0" smtClean="0"/>
              <a:t>Skewed</a:t>
            </a:r>
          </a:p>
          <a:p>
            <a:r>
              <a:rPr lang="en-US" dirty="0" smtClean="0"/>
              <a:t>A water pump should be replaced if any of the following conditions are present.</a:t>
            </a:r>
          </a:p>
        </p:txBody>
      </p:sp>
    </p:spTree>
    <p:extLst>
      <p:ext uri="{BB962C8B-B14F-4D97-AF65-F5344CB8AC3E}">
        <p14:creationId xmlns:p14="http://schemas.microsoft.com/office/powerpoint/2010/main" val="2937332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dirty="0"/>
              <a:t>SUMMARY </a:t>
            </a:r>
            <a:r>
              <a:rPr lang="en-US" dirty="0" smtClean="0"/>
              <a:t>(2 </a:t>
            </a:r>
            <a:r>
              <a:rPr lang="en-US" dirty="0"/>
              <a:t>OF 3)</a:t>
            </a:r>
          </a:p>
        </p:txBody>
      </p:sp>
      <p:sp>
        <p:nvSpPr>
          <p:cNvPr id="32770" name="Rectangle 3"/>
          <p:cNvSpPr>
            <a:spLocks noGrp="1" noChangeArrowheads="1"/>
          </p:cNvSpPr>
          <p:nvPr>
            <p:ph type="body" idx="1"/>
          </p:nvPr>
        </p:nvSpPr>
        <p:spPr/>
        <p:txBody>
          <a:bodyPr/>
          <a:lstStyle/>
          <a:p>
            <a:pPr lvl="1"/>
            <a:r>
              <a:rPr lang="en-US" dirty="0"/>
              <a:t>Leaking from the weep hole</a:t>
            </a:r>
          </a:p>
          <a:p>
            <a:pPr lvl="1"/>
            <a:r>
              <a:rPr lang="en-US" dirty="0"/>
              <a:t>Noisy bearing</a:t>
            </a:r>
          </a:p>
          <a:p>
            <a:pPr lvl="1"/>
            <a:r>
              <a:rPr lang="en-US" dirty="0"/>
              <a:t>Loose bearing</a:t>
            </a:r>
          </a:p>
          <a:p>
            <a:pPr lvl="1"/>
            <a:r>
              <a:rPr lang="en-US" dirty="0"/>
              <a:t>Lack of normal circulation from worn impeller blades</a:t>
            </a:r>
          </a:p>
          <a:p>
            <a:r>
              <a:rPr lang="en-US" dirty="0" smtClean="0"/>
              <a:t>A leaking intake manifold gasket can cause coolant to get into the oil or oil into the coolant, as well as other faults, such as a poor running engine.</a:t>
            </a:r>
          </a:p>
        </p:txBody>
      </p:sp>
    </p:spTree>
    <p:extLst>
      <p:ext uri="{BB962C8B-B14F-4D97-AF65-F5344CB8AC3E}">
        <p14:creationId xmlns:p14="http://schemas.microsoft.com/office/powerpoint/2010/main" val="1419934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r>
              <a:rPr lang="en-US" dirty="0" smtClean="0"/>
              <a:t>(3 OF </a:t>
            </a:r>
            <a:r>
              <a:rPr lang="en-US" dirty="0"/>
              <a:t>3)</a:t>
            </a:r>
          </a:p>
        </p:txBody>
      </p:sp>
      <p:sp>
        <p:nvSpPr>
          <p:cNvPr id="3" name="Content Placeholder 2"/>
          <p:cNvSpPr>
            <a:spLocks noGrp="1"/>
          </p:cNvSpPr>
          <p:nvPr>
            <p:ph idx="1"/>
          </p:nvPr>
        </p:nvSpPr>
        <p:spPr/>
        <p:txBody>
          <a:bodyPr/>
          <a:lstStyle/>
          <a:p>
            <a:r>
              <a:rPr lang="en-US" dirty="0"/>
              <a:t>When a timing belt is replaced, most vehicle manufacturers also recommend that the following items be replaced.</a:t>
            </a:r>
          </a:p>
          <a:p>
            <a:pPr lvl="1"/>
            <a:r>
              <a:rPr lang="en-US" dirty="0"/>
              <a:t>Tensioner assembly; Water pump; Camshaft seal(s); Front crankshaft seal</a:t>
            </a:r>
          </a:p>
          <a:p>
            <a:r>
              <a:rPr lang="en-US" dirty="0"/>
              <a:t>When working on a Toyota/Lexus hybrid electric vehicle (HEV), be sure that the key is off and out of the ignition and the READY light is off</a:t>
            </a:r>
            <a:r>
              <a:rPr lang="en-US" dirty="0" smtClean="0"/>
              <a:t>.</a:t>
            </a:r>
            <a:endParaRPr lang="en-US" dirty="0"/>
          </a:p>
        </p:txBody>
      </p:sp>
    </p:spTree>
    <p:extLst>
      <p:ext uri="{BB962C8B-B14F-4D97-AF65-F5344CB8AC3E}">
        <p14:creationId xmlns:p14="http://schemas.microsoft.com/office/powerpoint/2010/main" val="1599795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THERMOSTAT REPLACEMENT </a:t>
            </a:r>
            <a:r>
              <a:rPr lang="en-US" dirty="0" smtClean="0"/>
              <a:t>(4 </a:t>
            </a:r>
            <a:r>
              <a:rPr lang="en-US" dirty="0"/>
              <a:t>OF 4)</a:t>
            </a:r>
          </a:p>
        </p:txBody>
      </p:sp>
      <p:sp>
        <p:nvSpPr>
          <p:cNvPr id="3" name="Content Placeholder 2"/>
          <p:cNvSpPr>
            <a:spLocks noGrp="1"/>
          </p:cNvSpPr>
          <p:nvPr>
            <p:ph idx="1"/>
          </p:nvPr>
        </p:nvSpPr>
        <p:spPr/>
        <p:txBody>
          <a:bodyPr/>
          <a:lstStyle/>
          <a:p>
            <a:r>
              <a:rPr lang="en-US" dirty="0"/>
              <a:t>STEP 7 Pressurize the cooling system to verify that there are no leaks around the thermostat housing.</a:t>
            </a:r>
          </a:p>
          <a:p>
            <a:r>
              <a:rPr lang="en-US" dirty="0"/>
              <a:t>STEP 8 Run the engine until it reaches normal operating temperature and check for leaks.</a:t>
            </a:r>
          </a:p>
          <a:p>
            <a:r>
              <a:rPr lang="en-US" dirty="0"/>
              <a:t>STEP 9 Verify that the engine is reaching correct operating temperature</a:t>
            </a:r>
            <a:r>
              <a:rPr lang="en-US" dirty="0" smtClean="0"/>
              <a:t>.</a:t>
            </a:r>
            <a:endParaRPr lang="en-US" dirty="0"/>
          </a:p>
        </p:txBody>
      </p:sp>
    </p:spTree>
    <p:extLst>
      <p:ext uri="{BB962C8B-B14F-4D97-AF65-F5344CB8AC3E}">
        <p14:creationId xmlns:p14="http://schemas.microsoft.com/office/powerpoint/2010/main" val="4267866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r>
              <a:rPr lang="en-US" dirty="0" smtClean="0"/>
              <a:t>WATER PUMP REPLACEMENT (1 OF 4)</a:t>
            </a:r>
            <a:endParaRPr lang="en-US" dirty="0"/>
          </a:p>
        </p:txBody>
      </p:sp>
      <p:sp>
        <p:nvSpPr>
          <p:cNvPr id="12290" name="Rectangle 3"/>
          <p:cNvSpPr>
            <a:spLocks noGrp="1" noChangeArrowheads="1"/>
          </p:cNvSpPr>
          <p:nvPr>
            <p:ph type="body" idx="1"/>
          </p:nvPr>
        </p:nvSpPr>
        <p:spPr/>
        <p:txBody>
          <a:bodyPr/>
          <a:lstStyle/>
          <a:p>
            <a:r>
              <a:rPr lang="en-US" smtClean="0"/>
              <a:t>A water pump will require replacement if any of the following conditions are present.</a:t>
            </a:r>
          </a:p>
          <a:p>
            <a:pPr lvl="1"/>
            <a:r>
              <a:rPr lang="en-US" smtClean="0"/>
              <a:t>Leaking coolant from the weep hole</a:t>
            </a:r>
          </a:p>
          <a:p>
            <a:pPr lvl="1"/>
            <a:r>
              <a:rPr lang="en-US" smtClean="0"/>
              <a:t>Bearing noisy or loose</a:t>
            </a:r>
          </a:p>
          <a:p>
            <a:pPr lvl="1"/>
            <a:r>
              <a:rPr lang="en-US" smtClean="0"/>
              <a:t>Lack of proper coolant flow caused by worn or slipping impeller blades</a:t>
            </a:r>
            <a:endParaRPr lang="en-US"/>
          </a:p>
        </p:txBody>
      </p:sp>
    </p:spTree>
    <p:extLst>
      <p:ext uri="{BB962C8B-B14F-4D97-AF65-F5344CB8AC3E}">
        <p14:creationId xmlns:p14="http://schemas.microsoft.com/office/powerpoint/2010/main" val="2001560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dirty="0"/>
              <a:t>WATER PUMP REPLACEMENT </a:t>
            </a:r>
            <a:r>
              <a:rPr lang="en-US" dirty="0" smtClean="0"/>
              <a:t>(2 </a:t>
            </a:r>
            <a:r>
              <a:rPr lang="en-US" dirty="0"/>
              <a:t>OF 4)</a:t>
            </a:r>
          </a:p>
        </p:txBody>
      </p:sp>
      <p:sp>
        <p:nvSpPr>
          <p:cNvPr id="13314" name="Rectangle 3"/>
          <p:cNvSpPr>
            <a:spLocks noGrp="1" noChangeArrowheads="1"/>
          </p:cNvSpPr>
          <p:nvPr>
            <p:ph type="body" idx="1"/>
          </p:nvPr>
        </p:nvSpPr>
        <p:spPr/>
        <p:txBody>
          <a:bodyPr/>
          <a:lstStyle/>
          <a:p>
            <a:r>
              <a:rPr lang="en-US" dirty="0" smtClean="0"/>
              <a:t>STEP 1 Allow the engine to cool to room temperature.</a:t>
            </a:r>
          </a:p>
          <a:p>
            <a:r>
              <a:rPr lang="en-US" dirty="0" smtClean="0"/>
              <a:t>STEP 2 Drain the coolant and dispose of properly or recycle.</a:t>
            </a:r>
          </a:p>
          <a:p>
            <a:r>
              <a:rPr lang="en-US" dirty="0" smtClean="0"/>
              <a:t>STEP 3 Remove engine components to gain access to the water pump as specified in service information.</a:t>
            </a:r>
          </a:p>
        </p:txBody>
      </p:sp>
    </p:spTree>
    <p:extLst>
      <p:ext uri="{BB962C8B-B14F-4D97-AF65-F5344CB8AC3E}">
        <p14:creationId xmlns:p14="http://schemas.microsoft.com/office/powerpoint/2010/main" val="4229879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4272</TotalTime>
  <Words>2250</Words>
  <Application>Microsoft Macintosh PowerPoint</Application>
  <PresentationFormat>On-screen Show (4:3)</PresentationFormat>
  <Paragraphs>165</Paragraphs>
  <Slides>64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ＭＳ Ｐゴシック</vt:lpstr>
      <vt:lpstr>Tahoma</vt:lpstr>
      <vt:lpstr>Times New Roman</vt:lpstr>
      <vt:lpstr>Verdana</vt:lpstr>
      <vt:lpstr>Wingdings</vt:lpstr>
      <vt:lpstr>Arial</vt:lpstr>
      <vt:lpstr>508 Lecture</vt:lpstr>
      <vt:lpstr>Automotive Engines Theory and Servicing</vt:lpstr>
      <vt:lpstr>OBJECTIVES</vt:lpstr>
      <vt:lpstr>THERMOSTAT REPLACEMENT (1 OF 4)</vt:lpstr>
      <vt:lpstr>Figure 23–1 If the thermostat has a jiggle valve, it should be placed toward the top to allow air to escape. If a thermostat were to become stuck open or open too soon, this can set a diagnostic trouble code P0128 (coolant temperature below thermostat regulating temperature).</vt:lpstr>
      <vt:lpstr>THERMOSTAT REPLACEMENT (2 OF 4)</vt:lpstr>
      <vt:lpstr>THERMOSTAT REPLACEMENT (3 OF 4)</vt:lpstr>
      <vt:lpstr>THERMOSTAT REPLACEMENT (4 OF 4)</vt:lpstr>
      <vt:lpstr>WATER PUMP REPLACEMENT (1 OF 4)</vt:lpstr>
      <vt:lpstr>WATER PUMP REPLACEMENT (2 OF 4)</vt:lpstr>
      <vt:lpstr>WATER PUMP REPLACEMENT (3 OF 4)</vt:lpstr>
      <vt:lpstr>WATER PUMP REPLACEMENT (4 OF 4)</vt:lpstr>
      <vt:lpstr>Figure 23–2 Use caution if using a steel scraper to remove a gasket from aluminum parts. It is best to use a wood or plastic scraper.</vt:lpstr>
      <vt:lpstr>INTAKE MANIFOLD GASKET INSPECTION (1 OF 4)</vt:lpstr>
      <vt:lpstr>INTAKE MANIFOLD GASKET INSPECTION (2 OF 4)</vt:lpstr>
      <vt:lpstr>Figure 23–3 An intake manifold gasket that failed and allowed coolant to be drawn into the cylinder(s).</vt:lpstr>
      <vt:lpstr>INTAKE MANIFOLD GASKET INSPECTION (3 OF 4)</vt:lpstr>
      <vt:lpstr>INTAKE MANIFOLD GASKET INSPECTION (4 OF 4)</vt:lpstr>
      <vt:lpstr>INTAKE MANIFOLD GASKET REPLACEMENT (1 OF 6)</vt:lpstr>
      <vt:lpstr>INTAKE MANIFOLD GASKET REPLACEMENT (2 OF 6)</vt:lpstr>
      <vt:lpstr>INTAKE MANIFOLD GASKET REPLACEMENT (3 OF 6)</vt:lpstr>
      <vt:lpstr>INTAKE MANIFOLD GASKET REPLACEMENT (4 OF 6)</vt:lpstr>
      <vt:lpstr>INTAKE MANIFOLD GASKET REPLACEMENT (5 OF 6)</vt:lpstr>
      <vt:lpstr>INTAKE MANIFOLD GASKET REPLACEMENT (6 OF 6)</vt:lpstr>
      <vt:lpstr>Figure 23–4 The lower intake manifold attaches to the cylinder heads.</vt:lpstr>
      <vt:lpstr>TIMING BELT REPLACEMENT (1 OF 7)</vt:lpstr>
      <vt:lpstr>TIMING BELT REPLACEMENT (2 OF 7)</vt:lpstr>
      <vt:lpstr>TIMING BELT REPLACEMENT (3 OF 7)</vt:lpstr>
      <vt:lpstr>TIMING BELT REPLACEMENT (4 OF 7)</vt:lpstr>
      <vt:lpstr>TIMING BELT REPLACEMENT (5 OF 7)</vt:lpstr>
      <vt:lpstr>TIMING BELT REPLACEMENT (6 OF 7)</vt:lpstr>
      <vt:lpstr>TIMING BELT REPLACEMENT (7 OF 7)</vt:lpstr>
      <vt:lpstr>Figure 23–7 A single overhead camshaft engine with a timing belt that also rotates the water pump.</vt:lpstr>
      <vt:lpstr>HYBRID ENGINE PRECAUTIONS (1 OF 4)</vt:lpstr>
      <vt:lpstr>HYBRID ENGINE PRECAUTIONS (2 OF 4)</vt:lpstr>
      <vt:lpstr>HYBRID ENGINE PRECAUTIONS (3 OF 4)</vt:lpstr>
      <vt:lpstr>HYBRID ENGINE PRECAUTIONS (4 OF 4)</vt:lpstr>
      <vt:lpstr>Figure 23–8 A Toyota/Lexus hybrid electric vehicle has a ready light. If the ready light is on, the engine can start at anytime without warning.</vt:lpstr>
      <vt:lpstr>1 Before starting the process of adjusting the valves, look up the specifications and exact procedures. The technician is checking this information from a computer CD-ROM-based information system.</vt:lpstr>
      <vt:lpstr>2 The tools necessary to adjust the valves on an engine with adjustable rocker arms include basic hand tools, feeler gauge, and a torque wrench.</vt:lpstr>
      <vt:lpstr>3 An overall view of the 4-cylinder engine that is due for a scheduled valve adjustment according to the vehicle manufacturer’s recommendations.</vt:lpstr>
      <vt:lpstr>4 Start the valve adjustment procedure by first disconnecting and labeling, if necessary, all vacuum lines that need to be removed to gain access to the valve cover.</vt:lpstr>
      <vt:lpstr>5 The air intake tube is being removed from the throttle body.</vt:lpstr>
      <vt:lpstr>6 With all vacuum lines and the intake tube removed, the valve cover can be removed after removing all retaining bolts.</vt:lpstr>
      <vt:lpstr>7 Notice how clean the engine appears. This is a testament of proper maintenance and regular oil changes by the owner.</vt:lpstr>
      <vt:lpstr>8 To help locate how far the engine is being rotated, the technician is removing the distributor cap to be able to observe the position of the rotor.</vt:lpstr>
      <vt:lpstr>9 The engine is rotated until the timing marks on the front of the crankshaft line up with zero degrees—top dead center (TDC)—with both valves closed on #1 cylinder.</vt:lpstr>
      <vt:lpstr>10 With the rocker arms contacting the base circle of the cam, insert a feeler gauge of the specified thickness between the camshaft and the rocker arm. There should be a slight drag on the feeler gauge.</vt:lpstr>
      <vt:lpstr>11 If the valve clearance (lash) is not correct, loosen the retaining nut and turn the valve adjusting screw with a screwdriver to achieve the proper clearance. </vt:lpstr>
      <vt:lpstr>12 After adjusting the valves that are closed, rotate the engine one full rotation until the engine timing marks again align.</vt:lpstr>
      <vt:lpstr>13 The engine is rotated until the timing marks again align indicating that the companion cylinder will now be in position for valve clearance measurement.</vt:lpstr>
      <vt:lpstr>14 On some engines, it is necessary to watch the direction the rotor is pointing to help determine how far to rotate the engine. Always follow the vehicle manufacturer’s recommended procedure.</vt:lpstr>
      <vt:lpstr>15 The technician is using a feeler gauge that is one-thousandth of an inch thinner and another one thousandth of an inch thicker than the specified clearance as a double-check that the clearance is correct.</vt:lpstr>
      <vt:lpstr>16 Adjusting a valve takes both hands—one to hold the wrench to loosen and tighten the lock nut and one to turn the adjusting screw. Always double check the clearance after an adjustment is made.</vt:lpstr>
      <vt:lpstr>17 After all valves have been properly measured and adjusted as necessary, start the reassembly process by replacing all gaskets and seals as specified by the vehicle manufacturer.</vt:lpstr>
      <vt:lpstr>18 Reinstall the valve cover being careful to not pinch a wire or vacuum hose between the cover and the cylinder head.</vt:lpstr>
      <vt:lpstr>19 Use a torque wrench and torque the valve cover retaining bolts to factory specifications.</vt:lpstr>
      <vt:lpstr>20 Reinstall the distributor cap.</vt:lpstr>
      <vt:lpstr>21 Reinstall the spark plug wires and all brackets that were removed to gain access to the valve cover.</vt:lpstr>
      <vt:lpstr>22 Reconnect all vacuum and air hoses and tubes. Replace any vacuum hoses that are brittle or swollen with new ones.</vt:lpstr>
      <vt:lpstr>23 Be sure that the clips are properly installed. Start the engine and check for proper operation.</vt:lpstr>
      <vt:lpstr>24 Double-check for any oil or vacuum leaks after starting the engine.</vt:lpstr>
      <vt:lpstr>SUMMARY (1 OF 3)</vt:lpstr>
      <vt:lpstr>SUMMARY (2 OF 3)</vt:lpstr>
      <vt:lpstr>SUMMARY (3 OF 3)</vt:lpstr>
    </vt:vector>
  </TitlesOfParts>
  <Company>echosvoice</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23: In-Vehicle Engine Service</dc:title>
  <dc:subject>Automotive Engines Theory and Servicing, Ninth Edition</dc:subject>
  <dc:creator>James D. Halderman</dc:creator>
  <cp:keywords>Automotive</cp:keywords>
  <cp:lastModifiedBy>Anthony Borsani</cp:lastModifiedBy>
  <cp:revision>213</cp:revision>
  <dcterms:created xsi:type="dcterms:W3CDTF">2014-07-14T20:04:21Z</dcterms:created>
  <dcterms:modified xsi:type="dcterms:W3CDTF">2018-03-15T13:27:36Z</dcterms:modified>
</cp:coreProperties>
</file>