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76" r:id="rId2"/>
    <p:sldId id="418" r:id="rId3"/>
    <p:sldId id="419" r:id="rId4"/>
    <p:sldId id="420" r:id="rId5"/>
    <p:sldId id="421" r:id="rId6"/>
    <p:sldId id="451" r:id="rId7"/>
    <p:sldId id="422" r:id="rId8"/>
    <p:sldId id="452" r:id="rId9"/>
    <p:sldId id="453" r:id="rId10"/>
    <p:sldId id="423" r:id="rId11"/>
    <p:sldId id="443" r:id="rId12"/>
    <p:sldId id="425" r:id="rId13"/>
    <p:sldId id="444" r:id="rId14"/>
    <p:sldId id="445" r:id="rId15"/>
    <p:sldId id="427" r:id="rId16"/>
    <p:sldId id="428" r:id="rId17"/>
    <p:sldId id="446" r:id="rId18"/>
    <p:sldId id="429" r:id="rId19"/>
    <p:sldId id="447" r:id="rId20"/>
    <p:sldId id="454" r:id="rId21"/>
    <p:sldId id="430" r:id="rId22"/>
    <p:sldId id="431" r:id="rId23"/>
    <p:sldId id="432" r:id="rId24"/>
    <p:sldId id="455" r:id="rId25"/>
    <p:sldId id="434" r:id="rId26"/>
    <p:sldId id="449" r:id="rId27"/>
    <p:sldId id="456" r:id="rId28"/>
    <p:sldId id="457" r:id="rId29"/>
    <p:sldId id="435" r:id="rId30"/>
    <p:sldId id="458" r:id="rId31"/>
    <p:sldId id="436" r:id="rId32"/>
    <p:sldId id="437" r:id="rId33"/>
    <p:sldId id="438" r:id="rId34"/>
    <p:sldId id="459" r:id="rId35"/>
    <p:sldId id="439" r:id="rId36"/>
    <p:sldId id="440"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60" r:id="rId50"/>
    <p:sldId id="461" r:id="rId51"/>
    <p:sldId id="46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B2D38841-BB4D-3445-852C-BD3EA4CECC48}"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93A1374-F8BE-FD4D-A451-BA5635E2560E}" type="slidenum">
              <a:rPr lang="en-US" sz="1200">
                <a:latin typeface="Tahoma" charset="0"/>
              </a:rPr>
              <a:pPr eaLnBrk="1" hangingPunct="1"/>
              <a:t>3</a:t>
            </a:fld>
            <a:endParaRPr lang="en-US" sz="1200">
              <a:latin typeface="Tahoma" charset="0"/>
            </a:endParaRPr>
          </a:p>
        </p:txBody>
      </p:sp>
      <p:sp>
        <p:nvSpPr>
          <p:cNvPr id="10242"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375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22</a:t>
            </a:r>
            <a:endParaRPr lang="en-US" dirty="0"/>
          </a:p>
        </p:txBody>
      </p:sp>
      <p:sp>
        <p:nvSpPr>
          <p:cNvPr id="5" name="Text Placeholder 4"/>
          <p:cNvSpPr>
            <a:spLocks noGrp="1"/>
          </p:cNvSpPr>
          <p:nvPr>
            <p:ph type="body" sz="quarter" idx="15"/>
          </p:nvPr>
        </p:nvSpPr>
        <p:spPr/>
        <p:txBody>
          <a:bodyPr/>
          <a:lstStyle/>
          <a:p>
            <a:r>
              <a:rPr lang="en-US" dirty="0" smtClean="0"/>
              <a:t>Engine Condition Diagnosis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VISUAL CHECKS</a:t>
            </a:r>
            <a:endParaRPr lang="en-US"/>
          </a:p>
        </p:txBody>
      </p:sp>
      <p:sp>
        <p:nvSpPr>
          <p:cNvPr id="14338" name="Rectangle 3"/>
          <p:cNvSpPr>
            <a:spLocks noGrp="1" noChangeArrowheads="1"/>
          </p:cNvSpPr>
          <p:nvPr>
            <p:ph type="body" idx="1"/>
          </p:nvPr>
        </p:nvSpPr>
        <p:spPr/>
        <p:txBody>
          <a:bodyPr/>
          <a:lstStyle/>
          <a:p>
            <a:r>
              <a:rPr lang="en-US" smtClean="0"/>
              <a:t>The first and most important "test" that can be performed is a careful visual inspection.</a:t>
            </a:r>
          </a:p>
          <a:p>
            <a:pPr lvl="1"/>
            <a:r>
              <a:rPr lang="en-US" smtClean="0"/>
              <a:t>Oil Level and Condition</a:t>
            </a:r>
          </a:p>
          <a:p>
            <a:pPr lvl="1"/>
            <a:r>
              <a:rPr lang="en-US" smtClean="0"/>
              <a:t>Coolant Level and Condition</a:t>
            </a:r>
          </a:p>
          <a:p>
            <a:pPr lvl="1"/>
            <a:r>
              <a:rPr lang="en-US" smtClean="0"/>
              <a:t>Oil Leaks</a:t>
            </a:r>
            <a:endParaRPr lang="en-US"/>
          </a:p>
        </p:txBody>
      </p:sp>
    </p:spTree>
    <p:extLst>
      <p:ext uri="{BB962C8B-B14F-4D97-AF65-F5344CB8AC3E}">
        <p14:creationId xmlns:p14="http://schemas.microsoft.com/office/powerpoint/2010/main" val="120945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22–3</a:t>
            </a:r>
            <a:r>
              <a:rPr lang="en-US" dirty="0" smtClean="0"/>
              <a:t> What looks like an oil pan gasket leak can be a rocker cover gasket leak. Always look up and look for the highest place you see oil leaking; that should be repaired first.</a:t>
            </a:r>
            <a:endParaRPr lang="en-US" dirty="0"/>
          </a:p>
        </p:txBody>
      </p:sp>
      <p:pic>
        <p:nvPicPr>
          <p:cNvPr id="3" name="Picture 2" descr="6540022003.jpg"/>
          <p:cNvPicPr>
            <a:picLocks noChangeAspect="1"/>
          </p:cNvPicPr>
          <p:nvPr/>
        </p:nvPicPr>
        <p:blipFill>
          <a:blip r:embed="rId2" cstate="print"/>
          <a:stretch>
            <a:fillRect/>
          </a:stretch>
        </p:blipFill>
        <p:spPr>
          <a:xfrm>
            <a:off x="1691641" y="1905610"/>
            <a:ext cx="5760719" cy="3961180"/>
          </a:xfrm>
          <a:prstGeom prst="rect">
            <a:avLst/>
          </a:prstGeom>
        </p:spPr>
      </p:pic>
    </p:spTree>
    <p:extLst>
      <p:ext uri="{BB962C8B-B14F-4D97-AF65-F5344CB8AC3E}">
        <p14:creationId xmlns:p14="http://schemas.microsoft.com/office/powerpoint/2010/main" val="58718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ENGINE NOISE DIAGNOSIS (1 OF 2)</a:t>
            </a:r>
            <a:endParaRPr lang="en-US" dirty="0"/>
          </a:p>
        </p:txBody>
      </p:sp>
      <p:sp>
        <p:nvSpPr>
          <p:cNvPr id="16386" name="Rectangle 3"/>
          <p:cNvSpPr>
            <a:spLocks noGrp="1" noChangeArrowheads="1"/>
          </p:cNvSpPr>
          <p:nvPr>
            <p:ph type="body" idx="1"/>
          </p:nvPr>
        </p:nvSpPr>
        <p:spPr/>
        <p:txBody>
          <a:bodyPr/>
          <a:lstStyle/>
          <a:p>
            <a:r>
              <a:rPr lang="en-US" dirty="0" smtClean="0"/>
              <a:t>An engine knocking noise is often difficult to diagnose. Several items that can cause it include:</a:t>
            </a:r>
          </a:p>
          <a:p>
            <a:pPr lvl="1"/>
            <a:r>
              <a:rPr lang="en-US" dirty="0" smtClean="0"/>
              <a:t>Valves clicking</a:t>
            </a:r>
          </a:p>
          <a:p>
            <a:pPr lvl="1"/>
            <a:r>
              <a:rPr lang="en-US" dirty="0" smtClean="0"/>
              <a:t>Torque converter</a:t>
            </a:r>
          </a:p>
          <a:p>
            <a:pPr lvl="1"/>
            <a:r>
              <a:rPr lang="en-US" dirty="0" smtClean="0"/>
              <a:t>Cracked flex plate</a:t>
            </a:r>
          </a:p>
          <a:p>
            <a:pPr lvl="1"/>
            <a:r>
              <a:rPr lang="en-US" dirty="0" smtClean="0"/>
              <a:t>Loose or defective drive belts or tensioners</a:t>
            </a:r>
          </a:p>
          <a:p>
            <a:pPr lvl="1"/>
            <a:r>
              <a:rPr lang="en-US" dirty="0" smtClean="0"/>
              <a:t>Piston pin knock</a:t>
            </a:r>
          </a:p>
        </p:txBody>
      </p:sp>
    </p:spTree>
    <p:extLst>
      <p:ext uri="{BB962C8B-B14F-4D97-AF65-F5344CB8AC3E}">
        <p14:creationId xmlns:p14="http://schemas.microsoft.com/office/powerpoint/2010/main" val="326089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ENGINE NOISE DIAGNOSIS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Piston slap</a:t>
            </a:r>
          </a:p>
          <a:p>
            <a:pPr lvl="1"/>
            <a:r>
              <a:rPr lang="en-US" dirty="0"/>
              <a:t>Timing chain noise</a:t>
            </a:r>
          </a:p>
          <a:p>
            <a:pPr lvl="1"/>
            <a:r>
              <a:rPr lang="en-US" dirty="0"/>
              <a:t>Rod-bearing noise</a:t>
            </a:r>
          </a:p>
          <a:p>
            <a:pPr lvl="1"/>
            <a:r>
              <a:rPr lang="en-US" dirty="0"/>
              <a:t>Main-bearing </a:t>
            </a:r>
            <a:r>
              <a:rPr lang="en-US" dirty="0" smtClean="0"/>
              <a:t>knock</a:t>
            </a:r>
            <a:endParaRPr lang="en-US" dirty="0"/>
          </a:p>
        </p:txBody>
      </p:sp>
    </p:spTree>
    <p:extLst>
      <p:ext uri="{BB962C8B-B14F-4D97-AF65-F5344CB8AC3E}">
        <p14:creationId xmlns:p14="http://schemas.microsoft.com/office/powerpoint/2010/main" val="300035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22–6</a:t>
            </a:r>
            <a:r>
              <a:rPr lang="en-US" dirty="0" smtClean="0"/>
              <a:t> An accessory belt </a:t>
            </a:r>
            <a:r>
              <a:rPr lang="en-US" dirty="0" err="1" smtClean="0"/>
              <a:t>tensioner</a:t>
            </a:r>
            <a:r>
              <a:rPr lang="en-US" dirty="0" smtClean="0"/>
              <a:t>. Most </a:t>
            </a:r>
            <a:r>
              <a:rPr lang="en-US" dirty="0" err="1" smtClean="0"/>
              <a:t>tensioners</a:t>
            </a:r>
            <a:r>
              <a:rPr lang="en-US" dirty="0" smtClean="0"/>
              <a:t> have a mark that indicates normal operating location. If the belt has stretched, this indicator mark will be outside of the normal range. Anything wrong with the belt or </a:t>
            </a:r>
            <a:r>
              <a:rPr lang="en-US" dirty="0" err="1" smtClean="0"/>
              <a:t>tensioner</a:t>
            </a:r>
            <a:r>
              <a:rPr lang="en-US" dirty="0" smtClean="0"/>
              <a:t> can cause noise.</a:t>
            </a:r>
            <a:endParaRPr lang="en-US" dirty="0"/>
          </a:p>
        </p:txBody>
      </p:sp>
      <p:pic>
        <p:nvPicPr>
          <p:cNvPr id="3" name="Picture 2" descr="6540022006.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555618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OIL PRESSURE TESTING</a:t>
            </a:r>
            <a:endParaRPr lang="en-US"/>
          </a:p>
        </p:txBody>
      </p:sp>
      <p:sp>
        <p:nvSpPr>
          <p:cNvPr id="18434" name="Rectangle 3"/>
          <p:cNvSpPr>
            <a:spLocks noGrp="1" noChangeArrowheads="1"/>
          </p:cNvSpPr>
          <p:nvPr>
            <p:ph idx="1"/>
          </p:nvPr>
        </p:nvSpPr>
        <p:spPr>
          <a:xfrm>
            <a:off x="457200" y="1600200"/>
            <a:ext cx="4114800" cy="4525963"/>
          </a:xfrm>
        </p:spPr>
        <p:txBody>
          <a:bodyPr/>
          <a:lstStyle/>
          <a:p>
            <a:r>
              <a:rPr lang="en-US" dirty="0" smtClean="0"/>
              <a:t>Proper oil pressure is very important for the operation of any engine. </a:t>
            </a:r>
          </a:p>
          <a:p>
            <a:pPr lvl="1"/>
            <a:r>
              <a:rPr lang="en-US" dirty="0" smtClean="0"/>
              <a:t>Low oil pressure can cause engine wear, and engine wear can cause low oil pressure.</a:t>
            </a:r>
            <a:endParaRPr lang="en-US" dirty="0"/>
          </a:p>
        </p:txBody>
      </p:sp>
      <p:grpSp>
        <p:nvGrpSpPr>
          <p:cNvPr id="18435" name="Group 7"/>
          <p:cNvGrpSpPr>
            <a:grpSpLocks/>
          </p:cNvGrpSpPr>
          <p:nvPr/>
        </p:nvGrpSpPr>
        <p:grpSpPr bwMode="auto">
          <a:xfrm>
            <a:off x="0" y="1371600"/>
            <a:ext cx="8816975" cy="4921250"/>
            <a:chOff x="0" y="864"/>
            <a:chExt cx="5554" cy="3100"/>
          </a:xfrm>
        </p:grpSpPr>
        <p:pic>
          <p:nvPicPr>
            <p:cNvPr id="18436" name="Picture 4" descr="AAJLNK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 y="864"/>
              <a:ext cx="2626" cy="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0" name="Rectangle 6"/>
            <p:cNvSpPr>
              <a:spLocks noChangeArrowheads="1"/>
            </p:cNvSpPr>
            <p:nvPr/>
          </p:nvSpPr>
          <p:spPr bwMode="auto">
            <a:xfrm>
              <a:off x="0" y="3024"/>
              <a:ext cx="2832" cy="931"/>
            </a:xfrm>
            <a:prstGeom prst="rect">
              <a:avLst/>
            </a:prstGeom>
            <a:noFill/>
            <a:ln>
              <a:noFill/>
            </a:ln>
            <a:effectLst/>
            <a:extLst/>
          </p:spPr>
          <p:txBody>
            <a:bodyPr wrap="square">
              <a:spAutoFit/>
            </a:bodyPr>
            <a:lstStyle/>
            <a:p>
              <a:pPr algn="r">
                <a:defRPr/>
              </a:pPr>
              <a:r>
                <a:rPr lang="en-US" b="1" dirty="0">
                  <a:cs typeface="+mn-cs"/>
                </a:rPr>
                <a:t>FIGURE 22–8 </a:t>
              </a:r>
              <a:r>
                <a:rPr lang="en-US" dirty="0">
                  <a:cs typeface="+mn-cs"/>
                </a:rPr>
                <a:t>To measure engine oil pressure, remove the oil pressure sending (sender) unit usually located near the oil filter. Screw the pressure gauge into the oil pressure sending unit hole.</a:t>
              </a:r>
            </a:p>
          </p:txBody>
        </p:sp>
      </p:grpSp>
    </p:spTree>
    <p:extLst>
      <p:ext uri="{BB962C8B-B14F-4D97-AF65-F5344CB8AC3E}">
        <p14:creationId xmlns:p14="http://schemas.microsoft.com/office/powerpoint/2010/main" val="220017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OIL PRESSURE WARNING LAMP (1 OF 2)</a:t>
            </a:r>
            <a:endParaRPr lang="en-US" dirty="0"/>
          </a:p>
        </p:txBody>
      </p:sp>
      <p:sp>
        <p:nvSpPr>
          <p:cNvPr id="19458" name="Rectangle 3"/>
          <p:cNvSpPr>
            <a:spLocks noGrp="1" noChangeArrowheads="1"/>
          </p:cNvSpPr>
          <p:nvPr>
            <p:ph type="body" idx="1"/>
          </p:nvPr>
        </p:nvSpPr>
        <p:spPr/>
        <p:txBody>
          <a:bodyPr/>
          <a:lstStyle/>
          <a:p>
            <a:r>
              <a:rPr lang="en-US" dirty="0" smtClean="0"/>
              <a:t>The red oil pressure warning lamp in the dash usually lights when the oil pressure is less than 4 to 7 PSI, depending on vehicle and engine. </a:t>
            </a:r>
          </a:p>
          <a:p>
            <a:pPr lvl="1"/>
            <a:r>
              <a:rPr lang="en-US" dirty="0" smtClean="0"/>
              <a:t>The oil light should not be on during driving. </a:t>
            </a:r>
          </a:p>
          <a:p>
            <a:pPr lvl="1"/>
            <a:r>
              <a:rPr lang="en-US" dirty="0" smtClean="0"/>
              <a:t>If the oil warning lamp is on, stop the engine immediately. </a:t>
            </a:r>
          </a:p>
        </p:txBody>
      </p:sp>
    </p:spTree>
    <p:extLst>
      <p:ext uri="{BB962C8B-B14F-4D97-AF65-F5344CB8AC3E}">
        <p14:creationId xmlns:p14="http://schemas.microsoft.com/office/powerpoint/2010/main" val="31692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OIL PRESSURE WARNING LAMP </a:t>
            </a:r>
            <a:r>
              <a:rPr lang="en-US" dirty="0" smtClean="0"/>
              <a:t>(2 </a:t>
            </a:r>
            <a:r>
              <a:rPr lang="en-US" dirty="0"/>
              <a:t>OF 2)</a:t>
            </a:r>
          </a:p>
        </p:txBody>
      </p:sp>
      <p:sp>
        <p:nvSpPr>
          <p:cNvPr id="3" name="Content Placeholder 2"/>
          <p:cNvSpPr>
            <a:spLocks noGrp="1"/>
          </p:cNvSpPr>
          <p:nvPr>
            <p:ph idx="1"/>
          </p:nvPr>
        </p:nvSpPr>
        <p:spPr/>
        <p:txBody>
          <a:bodyPr/>
          <a:lstStyle/>
          <a:p>
            <a:r>
              <a:rPr lang="en-US" dirty="0"/>
              <a:t>Always confirm oil pressure with a reliable mechanical gauge before performing engine repairs. </a:t>
            </a:r>
          </a:p>
          <a:p>
            <a:pPr lvl="1"/>
            <a:r>
              <a:rPr lang="en-US" dirty="0"/>
              <a:t>The sending unit or circuit may be defective</a:t>
            </a:r>
            <a:r>
              <a:rPr lang="en-US" dirty="0" smtClean="0"/>
              <a:t>.</a:t>
            </a:r>
            <a:endParaRPr lang="en-US" dirty="0"/>
          </a:p>
        </p:txBody>
      </p:sp>
    </p:spTree>
    <p:extLst>
      <p:ext uri="{BB962C8B-B14F-4D97-AF65-F5344CB8AC3E}">
        <p14:creationId xmlns:p14="http://schemas.microsoft.com/office/powerpoint/2010/main" val="426236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COMPRESSION TEST (1 OF 2)</a:t>
            </a:r>
            <a:endParaRPr lang="en-US" dirty="0"/>
          </a:p>
        </p:txBody>
      </p:sp>
      <p:sp>
        <p:nvSpPr>
          <p:cNvPr id="20482" name="Rectangle 3"/>
          <p:cNvSpPr>
            <a:spLocks noGrp="1" noChangeArrowheads="1"/>
          </p:cNvSpPr>
          <p:nvPr>
            <p:ph type="body" idx="1"/>
          </p:nvPr>
        </p:nvSpPr>
        <p:spPr/>
        <p:txBody>
          <a:bodyPr/>
          <a:lstStyle/>
          <a:p>
            <a:r>
              <a:rPr lang="en-US" dirty="0" smtClean="0"/>
              <a:t>An engine compression test is one of the fundamental engine diagnostic tests that can be performed. </a:t>
            </a:r>
          </a:p>
          <a:p>
            <a:r>
              <a:rPr lang="en-US" dirty="0" smtClean="0"/>
              <a:t>For smooth engine operation, all cylinders must have equal compression. </a:t>
            </a:r>
          </a:p>
        </p:txBody>
      </p:sp>
    </p:spTree>
    <p:extLst>
      <p:ext uri="{BB962C8B-B14F-4D97-AF65-F5344CB8AC3E}">
        <p14:creationId xmlns:p14="http://schemas.microsoft.com/office/powerpoint/2010/main" val="313468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 TEST </a:t>
            </a:r>
            <a:r>
              <a:rPr lang="en-US" dirty="0" smtClean="0"/>
              <a:t>(2 </a:t>
            </a:r>
            <a:r>
              <a:rPr lang="en-US" dirty="0"/>
              <a:t>OF 2)</a:t>
            </a:r>
          </a:p>
        </p:txBody>
      </p:sp>
      <p:sp>
        <p:nvSpPr>
          <p:cNvPr id="3" name="Content Placeholder 2"/>
          <p:cNvSpPr>
            <a:spLocks noGrp="1"/>
          </p:cNvSpPr>
          <p:nvPr>
            <p:ph idx="1"/>
          </p:nvPr>
        </p:nvSpPr>
        <p:spPr/>
        <p:txBody>
          <a:bodyPr/>
          <a:lstStyle/>
          <a:p>
            <a:r>
              <a:rPr lang="en-US" dirty="0"/>
              <a:t>An engine can lose compression by leakage of air through one or more of only three routes.</a:t>
            </a:r>
          </a:p>
          <a:p>
            <a:pPr lvl="1"/>
            <a:r>
              <a:rPr lang="en-US" dirty="0"/>
              <a:t>Intake or exhaust valve</a:t>
            </a:r>
          </a:p>
          <a:p>
            <a:pPr lvl="1"/>
            <a:r>
              <a:rPr lang="en-US" dirty="0"/>
              <a:t>Piston rings (or piston, if there is a hole)</a:t>
            </a:r>
          </a:p>
          <a:p>
            <a:pPr lvl="1"/>
            <a:r>
              <a:rPr lang="en-US" dirty="0"/>
              <a:t>Cylinder head </a:t>
            </a:r>
            <a:r>
              <a:rPr lang="en-US" dirty="0" smtClean="0"/>
              <a:t>gasket</a:t>
            </a:r>
            <a:endParaRPr lang="en-US" dirty="0"/>
          </a:p>
        </p:txBody>
      </p:sp>
    </p:spTree>
    <p:extLst>
      <p:ext uri="{BB962C8B-B14F-4D97-AF65-F5344CB8AC3E}">
        <p14:creationId xmlns:p14="http://schemas.microsoft.com/office/powerpoint/2010/main" val="39676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22.1</a:t>
            </a:r>
            <a:r>
              <a:rPr lang="en-US" dirty="0" smtClean="0"/>
              <a:t> Discuss typical engine-related complaints and engine smoke diagnosis. </a:t>
            </a:r>
          </a:p>
          <a:p>
            <a:pPr marL="0" indent="-29718">
              <a:buNone/>
            </a:pPr>
            <a:r>
              <a:rPr lang="en-US" b="1" dirty="0" smtClean="0">
                <a:solidFill>
                  <a:srgbClr val="007FA3"/>
                </a:solidFill>
              </a:rPr>
              <a:t>22.2 </a:t>
            </a:r>
            <a:r>
              <a:rPr lang="en-US" dirty="0" smtClean="0"/>
              <a:t>Discuss the importance of visual checks. </a:t>
            </a:r>
          </a:p>
          <a:p>
            <a:pPr marL="0" indent="-29718">
              <a:buNone/>
            </a:pPr>
            <a:r>
              <a:rPr lang="en-US" b="1" dirty="0" smtClean="0">
                <a:solidFill>
                  <a:srgbClr val="007FA3"/>
                </a:solidFill>
              </a:rPr>
              <a:t>22.3</a:t>
            </a:r>
            <a:r>
              <a:rPr lang="en-US" dirty="0" smtClean="0"/>
              <a:t> Discuss engine noise diagnosis. </a:t>
            </a:r>
          </a:p>
          <a:p>
            <a:pPr marL="0" indent="-29718">
              <a:buNone/>
            </a:pPr>
            <a:r>
              <a:rPr lang="en-US" b="1" dirty="0" smtClean="0">
                <a:solidFill>
                  <a:srgbClr val="007FA3"/>
                </a:solidFill>
              </a:rPr>
              <a:t>22.4</a:t>
            </a:r>
            <a:r>
              <a:rPr lang="en-US" dirty="0" smtClean="0"/>
              <a:t> Explain oil pressure testing and the purpose of oil pressure warning lamps.</a:t>
            </a:r>
          </a:p>
          <a:p>
            <a:pPr marL="0" indent="-29718">
              <a:buNone/>
            </a:pPr>
            <a:r>
              <a:rPr lang="en-US" b="1" dirty="0" smtClean="0">
                <a:solidFill>
                  <a:srgbClr val="007FA3"/>
                </a:solidFill>
              </a:rPr>
              <a:t>22.5</a:t>
            </a:r>
            <a:r>
              <a:rPr lang="en-US" dirty="0" smtClean="0"/>
              <a:t> Explain compression test, and compare wet compression test and running compression test. </a:t>
            </a:r>
            <a:endParaRPr lang="en-US" dirty="0"/>
          </a:p>
        </p:txBody>
      </p:sp>
    </p:spTree>
    <p:extLst>
      <p:ext uri="{BB962C8B-B14F-4D97-AF65-F5344CB8AC3E}">
        <p14:creationId xmlns:p14="http://schemas.microsoft.com/office/powerpoint/2010/main" val="390580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22–11</a:t>
            </a:r>
            <a:r>
              <a:rPr lang="en-US" dirty="0" smtClean="0"/>
              <a:t> A two-piece compression gauge set. The threaded hose is screwed into the spark plug hole after removing the spark plug. The gauge part is then snapped onto the end of the hose.</a:t>
            </a:r>
            <a:endParaRPr lang="en-US" dirty="0"/>
          </a:p>
        </p:txBody>
      </p:sp>
      <p:pic>
        <p:nvPicPr>
          <p:cNvPr id="3" name="Picture 2" descr="6540022011.jpg"/>
          <p:cNvPicPr>
            <a:picLocks noChangeAspect="1"/>
          </p:cNvPicPr>
          <p:nvPr/>
        </p:nvPicPr>
        <p:blipFill>
          <a:blip r:embed="rId2" cstate="print"/>
          <a:stretch>
            <a:fillRect/>
          </a:stretch>
        </p:blipFill>
        <p:spPr>
          <a:xfrm>
            <a:off x="1933042" y="2596895"/>
            <a:ext cx="5277917" cy="2578608"/>
          </a:xfrm>
          <a:prstGeom prst="rect">
            <a:avLst/>
          </a:prstGeom>
        </p:spPr>
      </p:pic>
    </p:spTree>
    <p:extLst>
      <p:ext uri="{BB962C8B-B14F-4D97-AF65-F5344CB8AC3E}">
        <p14:creationId xmlns:p14="http://schemas.microsoft.com/office/powerpoint/2010/main" val="8903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WET COMPRESSION TEST</a:t>
            </a:r>
            <a:endParaRPr lang="en-US"/>
          </a:p>
        </p:txBody>
      </p:sp>
      <p:sp>
        <p:nvSpPr>
          <p:cNvPr id="21506" name="Rectangle 3"/>
          <p:cNvSpPr>
            <a:spLocks noGrp="1" noChangeArrowheads="1"/>
          </p:cNvSpPr>
          <p:nvPr>
            <p:ph idx="1"/>
          </p:nvPr>
        </p:nvSpPr>
        <p:spPr>
          <a:xfrm>
            <a:off x="457200" y="1600200"/>
            <a:ext cx="4343400" cy="4525963"/>
          </a:xfrm>
        </p:spPr>
        <p:txBody>
          <a:bodyPr/>
          <a:lstStyle/>
          <a:p>
            <a:r>
              <a:rPr lang="en-US" dirty="0" smtClean="0"/>
              <a:t>If the compression test reading indicates low compression on one or more cylinders, add three squirts of oil to the cylinder and retest. </a:t>
            </a:r>
          </a:p>
          <a:p>
            <a:r>
              <a:rPr lang="en-US" dirty="0" smtClean="0"/>
              <a:t>This is called a wet compression test, when oil is used to help seal around the piston rings.</a:t>
            </a:r>
            <a:endParaRPr lang="en-US" dirty="0"/>
          </a:p>
        </p:txBody>
      </p:sp>
      <p:grpSp>
        <p:nvGrpSpPr>
          <p:cNvPr id="21507" name="Group 7"/>
          <p:cNvGrpSpPr>
            <a:grpSpLocks/>
          </p:cNvGrpSpPr>
          <p:nvPr/>
        </p:nvGrpSpPr>
        <p:grpSpPr bwMode="auto">
          <a:xfrm>
            <a:off x="4724400" y="1676400"/>
            <a:ext cx="4222750" cy="4767263"/>
            <a:chOff x="2880" y="1318"/>
            <a:chExt cx="2660" cy="3003"/>
          </a:xfrm>
        </p:grpSpPr>
        <p:pic>
          <p:nvPicPr>
            <p:cNvPr id="21508" name="Picture 4" descr="AAJLNK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18"/>
              <a:ext cx="2626" cy="1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6" name="Rectangle 6"/>
            <p:cNvSpPr>
              <a:spLocks noChangeArrowheads="1"/>
            </p:cNvSpPr>
            <p:nvPr/>
          </p:nvSpPr>
          <p:spPr bwMode="auto">
            <a:xfrm>
              <a:off x="2880" y="3216"/>
              <a:ext cx="2640" cy="1105"/>
            </a:xfrm>
            <a:prstGeom prst="rect">
              <a:avLst/>
            </a:prstGeom>
            <a:noFill/>
            <a:ln>
              <a:noFill/>
            </a:ln>
            <a:effectLst/>
            <a:extLst/>
          </p:spPr>
          <p:txBody>
            <a:bodyPr>
              <a:spAutoFit/>
            </a:bodyPr>
            <a:lstStyle/>
            <a:p>
              <a:pPr>
                <a:defRPr/>
              </a:pPr>
              <a:r>
                <a:rPr lang="en-US" b="1" dirty="0">
                  <a:cs typeface="+mn-cs"/>
                </a:rPr>
                <a:t>FIGURE 22–</a:t>
              </a:r>
              <a:r>
                <a:rPr lang="en-US" b="1" dirty="0" smtClean="0">
                  <a:cs typeface="+mn-cs"/>
                </a:rPr>
                <a:t>13 </a:t>
              </a:r>
              <a:r>
                <a:rPr lang="en-US" dirty="0">
                  <a:cs typeface="+mn-cs"/>
                </a:rPr>
                <a:t>Badly burned exhaust valve. A compression test could have detected a problem, and a cylinder leakage test (leak-down test) could have been used to determine the exact problem.</a:t>
              </a:r>
            </a:p>
          </p:txBody>
        </p:sp>
      </p:grpSp>
    </p:spTree>
    <p:extLst>
      <p:ext uri="{BB962C8B-B14F-4D97-AF65-F5344CB8AC3E}">
        <p14:creationId xmlns:p14="http://schemas.microsoft.com/office/powerpoint/2010/main" val="958666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RUNNING (DYNAMIC) COMPRESSION TEST</a:t>
            </a:r>
            <a:endParaRPr lang="en-US"/>
          </a:p>
        </p:txBody>
      </p:sp>
      <p:sp>
        <p:nvSpPr>
          <p:cNvPr id="22530" name="Rectangle 3"/>
          <p:cNvSpPr>
            <a:spLocks noGrp="1" noChangeArrowheads="1"/>
          </p:cNvSpPr>
          <p:nvPr>
            <p:ph type="body" idx="1"/>
          </p:nvPr>
        </p:nvSpPr>
        <p:spPr/>
        <p:txBody>
          <a:bodyPr/>
          <a:lstStyle/>
          <a:p>
            <a:r>
              <a:rPr lang="en-US" smtClean="0"/>
              <a:t>A compression test is commonly used to help determine engine condition and is usually performed with the engine cranking.</a:t>
            </a:r>
          </a:p>
          <a:p>
            <a:pPr lvl="1"/>
            <a:r>
              <a:rPr lang="en-US" smtClean="0"/>
              <a:t>Performing a Running Compression Test</a:t>
            </a:r>
            <a:endParaRPr lang="en-US"/>
          </a:p>
        </p:txBody>
      </p:sp>
    </p:spTree>
    <p:extLst>
      <p:ext uri="{BB962C8B-B14F-4D97-AF65-F5344CB8AC3E}">
        <p14:creationId xmlns:p14="http://schemas.microsoft.com/office/powerpoint/2010/main" val="335628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CYLINDER LEAKAGE TEST</a:t>
            </a:r>
            <a:endParaRPr lang="en-US"/>
          </a:p>
        </p:txBody>
      </p:sp>
      <p:sp>
        <p:nvSpPr>
          <p:cNvPr id="23554" name="Rectangle 3"/>
          <p:cNvSpPr>
            <a:spLocks noGrp="1" noChangeArrowheads="1"/>
          </p:cNvSpPr>
          <p:nvPr>
            <p:ph type="body" idx="1"/>
          </p:nvPr>
        </p:nvSpPr>
        <p:spPr/>
        <p:txBody>
          <a:bodyPr/>
          <a:lstStyle/>
          <a:p>
            <a:r>
              <a:rPr lang="en-US" smtClean="0"/>
              <a:t>One of the best tests that can be used to determine engine condition is the cylinder leakage test. </a:t>
            </a:r>
          </a:p>
          <a:p>
            <a:pPr lvl="1"/>
            <a:r>
              <a:rPr lang="en-US" smtClean="0"/>
              <a:t>This test involves injecting air under pressure into the cylinders one at a time. </a:t>
            </a:r>
          </a:p>
          <a:p>
            <a:pPr lvl="1"/>
            <a:r>
              <a:rPr lang="en-US" smtClean="0"/>
              <a:t>The amount and location of any escaping air helps the technician determine the condition of the engine. </a:t>
            </a:r>
          </a:p>
          <a:p>
            <a:pPr lvl="1"/>
            <a:r>
              <a:rPr lang="en-US" smtClean="0"/>
              <a:t>The air is injected into the cylinder through a cylinder leakage gauge into the spark plug hole.</a:t>
            </a:r>
            <a:endParaRPr lang="en-US"/>
          </a:p>
        </p:txBody>
      </p:sp>
    </p:spTree>
    <p:extLst>
      <p:ext uri="{BB962C8B-B14F-4D97-AF65-F5344CB8AC3E}">
        <p14:creationId xmlns:p14="http://schemas.microsoft.com/office/powerpoint/2010/main" val="323881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22–14</a:t>
            </a:r>
            <a:r>
              <a:rPr lang="en-US" dirty="0" smtClean="0"/>
              <a:t> A typical handheld cylinder leakage tester.</a:t>
            </a:r>
            <a:endParaRPr lang="en-US" dirty="0"/>
          </a:p>
        </p:txBody>
      </p:sp>
      <p:pic>
        <p:nvPicPr>
          <p:cNvPr id="3" name="Picture 2" descr="6540022014.jpg"/>
          <p:cNvPicPr>
            <a:picLocks noChangeAspect="1"/>
          </p:cNvPicPr>
          <p:nvPr/>
        </p:nvPicPr>
        <p:blipFill>
          <a:blip r:embed="rId2" cstate="print"/>
          <a:stretch>
            <a:fillRect/>
          </a:stretch>
        </p:blipFill>
        <p:spPr>
          <a:xfrm>
            <a:off x="1691641" y="1960474"/>
            <a:ext cx="5760719" cy="3851452"/>
          </a:xfrm>
          <a:prstGeom prst="rect">
            <a:avLst/>
          </a:prstGeom>
        </p:spPr>
      </p:pic>
    </p:spTree>
    <p:extLst>
      <p:ext uri="{BB962C8B-B14F-4D97-AF65-F5344CB8AC3E}">
        <p14:creationId xmlns:p14="http://schemas.microsoft.com/office/powerpoint/2010/main" val="380385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CYLINDER POWER BALANCE TEST (1 OF 2)</a:t>
            </a:r>
            <a:endParaRPr lang="en-US" dirty="0"/>
          </a:p>
        </p:txBody>
      </p:sp>
      <p:sp>
        <p:nvSpPr>
          <p:cNvPr id="25602" name="Rectangle 3"/>
          <p:cNvSpPr>
            <a:spLocks noGrp="1" noChangeArrowheads="1"/>
          </p:cNvSpPr>
          <p:nvPr>
            <p:ph type="body" idx="1"/>
          </p:nvPr>
        </p:nvSpPr>
        <p:spPr/>
        <p:txBody>
          <a:bodyPr/>
          <a:lstStyle/>
          <a:p>
            <a:r>
              <a:rPr lang="en-US" dirty="0" smtClean="0"/>
              <a:t>Most large engine analyzers and scan tools have a cylinder power balance feature. </a:t>
            </a:r>
          </a:p>
          <a:p>
            <a:pPr lvl="1"/>
            <a:r>
              <a:rPr lang="en-US" dirty="0" smtClean="0"/>
              <a:t>The purpose of a cylinder power balance test is to determine if all cylinders are contributing power equally. </a:t>
            </a:r>
          </a:p>
          <a:p>
            <a:pPr lvl="1"/>
            <a:r>
              <a:rPr lang="en-US" dirty="0" smtClean="0"/>
              <a:t>It determines this by shorting out one cylinder at a time. </a:t>
            </a:r>
          </a:p>
        </p:txBody>
      </p:sp>
    </p:spTree>
    <p:extLst>
      <p:ext uri="{BB962C8B-B14F-4D97-AF65-F5344CB8AC3E}">
        <p14:creationId xmlns:p14="http://schemas.microsoft.com/office/powerpoint/2010/main" val="5208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CYLINDER POWER BALANCE TEST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If the engine speed (RPM) does not drop as much for one cylinder as for other cylinders of the same engine, then the shorted cylinder must be weaker than the other cylinders</a:t>
            </a:r>
            <a:r>
              <a:rPr lang="en-US" dirty="0" smtClean="0"/>
              <a:t>.</a:t>
            </a:r>
            <a:endParaRPr lang="en-US" dirty="0"/>
          </a:p>
        </p:txBody>
      </p:sp>
    </p:spTree>
    <p:extLst>
      <p:ext uri="{BB962C8B-B14F-4D97-AF65-F5344CB8AC3E}">
        <p14:creationId xmlns:p14="http://schemas.microsoft.com/office/powerpoint/2010/main" val="4025265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BALANCE TEST PROCEDURE</a:t>
            </a:r>
            <a:endParaRPr lang="en-US" dirty="0"/>
          </a:p>
        </p:txBody>
      </p:sp>
      <p:sp>
        <p:nvSpPr>
          <p:cNvPr id="3" name="Content Placeholder 2"/>
          <p:cNvSpPr>
            <a:spLocks noGrp="1"/>
          </p:cNvSpPr>
          <p:nvPr>
            <p:ph idx="1"/>
          </p:nvPr>
        </p:nvSpPr>
        <p:spPr/>
        <p:txBody>
          <a:bodyPr/>
          <a:lstStyle/>
          <a:p>
            <a:r>
              <a:rPr lang="en-US" dirty="0"/>
              <a:t>The acceptable method of canceling cylinders, which </a:t>
            </a:r>
            <a:r>
              <a:rPr lang="en-US" dirty="0" smtClean="0"/>
              <a:t>will work </a:t>
            </a:r>
            <a:r>
              <a:rPr lang="en-US" dirty="0"/>
              <a:t>on all types of ignition systems, including </a:t>
            </a:r>
            <a:r>
              <a:rPr lang="en-US" dirty="0" err="1"/>
              <a:t>distributorless</a:t>
            </a:r>
            <a:r>
              <a:rPr lang="en-US" dirty="0" smtClean="0"/>
              <a:t>, is </a:t>
            </a:r>
            <a:r>
              <a:rPr lang="en-US" dirty="0"/>
              <a:t>to ground the secondary current for each cylinder. </a:t>
            </a:r>
            <a:endParaRPr lang="en-US" dirty="0" smtClean="0"/>
          </a:p>
          <a:p>
            <a:r>
              <a:rPr lang="en-US" dirty="0" smtClean="0"/>
              <a:t>The </a:t>
            </a:r>
            <a:r>
              <a:rPr lang="en-US" dirty="0"/>
              <a:t>cylinder with the least RPM drop is </a:t>
            </a:r>
            <a:r>
              <a:rPr lang="en-US" dirty="0" smtClean="0"/>
              <a:t>the cylinder </a:t>
            </a:r>
            <a:r>
              <a:rPr lang="en-US" dirty="0"/>
              <a:t>not producing its share of power.</a:t>
            </a:r>
          </a:p>
        </p:txBody>
      </p:sp>
    </p:spTree>
    <p:extLst>
      <p:ext uri="{BB962C8B-B14F-4D97-AF65-F5344CB8AC3E}">
        <p14:creationId xmlns:p14="http://schemas.microsoft.com/office/powerpoint/2010/main" val="3348704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22–16</a:t>
            </a:r>
            <a:r>
              <a:rPr lang="en-US" sz="1800" dirty="0" smtClean="0"/>
              <a:t> Using a vacuum hose and a test light to ground one cylinder at a time on a </a:t>
            </a:r>
            <a:r>
              <a:rPr lang="en-US" sz="1800" dirty="0" err="1" smtClean="0"/>
              <a:t>distributorless</a:t>
            </a:r>
            <a:r>
              <a:rPr lang="en-US" sz="1800" dirty="0" smtClean="0"/>
              <a:t> ignition system. This works on all types of ignition systems and provides a method for grounding out one cylinder at a time without fear of damaging any component. To avoid possible damage to the catalytic converter, do not short out a cylinder for longer than five seconds.</a:t>
            </a:r>
            <a:endParaRPr lang="en-US" sz="1800" dirty="0"/>
          </a:p>
        </p:txBody>
      </p:sp>
      <p:pic>
        <p:nvPicPr>
          <p:cNvPr id="3" name="Picture 2" descr="6540022016.jpg"/>
          <p:cNvPicPr>
            <a:picLocks noChangeAspect="1"/>
          </p:cNvPicPr>
          <p:nvPr/>
        </p:nvPicPr>
        <p:blipFill>
          <a:blip r:embed="rId2" cstate="print"/>
          <a:stretch>
            <a:fillRect/>
          </a:stretch>
        </p:blipFill>
        <p:spPr>
          <a:xfrm>
            <a:off x="2070202" y="1433780"/>
            <a:ext cx="5003596" cy="4904841"/>
          </a:xfrm>
          <a:prstGeom prst="rect">
            <a:avLst/>
          </a:prstGeom>
        </p:spPr>
      </p:pic>
    </p:spTree>
    <p:extLst>
      <p:ext uri="{BB962C8B-B14F-4D97-AF65-F5344CB8AC3E}">
        <p14:creationId xmlns:p14="http://schemas.microsoft.com/office/powerpoint/2010/main" val="452293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VACUUM TESTS</a:t>
            </a:r>
            <a:endParaRPr lang="en-US"/>
          </a:p>
        </p:txBody>
      </p:sp>
      <p:sp>
        <p:nvSpPr>
          <p:cNvPr id="26626" name="Rectangle 3"/>
          <p:cNvSpPr>
            <a:spLocks noGrp="1" noChangeArrowheads="1"/>
          </p:cNvSpPr>
          <p:nvPr>
            <p:ph idx="1"/>
          </p:nvPr>
        </p:nvSpPr>
        <p:spPr>
          <a:xfrm>
            <a:off x="457200" y="1600200"/>
            <a:ext cx="3962400" cy="4525963"/>
          </a:xfrm>
        </p:spPr>
        <p:txBody>
          <a:bodyPr/>
          <a:lstStyle/>
          <a:p>
            <a:r>
              <a:rPr lang="en-US" dirty="0" smtClean="0"/>
              <a:t>Cranking Vacuum Test</a:t>
            </a:r>
          </a:p>
          <a:p>
            <a:r>
              <a:rPr lang="en-US" dirty="0" smtClean="0"/>
              <a:t>Idle Vacuum Test</a:t>
            </a:r>
          </a:p>
          <a:p>
            <a:r>
              <a:rPr lang="en-US" dirty="0" smtClean="0"/>
              <a:t>Low and Steady Vacuum</a:t>
            </a:r>
          </a:p>
          <a:p>
            <a:r>
              <a:rPr lang="en-US" dirty="0" smtClean="0"/>
              <a:t>Fluctuating Vacuum</a:t>
            </a:r>
            <a:endParaRPr lang="en-US" dirty="0"/>
          </a:p>
        </p:txBody>
      </p:sp>
    </p:spTree>
    <p:extLst>
      <p:ext uri="{BB962C8B-B14F-4D97-AF65-F5344CB8AC3E}">
        <p14:creationId xmlns:p14="http://schemas.microsoft.com/office/powerpoint/2010/main" val="3327965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
          <p:cNvSpPr>
            <a:spLocks noGrp="1" noChangeArrowheads="1"/>
          </p:cNvSpPr>
          <p:nvPr>
            <p:ph type="title"/>
          </p:nvPr>
        </p:nvSpPr>
        <p:spPr/>
        <p:txBody>
          <a:bodyPr/>
          <a:lstStyle/>
          <a:p>
            <a:r>
              <a:rPr lang="en-US" dirty="0" smtClean="0"/>
              <a:t>OBJECTIVES (2 OF 2)</a:t>
            </a:r>
            <a:endParaRPr lang="en-US" dirty="0"/>
          </a:p>
        </p:txBody>
      </p:sp>
      <p:sp>
        <p:nvSpPr>
          <p:cNvPr id="9218" name="Rectangle 8"/>
          <p:cNvSpPr>
            <a:spLocks noGrp="1" noChangeArrowheads="1"/>
          </p:cNvSpPr>
          <p:nvPr>
            <p:ph type="body" idx="1"/>
          </p:nvPr>
        </p:nvSpPr>
        <p:spPr/>
        <p:txBody>
          <a:bodyPr/>
          <a:lstStyle/>
          <a:p>
            <a:pPr marL="0" indent="-29718">
              <a:buNone/>
            </a:pPr>
            <a:r>
              <a:rPr lang="en-US" b="1" dirty="0" smtClean="0">
                <a:solidFill>
                  <a:srgbClr val="007FA3"/>
                </a:solidFill>
              </a:rPr>
              <a:t>22.6</a:t>
            </a:r>
            <a:r>
              <a:rPr lang="en-US" dirty="0" smtClean="0"/>
              <a:t> Describe cylinder leakage test and cylinder power balance test. </a:t>
            </a:r>
          </a:p>
          <a:p>
            <a:pPr marL="0" indent="-29718">
              <a:buNone/>
            </a:pPr>
            <a:r>
              <a:rPr lang="en-US" b="1" dirty="0" smtClean="0">
                <a:solidFill>
                  <a:srgbClr val="007FA3"/>
                </a:solidFill>
              </a:rPr>
              <a:t>22.7</a:t>
            </a:r>
            <a:r>
              <a:rPr lang="en-US" dirty="0" smtClean="0"/>
              <a:t> Explain the vacuum test and exhaust restriction test. </a:t>
            </a:r>
          </a:p>
          <a:p>
            <a:pPr marL="0" indent="-29718">
              <a:buNone/>
            </a:pPr>
            <a:r>
              <a:rPr lang="en-US" b="1" dirty="0" smtClean="0">
                <a:solidFill>
                  <a:srgbClr val="007FA3"/>
                </a:solidFill>
              </a:rPr>
              <a:t>22.8</a:t>
            </a:r>
            <a:r>
              <a:rPr lang="en-US" dirty="0" smtClean="0"/>
              <a:t> Explain how to test back pressure with a vacuum gauge and a pressure gauge, and how to diagnose head gasket failure.</a:t>
            </a:r>
          </a:p>
          <a:p>
            <a:pPr marL="0" indent="-29718">
              <a:buNone/>
            </a:pPr>
            <a:r>
              <a:rPr lang="en-US" b="1" dirty="0" smtClean="0">
                <a:solidFill>
                  <a:srgbClr val="007FA3"/>
                </a:solidFill>
              </a:rPr>
              <a:t>2.9</a:t>
            </a:r>
            <a:r>
              <a:rPr lang="en-US" dirty="0" smtClean="0"/>
              <a:t> Discuss the operation of warning lights.</a:t>
            </a:r>
            <a:endParaRPr lang="en-US" dirty="0"/>
          </a:p>
        </p:txBody>
      </p:sp>
    </p:spTree>
    <p:extLst>
      <p:ext uri="{BB962C8B-B14F-4D97-AF65-F5344CB8AC3E}">
        <p14:creationId xmlns:p14="http://schemas.microsoft.com/office/powerpoint/2010/main" val="74811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22–17</a:t>
            </a:r>
            <a:r>
              <a:rPr lang="en-US" dirty="0" smtClean="0"/>
              <a:t> An engine in good mechanical condition should produce 17 to 21 inch Hg of vacuum at idle at sea level.</a:t>
            </a:r>
            <a:endParaRPr lang="en-US" dirty="0"/>
          </a:p>
        </p:txBody>
      </p:sp>
      <p:pic>
        <p:nvPicPr>
          <p:cNvPr id="3" name="Picture 2" descr="6540022017.jpg"/>
          <p:cNvPicPr>
            <a:picLocks noChangeAspect="1"/>
          </p:cNvPicPr>
          <p:nvPr/>
        </p:nvPicPr>
        <p:blipFill>
          <a:blip r:embed="rId2" cstate="print"/>
          <a:stretch>
            <a:fillRect/>
          </a:stretch>
        </p:blipFill>
        <p:spPr>
          <a:xfrm>
            <a:off x="2600554" y="1773935"/>
            <a:ext cx="3942893" cy="4224528"/>
          </a:xfrm>
          <a:prstGeom prst="rect">
            <a:avLst/>
          </a:prstGeom>
        </p:spPr>
      </p:pic>
    </p:spTree>
    <p:extLst>
      <p:ext uri="{BB962C8B-B14F-4D97-AF65-F5344CB8AC3E}">
        <p14:creationId xmlns:p14="http://schemas.microsoft.com/office/powerpoint/2010/main" val="394941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EXHAUST RESTRICTION TEST</a:t>
            </a:r>
            <a:endParaRPr lang="en-US"/>
          </a:p>
        </p:txBody>
      </p:sp>
      <p:sp>
        <p:nvSpPr>
          <p:cNvPr id="27650" name="Rectangle 3"/>
          <p:cNvSpPr>
            <a:spLocks noGrp="1" noChangeArrowheads="1"/>
          </p:cNvSpPr>
          <p:nvPr>
            <p:ph type="body" idx="1"/>
          </p:nvPr>
        </p:nvSpPr>
        <p:spPr/>
        <p:txBody>
          <a:bodyPr/>
          <a:lstStyle/>
          <a:p>
            <a:r>
              <a:rPr lang="en-US" smtClean="0"/>
              <a:t>If the exhaust system is restricted, the engine will be low on power, yet smooth. </a:t>
            </a:r>
          </a:p>
          <a:p>
            <a:r>
              <a:rPr lang="en-US" smtClean="0"/>
              <a:t>Common causes of restricted exhaust include the following:</a:t>
            </a:r>
          </a:p>
          <a:p>
            <a:pPr lvl="1"/>
            <a:r>
              <a:rPr lang="en-US" smtClean="0"/>
              <a:t>Clogged catalytic converter</a:t>
            </a:r>
          </a:p>
          <a:p>
            <a:pPr lvl="1"/>
            <a:r>
              <a:rPr lang="en-US" smtClean="0"/>
              <a:t>Clogged or restricted muffler</a:t>
            </a:r>
          </a:p>
          <a:p>
            <a:pPr lvl="1"/>
            <a:r>
              <a:rPr lang="en-US" smtClean="0"/>
              <a:t>Damaged or defective piping</a:t>
            </a:r>
            <a:endParaRPr lang="en-US"/>
          </a:p>
        </p:txBody>
      </p:sp>
    </p:spTree>
    <p:extLst>
      <p:ext uri="{BB962C8B-B14F-4D97-AF65-F5344CB8AC3E}">
        <p14:creationId xmlns:p14="http://schemas.microsoft.com/office/powerpoint/2010/main" val="76467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smtClean="0"/>
              <a:t>TESTING BACK PRESSURE WITH A VACUUM GAUGE</a:t>
            </a:r>
            <a:endParaRPr lang="en-US"/>
          </a:p>
        </p:txBody>
      </p:sp>
      <p:sp>
        <p:nvSpPr>
          <p:cNvPr id="28674" name="Rectangle 3"/>
          <p:cNvSpPr>
            <a:spLocks noGrp="1" noChangeArrowheads="1"/>
          </p:cNvSpPr>
          <p:nvPr>
            <p:ph type="body" idx="1"/>
          </p:nvPr>
        </p:nvSpPr>
        <p:spPr/>
        <p:txBody>
          <a:bodyPr/>
          <a:lstStyle/>
          <a:p>
            <a:r>
              <a:rPr lang="en-US" smtClean="0"/>
              <a:t>A vacuum gauge can be used to measure manifold vacuum at a high idle (2000 to 2500 RPM). </a:t>
            </a:r>
          </a:p>
          <a:p>
            <a:pPr lvl="1"/>
            <a:r>
              <a:rPr lang="en-US" smtClean="0"/>
              <a:t>If the exhaust system is restricted, pressure increases in the exhaust system. </a:t>
            </a:r>
          </a:p>
          <a:p>
            <a:pPr lvl="1"/>
            <a:r>
              <a:rPr lang="en-US" smtClean="0"/>
              <a:t>This pressure is called back pressure. </a:t>
            </a:r>
          </a:p>
          <a:p>
            <a:pPr lvl="1"/>
            <a:r>
              <a:rPr lang="en-US" smtClean="0"/>
              <a:t>Manifold vacuum will drop gradually if the engine is kept at a constant speed if the exhaust is restricted.</a:t>
            </a:r>
            <a:endParaRPr lang="en-US"/>
          </a:p>
        </p:txBody>
      </p:sp>
    </p:spTree>
    <p:extLst>
      <p:ext uri="{BB962C8B-B14F-4D97-AF65-F5344CB8AC3E}">
        <p14:creationId xmlns:p14="http://schemas.microsoft.com/office/powerpoint/2010/main" val="315492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TESTING BACK PRESSURE WITH A PRESSURE GAUGE</a:t>
            </a:r>
            <a:endParaRPr lang="en-US"/>
          </a:p>
        </p:txBody>
      </p:sp>
      <p:sp>
        <p:nvSpPr>
          <p:cNvPr id="29698" name="Rectangle 3"/>
          <p:cNvSpPr>
            <a:spLocks noGrp="1" noChangeArrowheads="1"/>
          </p:cNvSpPr>
          <p:nvPr>
            <p:ph type="body" idx="1"/>
          </p:nvPr>
        </p:nvSpPr>
        <p:spPr/>
        <p:txBody>
          <a:bodyPr/>
          <a:lstStyle/>
          <a:p>
            <a:r>
              <a:rPr lang="en-US" smtClean="0"/>
              <a:t>Exhaust system back pressure can be measured directly by installing a pressure gauge into an exhaust opening. </a:t>
            </a:r>
          </a:p>
          <a:p>
            <a:r>
              <a:rPr lang="en-US" smtClean="0"/>
              <a:t>This can be accomplished in one of the following ways.</a:t>
            </a:r>
          </a:p>
          <a:p>
            <a:pPr lvl="1"/>
            <a:r>
              <a:rPr lang="en-US" smtClean="0"/>
              <a:t>With an oxygen sensor</a:t>
            </a:r>
          </a:p>
          <a:p>
            <a:pPr lvl="1"/>
            <a:r>
              <a:rPr lang="en-US" smtClean="0"/>
              <a:t>With the exhaust gas recirculation (EGR) valve</a:t>
            </a:r>
          </a:p>
          <a:p>
            <a:pPr lvl="1"/>
            <a:r>
              <a:rPr lang="en-US" smtClean="0"/>
              <a:t>With the air-injection reaction (AIR) check valve</a:t>
            </a:r>
            <a:endParaRPr lang="en-US"/>
          </a:p>
        </p:txBody>
      </p:sp>
    </p:spTree>
    <p:extLst>
      <p:ext uri="{BB962C8B-B14F-4D97-AF65-F5344CB8AC3E}">
        <p14:creationId xmlns:p14="http://schemas.microsoft.com/office/powerpoint/2010/main" val="261333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22–28</a:t>
            </a:r>
            <a:r>
              <a:rPr lang="en-US" dirty="0" smtClean="0"/>
              <a:t> A technician-made adapter used to test exhaust system back pressure.</a:t>
            </a:r>
            <a:endParaRPr lang="en-US" dirty="0"/>
          </a:p>
        </p:txBody>
      </p:sp>
      <p:pic>
        <p:nvPicPr>
          <p:cNvPr id="3" name="Picture 2" descr="6540022028.jpg"/>
          <p:cNvPicPr>
            <a:picLocks noChangeAspect="1"/>
          </p:cNvPicPr>
          <p:nvPr/>
        </p:nvPicPr>
        <p:blipFill>
          <a:blip r:embed="rId2" cstate="print"/>
          <a:stretch>
            <a:fillRect/>
          </a:stretch>
        </p:blipFill>
        <p:spPr>
          <a:xfrm>
            <a:off x="1691640" y="2157983"/>
            <a:ext cx="5760720" cy="3456432"/>
          </a:xfrm>
          <a:prstGeom prst="rect">
            <a:avLst/>
          </a:prstGeom>
        </p:spPr>
      </p:pic>
    </p:spTree>
    <p:extLst>
      <p:ext uri="{BB962C8B-B14F-4D97-AF65-F5344CB8AC3E}">
        <p14:creationId xmlns:p14="http://schemas.microsoft.com/office/powerpoint/2010/main" val="1756657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DIAGNOSING HEAD GASKET FAILURE</a:t>
            </a:r>
            <a:endParaRPr lang="en-US"/>
          </a:p>
        </p:txBody>
      </p:sp>
      <p:sp>
        <p:nvSpPr>
          <p:cNvPr id="30722" name="Rectangle 3"/>
          <p:cNvSpPr>
            <a:spLocks noGrp="1" noChangeArrowheads="1"/>
          </p:cNvSpPr>
          <p:nvPr>
            <p:ph idx="1"/>
          </p:nvPr>
        </p:nvSpPr>
        <p:spPr>
          <a:xfrm>
            <a:off x="457200" y="1600200"/>
            <a:ext cx="3962400" cy="4525963"/>
          </a:xfrm>
        </p:spPr>
        <p:txBody>
          <a:bodyPr/>
          <a:lstStyle/>
          <a:p>
            <a:r>
              <a:rPr lang="en-US" dirty="0" smtClean="0"/>
              <a:t>Several items can be used to help diagnose a head gasket failure.</a:t>
            </a:r>
          </a:p>
          <a:p>
            <a:pPr lvl="1"/>
            <a:r>
              <a:rPr lang="en-US" dirty="0" smtClean="0"/>
              <a:t>Exhaust gas analyzer</a:t>
            </a:r>
          </a:p>
          <a:p>
            <a:pPr lvl="1"/>
            <a:r>
              <a:rPr lang="en-US" dirty="0" smtClean="0"/>
              <a:t>Chemical test</a:t>
            </a:r>
          </a:p>
          <a:p>
            <a:pPr lvl="1"/>
            <a:r>
              <a:rPr lang="en-US" dirty="0" smtClean="0"/>
              <a:t>Bubbles in the coolant</a:t>
            </a:r>
          </a:p>
          <a:p>
            <a:pPr lvl="1"/>
            <a:r>
              <a:rPr lang="en-US" dirty="0" smtClean="0"/>
              <a:t>Excessive exhaust steam</a:t>
            </a:r>
            <a:endParaRPr lang="en-US" dirty="0"/>
          </a:p>
        </p:txBody>
      </p:sp>
      <p:grpSp>
        <p:nvGrpSpPr>
          <p:cNvPr id="30723" name="Group 9"/>
          <p:cNvGrpSpPr>
            <a:grpSpLocks/>
          </p:cNvGrpSpPr>
          <p:nvPr/>
        </p:nvGrpSpPr>
        <p:grpSpPr bwMode="auto">
          <a:xfrm>
            <a:off x="4625975" y="1828800"/>
            <a:ext cx="4168775" cy="4365625"/>
            <a:chOff x="2914" y="1270"/>
            <a:chExt cx="2626" cy="2750"/>
          </a:xfrm>
        </p:grpSpPr>
        <p:pic>
          <p:nvPicPr>
            <p:cNvPr id="30724" name="Picture 6" descr="AAJLNLG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8" name="Rectangle 8"/>
            <p:cNvSpPr>
              <a:spLocks noChangeArrowheads="1"/>
            </p:cNvSpPr>
            <p:nvPr/>
          </p:nvSpPr>
          <p:spPr bwMode="auto">
            <a:xfrm>
              <a:off x="2928" y="3264"/>
              <a:ext cx="2592" cy="756"/>
            </a:xfrm>
            <a:prstGeom prst="rect">
              <a:avLst/>
            </a:prstGeom>
            <a:noFill/>
            <a:ln>
              <a:noFill/>
            </a:ln>
            <a:effectLst/>
            <a:extLst/>
          </p:spPr>
          <p:txBody>
            <a:bodyPr>
              <a:spAutoFit/>
            </a:bodyPr>
            <a:lstStyle/>
            <a:p>
              <a:pPr>
                <a:defRPr/>
              </a:pPr>
              <a:r>
                <a:rPr lang="en-US" b="1" dirty="0">
                  <a:cs typeface="+mn-cs"/>
                </a:rPr>
                <a:t>FIGURE 22–</a:t>
              </a:r>
              <a:r>
                <a:rPr lang="en-US" b="1" dirty="0" smtClean="0">
                  <a:cs typeface="+mn-cs"/>
                </a:rPr>
                <a:t>29 </a:t>
              </a:r>
              <a:r>
                <a:rPr lang="en-US" dirty="0">
                  <a:cs typeface="+mn-cs"/>
                </a:rPr>
                <a:t>A tester that uses a blue liquid to check for exhaust gases in the exhaust, which would indicate a head gasket leak problem.</a:t>
              </a:r>
            </a:p>
          </p:txBody>
        </p:sp>
      </p:grpSp>
    </p:spTree>
    <p:extLst>
      <p:ext uri="{BB962C8B-B14F-4D97-AF65-F5344CB8AC3E}">
        <p14:creationId xmlns:p14="http://schemas.microsoft.com/office/powerpoint/2010/main" val="1094447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mtClean="0"/>
              <a:t>DASH WARNING LIGHTS</a:t>
            </a:r>
            <a:endParaRPr lang="en-US"/>
          </a:p>
        </p:txBody>
      </p:sp>
      <p:sp>
        <p:nvSpPr>
          <p:cNvPr id="31746" name="Rectangle 3"/>
          <p:cNvSpPr>
            <a:spLocks noGrp="1" noChangeArrowheads="1"/>
          </p:cNvSpPr>
          <p:nvPr>
            <p:ph type="body" idx="1"/>
          </p:nvPr>
        </p:nvSpPr>
        <p:spPr/>
        <p:txBody>
          <a:bodyPr/>
          <a:lstStyle/>
          <a:p>
            <a:r>
              <a:rPr lang="en-US" smtClean="0"/>
              <a:t>Most vehicles are equipped with several dash warning lights often called "telltale" or "idiot" lights. </a:t>
            </a:r>
          </a:p>
          <a:p>
            <a:pPr lvl="1"/>
            <a:r>
              <a:rPr lang="en-US" smtClean="0"/>
              <a:t>These lights are often the only warning a driver receives that there may be engine problems. </a:t>
            </a:r>
          </a:p>
          <a:p>
            <a:pPr lvl="1"/>
            <a:r>
              <a:rPr lang="en-US" smtClean="0"/>
              <a:t>Oil (Engine) Light</a:t>
            </a:r>
          </a:p>
          <a:p>
            <a:pPr lvl="1"/>
            <a:r>
              <a:rPr lang="en-US" smtClean="0"/>
              <a:t>Coolant Temperature Light</a:t>
            </a:r>
            <a:endParaRPr lang="en-US"/>
          </a:p>
        </p:txBody>
      </p:sp>
    </p:spTree>
    <p:extLst>
      <p:ext uri="{BB962C8B-B14F-4D97-AF65-F5344CB8AC3E}">
        <p14:creationId xmlns:p14="http://schemas.microsoft.com/office/powerpoint/2010/main" val="381019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tools and equipment needed to perform a compression test include a compression gauge, an air nozzle, and the socket ratchets and extensions that may be necessary to remove the spark plugs from the engine.</a:t>
            </a:r>
            <a:endParaRPr lang="en-US" dirty="0"/>
          </a:p>
        </p:txBody>
      </p:sp>
      <p:pic>
        <p:nvPicPr>
          <p:cNvPr id="3" name="Picture 2" descr="654002203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To prevent ignition and fuel-injection operation while the engine is being cranked, remove both the </a:t>
            </a:r>
            <a:r>
              <a:rPr lang="en-US" dirty="0" err="1" smtClean="0"/>
              <a:t>fuelinjection</a:t>
            </a:r>
            <a:r>
              <a:rPr lang="en-US" dirty="0" smtClean="0"/>
              <a:t> fuse and the ignition fuse. If the fuses cannot be removed, disconnect the wiring connectors for the injectors and the ignition system.</a:t>
            </a:r>
            <a:endParaRPr lang="en-US" dirty="0"/>
          </a:p>
        </p:txBody>
      </p:sp>
      <p:pic>
        <p:nvPicPr>
          <p:cNvPr id="3" name="Picture 2" descr="654002203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3 Block open the throttle (and choke, if the engine is equipped with a carburetor). Here a screwdriver is being used to wedge the throttle linkage open. Keeping the throttle open ensures that enough air will be drawn into the engine so that the compression test results will be accurate.</a:t>
            </a:r>
            <a:endParaRPr lang="en-US" sz="1800" dirty="0"/>
          </a:p>
        </p:txBody>
      </p:sp>
      <p:pic>
        <p:nvPicPr>
          <p:cNvPr id="3" name="Picture 2" descr="6540022032.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TYPICAL ENGINE-RELATED COMPLAINTS (1 OF 2)</a:t>
            </a:r>
            <a:endParaRPr lang="en-US" dirty="0"/>
          </a:p>
        </p:txBody>
      </p:sp>
      <p:sp>
        <p:nvSpPr>
          <p:cNvPr id="11266" name="Rectangle 3"/>
          <p:cNvSpPr>
            <a:spLocks noGrp="1" noChangeArrowheads="1"/>
          </p:cNvSpPr>
          <p:nvPr>
            <p:ph type="body" idx="1"/>
          </p:nvPr>
        </p:nvSpPr>
        <p:spPr/>
        <p:txBody>
          <a:bodyPr/>
          <a:lstStyle/>
          <a:p>
            <a:r>
              <a:rPr lang="en-US" smtClean="0"/>
              <a:t>Many driveability problems are not caused by engine mechanical problems. </a:t>
            </a:r>
          </a:p>
          <a:p>
            <a:pPr lvl="1"/>
            <a:r>
              <a:rPr lang="en-US" smtClean="0"/>
              <a:t>A thorough inspection and testing of the ignition and fuel systems should be performed before testing for mechanical engine problems.</a:t>
            </a:r>
            <a:endParaRPr lang="en-US"/>
          </a:p>
        </p:txBody>
      </p:sp>
    </p:spTree>
    <p:extLst>
      <p:ext uri="{BB962C8B-B14F-4D97-AF65-F5344CB8AC3E}">
        <p14:creationId xmlns:p14="http://schemas.microsoft.com/office/powerpoint/2010/main" val="302462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Before removing the spark plugs, use an air nozzle to blow away any dirt that may be around the spark plug. This step helps prevent debris from getting into the engine when the spark plugs are removed.</a:t>
            </a:r>
            <a:endParaRPr lang="en-US" dirty="0"/>
          </a:p>
        </p:txBody>
      </p:sp>
      <p:pic>
        <p:nvPicPr>
          <p:cNvPr id="3" name="Picture 2" descr="6540022033.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Remove all of the spark plugs. Be sure to mark the spark plug wires so that they can be reinstalled onto the correct spark plugs after the compression test has been performed.</a:t>
            </a:r>
            <a:endParaRPr lang="en-US" dirty="0"/>
          </a:p>
        </p:txBody>
      </p:sp>
      <p:pic>
        <p:nvPicPr>
          <p:cNvPr id="3" name="Picture 2" descr="6540022034.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Select the proper adapter for the compression gauge. The threads on the adapter should match those on the spark plug.</a:t>
            </a:r>
            <a:endParaRPr lang="en-US" dirty="0"/>
          </a:p>
        </p:txBody>
      </p:sp>
      <p:pic>
        <p:nvPicPr>
          <p:cNvPr id="3" name="Picture 2" descr="6540022035.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If necessary, connect a battery charger to the battery before starting the compression test. It is important that consistent cranking speed be available for each cylinder being tested.</a:t>
            </a:r>
            <a:endParaRPr lang="en-US" dirty="0"/>
          </a:p>
        </p:txBody>
      </p:sp>
      <p:pic>
        <p:nvPicPr>
          <p:cNvPr id="3" name="Picture 2" descr="6540022036.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8 Make a note of the reading on the gauge after the first “puff,” which indicates the first compression stroke that occurred on that cylinder as the engine was being rotated. If the first puff reading is low and the reading gradually increases with each puff, weak or worn piston rings may be indicated.</a:t>
            </a:r>
            <a:endParaRPr lang="en-US" sz="1800" dirty="0"/>
          </a:p>
        </p:txBody>
      </p:sp>
      <p:pic>
        <p:nvPicPr>
          <p:cNvPr id="3" name="Picture 2" descr="6540022037.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9 </a:t>
            </a:r>
            <a:r>
              <a:rPr lang="en-US" dirty="0" smtClean="0"/>
              <a:t>After the engine has been cranked for four “puffs,” stop cranking the engine and observe the compression gauge.</a:t>
            </a:r>
            <a:endParaRPr lang="en-US" dirty="0"/>
          </a:p>
        </p:txBody>
      </p:sp>
      <p:pic>
        <p:nvPicPr>
          <p:cNvPr id="3" name="Picture 2" descr="6540022038.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10 </a:t>
            </a:r>
            <a:r>
              <a:rPr lang="en-US" dirty="0" smtClean="0"/>
              <a:t>Record the first puff and this final reading for each cylinder. The final readings should all be within 20% of each other.</a:t>
            </a:r>
            <a:endParaRPr lang="en-US" dirty="0"/>
          </a:p>
        </p:txBody>
      </p:sp>
      <p:pic>
        <p:nvPicPr>
          <p:cNvPr id="3" name="Picture 2" descr="6540022039.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If a cylinder(s) is lower than most of the others, use an oil can and squirt two squirts of engine oil into the cylinder and repeat the compression test. This is called performing a wet compression test.</a:t>
            </a:r>
            <a:endParaRPr lang="en-US" dirty="0"/>
          </a:p>
        </p:txBody>
      </p:sp>
      <p:pic>
        <p:nvPicPr>
          <p:cNvPr id="3" name="Picture 2" descr="6540022040.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12 </a:t>
            </a:r>
            <a:r>
              <a:rPr lang="en-US" dirty="0" smtClean="0"/>
              <a:t>If the gauge reading is now much higher than the first test results, then the cause of the low compression is due to worn or defective piston rings. The oil in the cylinder temporarily seals the rings which causes the higher reading.</a:t>
            </a:r>
            <a:endParaRPr lang="en-US" dirty="0"/>
          </a:p>
        </p:txBody>
      </p:sp>
      <p:pic>
        <p:nvPicPr>
          <p:cNvPr id="3" name="Picture 2" descr="6540022041.jpg"/>
          <p:cNvPicPr>
            <a:picLocks noChangeAspect="1"/>
          </p:cNvPicPr>
          <p:nvPr/>
        </p:nvPicPr>
        <p:blipFill>
          <a:blip r:embed="rId2" cstate="print"/>
          <a:stretch>
            <a:fillRect/>
          </a:stretch>
        </p:blipFill>
        <p:spPr>
          <a:xfrm>
            <a:off x="2031798" y="2201876"/>
            <a:ext cx="5080405" cy="3368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dirty="0" smtClean="0"/>
              <a:t>SUMMARY (1 OF 3)</a:t>
            </a:r>
            <a:endParaRPr lang="en-US" dirty="0"/>
          </a:p>
        </p:txBody>
      </p:sp>
      <p:sp>
        <p:nvSpPr>
          <p:cNvPr id="32770" name="Rectangle 3"/>
          <p:cNvSpPr>
            <a:spLocks noGrp="1" noChangeArrowheads="1"/>
          </p:cNvSpPr>
          <p:nvPr>
            <p:ph type="body" idx="1"/>
          </p:nvPr>
        </p:nvSpPr>
        <p:spPr/>
        <p:txBody>
          <a:bodyPr/>
          <a:lstStyle/>
          <a:p>
            <a:r>
              <a:rPr lang="en-US" dirty="0" smtClean="0"/>
              <a:t>The first step in diagnosing engine condition is to perform a thorough visual inspection, including a check of oil and coolant levels and condition.</a:t>
            </a:r>
          </a:p>
          <a:p>
            <a:r>
              <a:rPr lang="en-US" dirty="0" smtClean="0"/>
              <a:t>Oil leaks can be found by using a white powder or a fluorescent dye and a black light.</a:t>
            </a:r>
          </a:p>
          <a:p>
            <a:r>
              <a:rPr lang="en-US" dirty="0" smtClean="0"/>
              <a:t>Many engine-related problems make a characteristic noise.</a:t>
            </a:r>
          </a:p>
        </p:txBody>
      </p:sp>
    </p:spTree>
    <p:extLst>
      <p:ext uri="{BB962C8B-B14F-4D97-AF65-F5344CB8AC3E}">
        <p14:creationId xmlns:p14="http://schemas.microsoft.com/office/powerpoint/2010/main" val="41198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smtClean="0"/>
              <a:t>TYPICAL ENGINE-RELATED COMPLAINTS (2 OF 2)</a:t>
            </a:r>
            <a:endParaRPr lang="en-US" dirty="0"/>
          </a:p>
        </p:txBody>
      </p:sp>
      <p:sp>
        <p:nvSpPr>
          <p:cNvPr id="12290" name="Rectangle 3"/>
          <p:cNvSpPr>
            <a:spLocks noGrp="1" noChangeArrowheads="1"/>
          </p:cNvSpPr>
          <p:nvPr>
            <p:ph type="body" idx="1"/>
          </p:nvPr>
        </p:nvSpPr>
        <p:spPr/>
        <p:txBody>
          <a:bodyPr/>
          <a:lstStyle/>
          <a:p>
            <a:r>
              <a:rPr lang="en-US" smtClean="0"/>
              <a:t>Typical engine mechanical-related complaints include the following:</a:t>
            </a:r>
          </a:p>
          <a:p>
            <a:pPr lvl="1"/>
            <a:r>
              <a:rPr lang="en-US" smtClean="0"/>
              <a:t>Excessive oil consumption</a:t>
            </a:r>
          </a:p>
          <a:p>
            <a:pPr lvl="1"/>
            <a:r>
              <a:rPr lang="en-US" smtClean="0"/>
              <a:t>Engine misfiring</a:t>
            </a:r>
          </a:p>
          <a:p>
            <a:pPr lvl="1"/>
            <a:r>
              <a:rPr lang="en-US" smtClean="0"/>
              <a:t>Loss of power</a:t>
            </a:r>
          </a:p>
          <a:p>
            <a:pPr lvl="1"/>
            <a:r>
              <a:rPr lang="en-US" smtClean="0"/>
              <a:t>Smoke from the engine or exhaust</a:t>
            </a:r>
          </a:p>
          <a:p>
            <a:pPr lvl="1"/>
            <a:r>
              <a:rPr lang="en-US" smtClean="0"/>
              <a:t>Engine noise</a:t>
            </a:r>
            <a:endParaRPr lang="en-US"/>
          </a:p>
        </p:txBody>
      </p:sp>
    </p:spTree>
    <p:extLst>
      <p:ext uri="{BB962C8B-B14F-4D97-AF65-F5344CB8AC3E}">
        <p14:creationId xmlns:p14="http://schemas.microsoft.com/office/powerpoint/2010/main" val="232569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3794" name="Rectangle 3"/>
          <p:cNvSpPr>
            <a:spLocks noGrp="1" noChangeArrowheads="1"/>
          </p:cNvSpPr>
          <p:nvPr>
            <p:ph type="body" idx="1"/>
          </p:nvPr>
        </p:nvSpPr>
        <p:spPr/>
        <p:txBody>
          <a:bodyPr/>
          <a:lstStyle/>
          <a:p>
            <a:r>
              <a:rPr lang="en-US" dirty="0"/>
              <a:t>Oil analysis by an engineering laboratory can reveal engine problems by measuring the amount of dissolved metals in the oil.</a:t>
            </a:r>
          </a:p>
          <a:p>
            <a:r>
              <a:rPr lang="en-US" dirty="0" smtClean="0"/>
              <a:t>A compression test can be used to test the condition of valves and piston rings.</a:t>
            </a:r>
          </a:p>
          <a:p>
            <a:r>
              <a:rPr lang="en-US" dirty="0" smtClean="0"/>
              <a:t>A cylinder leakage test fills the cylinder with compressed air, and the gauge indicates the percentage of leakage.</a:t>
            </a:r>
          </a:p>
        </p:txBody>
      </p:sp>
    </p:spTree>
    <p:extLst>
      <p:ext uri="{BB962C8B-B14F-4D97-AF65-F5344CB8AC3E}">
        <p14:creationId xmlns:p14="http://schemas.microsoft.com/office/powerpoint/2010/main" val="52552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A cylinder balance test indicates whether all cylinders are working okay.</a:t>
            </a:r>
          </a:p>
          <a:p>
            <a:r>
              <a:rPr lang="en-US" dirty="0"/>
              <a:t>Testing engine vacuum is another procedure that can help the service technician determine engine condition</a:t>
            </a:r>
            <a:r>
              <a:rPr lang="en-US" dirty="0" smtClean="0"/>
              <a:t>.</a:t>
            </a:r>
            <a:endParaRPr lang="en-US" dirty="0"/>
          </a:p>
        </p:txBody>
      </p:sp>
    </p:spTree>
    <p:extLst>
      <p:ext uri="{BB962C8B-B14F-4D97-AF65-F5344CB8AC3E}">
        <p14:creationId xmlns:p14="http://schemas.microsoft.com/office/powerpoint/2010/main" val="230430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22–1</a:t>
            </a:r>
            <a:r>
              <a:rPr lang="en-US" dirty="0" smtClean="0"/>
              <a:t> </a:t>
            </a:r>
            <a:r>
              <a:rPr lang="en-US" dirty="0" err="1" smtClean="0"/>
              <a:t>Blowby</a:t>
            </a:r>
            <a:r>
              <a:rPr lang="en-US" dirty="0" smtClean="0"/>
              <a:t> gases coming out of the crankcase vent hose. Excessive amounts of combustion gases flow past the piston rings and into the crankcase.</a:t>
            </a:r>
            <a:endParaRPr lang="en-US" dirty="0"/>
          </a:p>
        </p:txBody>
      </p:sp>
      <p:pic>
        <p:nvPicPr>
          <p:cNvPr id="3" name="Picture 2" descr="6540022001.jpg"/>
          <p:cNvPicPr>
            <a:picLocks noChangeAspect="1"/>
          </p:cNvPicPr>
          <p:nvPr/>
        </p:nvPicPr>
        <p:blipFill>
          <a:blip r:embed="rId2" cstate="print"/>
          <a:stretch>
            <a:fillRect/>
          </a:stretch>
        </p:blipFill>
        <p:spPr>
          <a:xfrm>
            <a:off x="1691641" y="1905610"/>
            <a:ext cx="5760719" cy="3961180"/>
          </a:xfrm>
          <a:prstGeom prst="rect">
            <a:avLst/>
          </a:prstGeom>
        </p:spPr>
      </p:pic>
    </p:spTree>
    <p:extLst>
      <p:ext uri="{BB962C8B-B14F-4D97-AF65-F5344CB8AC3E}">
        <p14:creationId xmlns:p14="http://schemas.microsoft.com/office/powerpoint/2010/main" val="373260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smtClean="0"/>
              <a:t>ENGINE SMOKE DIAGNOSIS</a:t>
            </a:r>
            <a:endParaRPr lang="en-US"/>
          </a:p>
        </p:txBody>
      </p:sp>
      <p:sp>
        <p:nvSpPr>
          <p:cNvPr id="13314" name="Rectangle 3"/>
          <p:cNvSpPr>
            <a:spLocks noGrp="1" noChangeArrowheads="1"/>
          </p:cNvSpPr>
          <p:nvPr>
            <p:ph idx="1"/>
          </p:nvPr>
        </p:nvSpPr>
        <p:spPr/>
        <p:txBody>
          <a:bodyPr/>
          <a:lstStyle/>
          <a:p>
            <a:r>
              <a:rPr lang="en-US" dirty="0" smtClean="0"/>
              <a:t>The color of engine exhaust smoke can indicate what engine problem might exist.</a:t>
            </a:r>
          </a:p>
          <a:p>
            <a:pPr lvl="1"/>
            <a:r>
              <a:rPr lang="en-US" dirty="0" smtClean="0"/>
              <a:t>Blue</a:t>
            </a:r>
          </a:p>
          <a:p>
            <a:pPr lvl="1"/>
            <a:r>
              <a:rPr lang="en-US" dirty="0" smtClean="0"/>
              <a:t>Black</a:t>
            </a:r>
          </a:p>
          <a:p>
            <a:pPr lvl="1"/>
            <a:r>
              <a:rPr lang="en-US" dirty="0" smtClean="0"/>
              <a:t>White (steam)</a:t>
            </a:r>
            <a:endParaRPr lang="en-US" dirty="0"/>
          </a:p>
        </p:txBody>
      </p:sp>
    </p:spTree>
    <p:extLst>
      <p:ext uri="{BB962C8B-B14F-4D97-AF65-F5344CB8AC3E}">
        <p14:creationId xmlns:p14="http://schemas.microsoft.com/office/powerpoint/2010/main" val="2891415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22–2</a:t>
            </a:r>
            <a:r>
              <a:rPr lang="en-US" dirty="0" smtClean="0"/>
              <a:t> White steam is usually an indication of a blown (defective) cylinder head gasket that allows engine coolant to flow into the combustion chamber where it is turned to steam.</a:t>
            </a:r>
            <a:endParaRPr lang="en-US" dirty="0"/>
          </a:p>
        </p:txBody>
      </p:sp>
      <p:pic>
        <p:nvPicPr>
          <p:cNvPr id="3" name="Picture 2" descr="654002200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48057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DRIVER IS YOUR BEST RESOURCE</a:t>
            </a:r>
            <a:endParaRPr lang="en-US" dirty="0"/>
          </a:p>
        </p:txBody>
      </p:sp>
      <p:sp>
        <p:nvSpPr>
          <p:cNvPr id="4" name="Content Placeholder 3"/>
          <p:cNvSpPr>
            <a:spLocks noGrp="1"/>
          </p:cNvSpPr>
          <p:nvPr>
            <p:ph idx="1"/>
          </p:nvPr>
        </p:nvSpPr>
        <p:spPr/>
        <p:txBody>
          <a:bodyPr/>
          <a:lstStyle/>
          <a:p>
            <a:r>
              <a:rPr lang="en-US" dirty="0" smtClean="0"/>
              <a:t>When </a:t>
            </a:r>
            <a:r>
              <a:rPr lang="en-US" dirty="0"/>
              <a:t>did the problem first occur?</a:t>
            </a:r>
          </a:p>
          <a:p>
            <a:r>
              <a:rPr lang="en-US" dirty="0" smtClean="0"/>
              <a:t>Under </a:t>
            </a:r>
            <a:r>
              <a:rPr lang="en-US" dirty="0"/>
              <a:t>what conditions does it occur?</a:t>
            </a:r>
          </a:p>
          <a:p>
            <a:pPr lvl="1"/>
            <a:r>
              <a:rPr lang="en-US" dirty="0"/>
              <a:t>1. Cold or hot?</a:t>
            </a:r>
          </a:p>
          <a:p>
            <a:pPr lvl="1"/>
            <a:r>
              <a:rPr lang="en-US" dirty="0"/>
              <a:t>2. Acceleration, cruise, or deceleration?</a:t>
            </a:r>
          </a:p>
          <a:p>
            <a:pPr lvl="1"/>
            <a:r>
              <a:rPr lang="en-US" dirty="0"/>
              <a:t>3. How far was it driven?</a:t>
            </a:r>
          </a:p>
          <a:p>
            <a:pPr lvl="1"/>
            <a:r>
              <a:rPr lang="en-US" dirty="0"/>
              <a:t>4. What recent repairs have been performed?</a:t>
            </a:r>
          </a:p>
        </p:txBody>
      </p:sp>
    </p:spTree>
    <p:extLst>
      <p:ext uri="{BB962C8B-B14F-4D97-AF65-F5344CB8AC3E}">
        <p14:creationId xmlns:p14="http://schemas.microsoft.com/office/powerpoint/2010/main" val="245669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4294</TotalTime>
  <Words>1870</Words>
  <Application>Microsoft Macintosh PowerPoint</Application>
  <PresentationFormat>On-screen Show (4:3)</PresentationFormat>
  <Paragraphs>162</Paragraphs>
  <Slides>51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TYPICAL ENGINE-RELATED COMPLAINTS (1 OF 2)</vt:lpstr>
      <vt:lpstr>TYPICAL ENGINE-RELATED COMPLAINTS (2 OF 2)</vt:lpstr>
      <vt:lpstr>FIGURE 22–1 Blowby gases coming out of the crankcase vent hose. Excessive amounts of combustion gases flow past the piston rings and into the crankcase.</vt:lpstr>
      <vt:lpstr>ENGINE SMOKE DIAGNOSIS</vt:lpstr>
      <vt:lpstr>FIGURE 22–2 White steam is usually an indication of a blown (defective) cylinder head gasket that allows engine coolant to flow into the combustion chamber where it is turned to steam.</vt:lpstr>
      <vt:lpstr>THE DRIVER IS YOUR BEST RESOURCE</vt:lpstr>
      <vt:lpstr>VISUAL CHECKS</vt:lpstr>
      <vt:lpstr>FIGURE 22–3 What looks like an oil pan gasket leak can be a rocker cover gasket leak. Always look up and look for the highest place you see oil leaking; that should be repaired first.</vt:lpstr>
      <vt:lpstr>ENGINE NOISE DIAGNOSIS (1 OF 2)</vt:lpstr>
      <vt:lpstr>ENGINE NOISE DIAGNOSIS (2 OF 2)</vt:lpstr>
      <vt:lpstr>FIGURE 22–6 An accessory belt tensioner. Most tensioners have a mark that indicates normal operating location. If the belt has stretched, this indicator mark will be outside of the normal range. Anything wrong with the belt or tensioner can cause noise.</vt:lpstr>
      <vt:lpstr>OIL PRESSURE TESTING</vt:lpstr>
      <vt:lpstr>OIL PRESSURE WARNING LAMP (1 OF 2)</vt:lpstr>
      <vt:lpstr>OIL PRESSURE WARNING LAMP (2 OF 2)</vt:lpstr>
      <vt:lpstr>COMPRESSION TEST (1 OF 2)</vt:lpstr>
      <vt:lpstr>COMPRESSION TEST (2 OF 2)</vt:lpstr>
      <vt:lpstr>FIGURE 22–11 A two-piece compression gauge set. The threaded hose is screwed into the spark plug hole after removing the spark plug. The gauge part is then snapped onto the end of the hose.</vt:lpstr>
      <vt:lpstr>WET COMPRESSION TEST</vt:lpstr>
      <vt:lpstr>RUNNING (DYNAMIC) COMPRESSION TEST</vt:lpstr>
      <vt:lpstr>CYLINDER LEAKAGE TEST</vt:lpstr>
      <vt:lpstr>FIGURE 22–14 A typical handheld cylinder leakage tester.</vt:lpstr>
      <vt:lpstr>CYLINDER POWER BALANCE TEST (1 OF 2)</vt:lpstr>
      <vt:lpstr>CYLINDER POWER BALANCE TEST (2 OF 2)</vt:lpstr>
      <vt:lpstr>POWER BALANCE TEST PROCEDURE</vt:lpstr>
      <vt:lpstr>FIGURE 22–16 Using a vacuum hose and a test light to ground one cylinder at a time on a distributorless ignition system. This works on all types of ignition systems and provides a method for grounding out one cylinder at a time without fear of damaging any component. To avoid possible damage to the catalytic converter, do not short out a cylinder for longer than five seconds.</vt:lpstr>
      <vt:lpstr>VACUUM TESTS</vt:lpstr>
      <vt:lpstr>FIGURE 22–17 An engine in good mechanical condition should produce 17 to 21 inch Hg of vacuum at idle at sea level.</vt:lpstr>
      <vt:lpstr>EXHAUST RESTRICTION TEST</vt:lpstr>
      <vt:lpstr>TESTING BACK PRESSURE WITH A VACUUM GAUGE</vt:lpstr>
      <vt:lpstr>TESTING BACK PRESSURE WITH A PRESSURE GAUGE</vt:lpstr>
      <vt:lpstr>FIGURE 22–28 A technician-made adapter used to test exhaust system back pressure.</vt:lpstr>
      <vt:lpstr>DIAGNOSING HEAD GASKET FAILURE</vt:lpstr>
      <vt:lpstr>DASH WARNING LIGHTS</vt:lpstr>
      <vt:lpstr>1 The tools and equipment needed to perform a compression test include a compression gauge, an air nozzle, and the socket ratchets and extensions that may be necessary to remove the spark plugs from the engine.</vt:lpstr>
      <vt:lpstr>2 To prevent ignition and fuel-injection operation while the engine is being cranked, remove both the fuelinjection fuse and the ignition fuse. If the fuses cannot be removed, disconnect the wiring connectors for the injectors and the ignition system.</vt:lpstr>
      <vt:lpstr>3 Block open the throttle (and choke, if the engine is equipped with a carburetor). Here a screwdriver is being used to wedge the throttle linkage open. Keeping the throttle open ensures that enough air will be drawn into the engine so that the compression test results will be accurate.</vt:lpstr>
      <vt:lpstr>4 Before removing the spark plugs, use an air nozzle to blow away any dirt that may be around the spark plug. This step helps prevent debris from getting into the engine when the spark plugs are removed.</vt:lpstr>
      <vt:lpstr>5 Remove all of the spark plugs. Be sure to mark the spark plug wires so that they can be reinstalled onto the correct spark plugs after the compression test has been performed.</vt:lpstr>
      <vt:lpstr>6 Select the proper adapter for the compression gauge. The threads on the adapter should match those on the spark plug.</vt:lpstr>
      <vt:lpstr>7 If necessary, connect a battery charger to the battery before starting the compression test. It is important that consistent cranking speed be available for each cylinder being tested.</vt:lpstr>
      <vt:lpstr>8 Make a note of the reading on the gauge after the first “puff,” which indicates the first compression stroke that occurred on that cylinder as the engine was being rotated. If the first puff reading is low and the reading gradually increases with each puff, weak or worn piston rings may be indicated.</vt:lpstr>
      <vt:lpstr>9 After the engine has been cranked for four “puffs,” stop cranking the engine and observe the compression gauge.</vt:lpstr>
      <vt:lpstr>10 Record the first puff and this final reading for each cylinder. The final readings should all be within 20% of each other.</vt:lpstr>
      <vt:lpstr>11 If a cylinder(s) is lower than most of the others, use an oil can and squirt two squirts of engine oil into the cylinder and repeat the compression test. This is called performing a wet compression test.</vt:lpstr>
      <vt:lpstr>12 If the gauge reading is now much higher than the first test results, then the cause of the low compression is due to worn or defective piston rings. The oil in the cylinder temporarily seals the rings which causes the higher reading.</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Engine Condition Diagnosis</dc:title>
  <dc:subject>Automotive Engines Theory and Servicing, Ninth Edition</dc:subject>
  <dc:creator>James D. Halderman</dc:creator>
  <cp:keywords>Automotive</cp:keywords>
  <cp:lastModifiedBy>Anthony Borsani</cp:lastModifiedBy>
  <cp:revision>215</cp:revision>
  <dcterms:created xsi:type="dcterms:W3CDTF">2014-07-14T20:04:21Z</dcterms:created>
  <dcterms:modified xsi:type="dcterms:W3CDTF">2018-03-15T13:27:21Z</dcterms:modified>
</cp:coreProperties>
</file>