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76" r:id="rId2"/>
    <p:sldId id="394" r:id="rId3"/>
    <p:sldId id="418" r:id="rId4"/>
    <p:sldId id="395" r:id="rId5"/>
    <p:sldId id="396" r:id="rId6"/>
    <p:sldId id="419" r:id="rId7"/>
    <p:sldId id="420" r:id="rId8"/>
    <p:sldId id="398" r:id="rId9"/>
    <p:sldId id="399" r:id="rId10"/>
    <p:sldId id="421" r:id="rId11"/>
    <p:sldId id="401" r:id="rId12"/>
    <p:sldId id="402" r:id="rId13"/>
    <p:sldId id="422" r:id="rId14"/>
    <p:sldId id="404" r:id="rId15"/>
    <p:sldId id="423" r:id="rId16"/>
    <p:sldId id="424" r:id="rId17"/>
    <p:sldId id="425" r:id="rId18"/>
    <p:sldId id="407" r:id="rId19"/>
    <p:sldId id="426" r:id="rId20"/>
    <p:sldId id="431" r:id="rId21"/>
    <p:sldId id="410" r:id="rId22"/>
    <p:sldId id="411" r:id="rId23"/>
    <p:sldId id="428" r:id="rId24"/>
    <p:sldId id="429" r:id="rId25"/>
    <p:sldId id="415" r:id="rId26"/>
    <p:sldId id="416" r:id="rId27"/>
    <p:sldId id="417" r:id="rId28"/>
    <p:sldId id="430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70"/>
    <a:srgbClr val="007FA3"/>
    <a:srgbClr val="003057"/>
    <a:srgbClr val="E3EBF6"/>
    <a:srgbClr val="7EB1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77" autoAdjust="0"/>
    <p:restoredTop sz="83248" autoAdjust="0"/>
  </p:normalViewPr>
  <p:slideViewPr>
    <p:cSldViewPr>
      <p:cViewPr varScale="1">
        <p:scale>
          <a:sx n="189" d="100"/>
          <a:sy n="189" d="100"/>
        </p:scale>
        <p:origin x="1088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1212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D874E-E9D5-433B-A149-BDF6BFDD40A8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CAA22-461C-45B4-A301-BFCA580174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1922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51F04-9E25-42C3-8BC5-EC2E8469D95E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D6722-9B4D-4E29-B226-C325925A81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59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4035" indent="-282321" defTabSz="914407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9284" indent="-225857" defTabSz="914407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80998" indent="-225857" defTabSz="914407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32711" indent="-225857" defTabSz="914407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84425" indent="-225857" defTabSz="91440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6138" indent="-225857" defTabSz="91440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852" indent="-225857" defTabSz="91440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39566" indent="-225857" defTabSz="91440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136EE99-8604-3C44-8DAF-9920EFEA678A}" type="slidenum">
              <a:rPr lang="en-US" sz="1200">
                <a:latin typeface="Tahoma" charset="0"/>
              </a:rPr>
              <a:pPr eaLnBrk="1" hangingPunct="1"/>
              <a:t>2</a:t>
            </a:fld>
            <a:endParaRPr lang="en-US" sz="1200">
              <a:latin typeface="Tahoma" charset="0"/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white">
          <a:xfrm>
            <a:off x="0" y="0"/>
            <a:ext cx="9144000" cy="3886200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2838451"/>
          </a:xfrm>
        </p:spPr>
        <p:txBody>
          <a:bodyPr anchor="b">
            <a:noAutofit/>
          </a:bodyPr>
          <a:lstStyle>
            <a:lvl1pPr algn="l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4687" y="3962400"/>
            <a:ext cx="7794626" cy="17526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 bwMode="white">
          <a:xfrm>
            <a:off x="-7938" y="6435725"/>
            <a:ext cx="9161464" cy="430213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98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7938" y="6435725"/>
            <a:ext cx="9161464" cy="430213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93969" y="6408738"/>
            <a:ext cx="9096069" cy="463550"/>
            <a:chOff x="93969" y="6408738"/>
            <a:chExt cx="9096069" cy="463550"/>
          </a:xfrm>
        </p:grpSpPr>
        <p:sp>
          <p:nvSpPr>
            <p:cNvPr id="6" name="Copyright"/>
            <p:cNvSpPr txBox="1">
              <a:spLocks noChangeArrowheads="1"/>
            </p:cNvSpPr>
            <p:nvPr/>
          </p:nvSpPr>
          <p:spPr bwMode="auto">
            <a:xfrm>
              <a:off x="93969" y="6408738"/>
              <a:ext cx="63166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defRPr/>
              </a:pP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Copyright © 2015, 2012, 2009</a:t>
              </a:r>
              <a:r>
                <a:rPr lang="en-US" altLang="en-US" sz="700" b="0" baseline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Pearson Education, Inc.</a:t>
              </a:r>
              <a:r>
                <a:rPr lang="en-US" altLang="en-US" sz="700" b="0" baseline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All Rights Reserved</a:t>
              </a:r>
            </a:p>
          </p:txBody>
        </p:sp>
        <p:pic>
          <p:nvPicPr>
            <p:cNvPr id="7" name="Pearson Logo" descr="Pearson_Bound_Whit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black">
            <a:xfrm>
              <a:off x="7748588" y="6442075"/>
              <a:ext cx="1441450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13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6248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914400"/>
            <a:ext cx="848995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3657600"/>
            <a:ext cx="848995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578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white">
          <a:xfrm>
            <a:off x="0" y="0"/>
            <a:ext cx="9144000" cy="1371600"/>
          </a:xfrm>
          <a:prstGeom prst="rect">
            <a:avLst/>
          </a:prstGeom>
          <a:solidFill>
            <a:srgbClr val="003057"/>
          </a:solidFill>
          <a:ln>
            <a:solidFill>
              <a:srgbClr val="003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622828"/>
          </a:xfrm>
        </p:spPr>
        <p:txBody>
          <a:bodyPr anchor="t"/>
          <a:lstStyle>
            <a:lvl1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16430"/>
            <a:ext cx="8229600" cy="47897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Add edition here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029200" y="1600201"/>
            <a:ext cx="3657600" cy="1600199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4400" baseline="0"/>
            </a:lvl1pPr>
            <a:lvl2pPr marL="0" indent="0">
              <a:spcBef>
                <a:spcPts val="0"/>
              </a:spcBef>
              <a:buNone/>
              <a:defRPr sz="4400"/>
            </a:lvl2pPr>
            <a:lvl3pPr marL="0" indent="0">
              <a:spcBef>
                <a:spcPts val="0"/>
              </a:spcBef>
              <a:buNone/>
              <a:defRPr sz="4400"/>
            </a:lvl3pPr>
            <a:lvl4pPr marL="0" indent="0">
              <a:spcBef>
                <a:spcPts val="0"/>
              </a:spcBef>
              <a:buNone/>
              <a:defRPr sz="4400"/>
            </a:lvl4pPr>
            <a:lvl5pPr marL="0" indent="0">
              <a:spcBef>
                <a:spcPts val="0"/>
              </a:spcBef>
              <a:buNone/>
              <a:defRPr sz="4400"/>
            </a:lvl5pPr>
            <a:lvl6pPr marL="0" indent="0">
              <a:spcBef>
                <a:spcPts val="0"/>
              </a:spcBef>
              <a:buNone/>
              <a:defRPr sz="4400"/>
            </a:lvl6pPr>
            <a:lvl7pPr marL="0" indent="0">
              <a:spcBef>
                <a:spcPts val="0"/>
              </a:spcBef>
              <a:buNone/>
              <a:defRPr sz="4400"/>
            </a:lvl7pPr>
            <a:lvl8pPr marL="0" indent="0">
              <a:spcBef>
                <a:spcPts val="0"/>
              </a:spcBef>
              <a:buNone/>
              <a:defRPr sz="4400"/>
            </a:lvl8pPr>
            <a:lvl9pPr marL="0" indent="0">
              <a:spcBef>
                <a:spcPts val="0"/>
              </a:spcBef>
              <a:buNone/>
              <a:defRPr sz="4400"/>
            </a:lvl9pPr>
          </a:lstStyle>
          <a:p>
            <a:pPr lvl="0"/>
            <a:r>
              <a:rPr lang="en-US" dirty="0" smtClean="0"/>
              <a:t>Chapter ##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029200" y="3200400"/>
            <a:ext cx="3657600" cy="292576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/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  <a:lvl6pPr marL="0" indent="0">
              <a:spcBef>
                <a:spcPts val="0"/>
              </a:spcBef>
              <a:buNone/>
              <a:defRPr/>
            </a:lvl6pPr>
            <a:lvl7pPr marL="0" indent="0">
              <a:spcBef>
                <a:spcPts val="0"/>
              </a:spcBef>
              <a:buNone/>
              <a:defRPr/>
            </a:lvl7pPr>
            <a:lvl8pPr marL="0" indent="0">
              <a:spcBef>
                <a:spcPts val="0"/>
              </a:spcBef>
              <a:buNone/>
              <a:defRPr/>
            </a:lvl8pPr>
            <a:lvl9pPr marL="0" indent="0">
              <a:spcBef>
                <a:spcPts val="0"/>
              </a:spcBef>
              <a:buNone/>
              <a:defRPr/>
            </a:lvl9pPr>
          </a:lstStyle>
          <a:p>
            <a:pPr lvl="0"/>
            <a:r>
              <a:rPr lang="en-US" dirty="0" smtClean="0"/>
              <a:t>Chapter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93969" y="6622537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 bwMode="white">
          <a:xfrm>
            <a:off x="-7938" y="6435725"/>
            <a:ext cx="9161464" cy="430213"/>
          </a:xfrm>
          <a:prstGeom prst="rect">
            <a:avLst/>
          </a:prstGeom>
          <a:solidFill>
            <a:srgbClr val="003057"/>
          </a:solidFill>
          <a:ln>
            <a:solidFill>
              <a:srgbClr val="003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33338" y="6400800"/>
            <a:ext cx="9156700" cy="465137"/>
            <a:chOff x="33338" y="6408738"/>
            <a:chExt cx="9156700" cy="465137"/>
          </a:xfrm>
        </p:grpSpPr>
        <p:pic>
          <p:nvPicPr>
            <p:cNvPr id="13" name="Always Learning Logo" descr="Pearson: Always Learning Log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black">
            <a:xfrm>
              <a:off x="33338" y="6443663"/>
              <a:ext cx="1660525" cy="430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earson Log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black">
            <a:xfrm>
              <a:off x="7748588" y="6442075"/>
              <a:ext cx="1441450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Copyright" descr="Copyright 2015, 2012, 2009"/>
            <p:cNvSpPr txBox="1">
              <a:spLocks noChangeArrowheads="1"/>
            </p:cNvSpPr>
            <p:nvPr/>
          </p:nvSpPr>
          <p:spPr bwMode="auto">
            <a:xfrm>
              <a:off x="1413669" y="6408738"/>
              <a:ext cx="63166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Copyright © 2018, 2015, 2011</a:t>
              </a:r>
              <a:r>
                <a:rPr lang="en-US" altLang="en-US" sz="700" b="0" baseline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Pearson Education, Inc.</a:t>
              </a:r>
              <a:r>
                <a:rPr lang="en-US" altLang="en-US" sz="700" b="0" baseline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All Rights Reserved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106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Learning Objectiv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622828"/>
          </a:xfrm>
        </p:spPr>
        <p:txBody>
          <a:bodyPr anchor="t"/>
          <a:lstStyle>
            <a:lvl1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Learning Objectives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16430"/>
            <a:ext cx="8229600" cy="40277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Click to add Learning Objective(s)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</a:t>
            </a:r>
          </a:p>
          <a:p>
            <a:pPr lvl="6"/>
            <a:r>
              <a:rPr lang="en-US" dirty="0" smtClean="0"/>
              <a:t>Seventh</a:t>
            </a:r>
          </a:p>
          <a:p>
            <a:pPr lvl="7"/>
            <a:r>
              <a:rPr lang="en-US" dirty="0" smtClean="0"/>
              <a:t>Eighth</a:t>
            </a:r>
          </a:p>
          <a:p>
            <a:pPr lvl="8"/>
            <a:r>
              <a:rPr lang="en-US" dirty="0" smtClean="0"/>
              <a:t>Ninth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6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100000"/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</a:t>
            </a:r>
          </a:p>
          <a:p>
            <a:pPr lvl="6"/>
            <a:r>
              <a:rPr lang="en-US" dirty="0" smtClean="0"/>
              <a:t>Seventh</a:t>
            </a:r>
          </a:p>
          <a:p>
            <a:pPr lvl="7"/>
            <a:r>
              <a:rPr lang="en-US" dirty="0" smtClean="0"/>
              <a:t>Eighth</a:t>
            </a:r>
          </a:p>
          <a:p>
            <a:pPr lvl="8"/>
            <a:r>
              <a:rPr lang="en-US" dirty="0" smtClean="0"/>
              <a:t>Ninth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90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18872" indent="-118872">
              <a:buClr>
                <a:schemeClr val="bg1"/>
              </a:buClr>
              <a:buSzPct val="25000"/>
              <a:defRPr sz="2400"/>
            </a:lvl1pPr>
            <a:lvl2pPr marL="569913" indent="-285750">
              <a:defRPr sz="2000"/>
            </a:lvl2pPr>
            <a:lvl3pPr>
              <a:defRPr sz="2000"/>
            </a:lvl3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</a:t>
            </a:r>
          </a:p>
          <a:p>
            <a:pPr lvl="6"/>
            <a:r>
              <a:rPr lang="en-US" dirty="0" smtClean="0"/>
              <a:t>Seventh</a:t>
            </a:r>
          </a:p>
          <a:p>
            <a:pPr lvl="7"/>
            <a:r>
              <a:rPr lang="en-US" dirty="0" smtClean="0"/>
              <a:t>Eighth</a:t>
            </a:r>
          </a:p>
          <a:p>
            <a:pPr lvl="8"/>
            <a:r>
              <a:rPr lang="en-US" dirty="0" smtClean="0"/>
              <a:t>Ninth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gur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228600"/>
            <a:ext cx="8229600" cy="1066800"/>
          </a:xfrm>
        </p:spPr>
        <p:txBody>
          <a:bodyPr anchor="t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add figure number and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368160"/>
            <a:ext cx="8229600" cy="916856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0"/>
              </a:spcBef>
              <a:buNone/>
              <a:defRPr sz="1600"/>
            </a:lvl2pPr>
            <a:lvl3pPr marL="0" indent="0">
              <a:spcBef>
                <a:spcPts val="0"/>
              </a:spcBef>
              <a:buNone/>
              <a:defRPr sz="1600"/>
            </a:lvl3pPr>
            <a:lvl4pPr marL="0" indent="0">
              <a:spcBef>
                <a:spcPts val="0"/>
              </a:spcBef>
              <a:buNone/>
              <a:defRPr sz="1600"/>
            </a:lvl4pPr>
            <a:lvl5pPr marL="0" indent="0">
              <a:spcBef>
                <a:spcPts val="0"/>
              </a:spcBef>
              <a:buNone/>
              <a:defRPr sz="1600"/>
            </a:lvl5pPr>
            <a:lvl6pPr marL="0" indent="0">
              <a:spcBef>
                <a:spcPts val="0"/>
              </a:spcBef>
              <a:buNone/>
              <a:defRPr sz="1600"/>
            </a:lvl6pPr>
            <a:lvl7pPr marL="0" indent="0">
              <a:spcBef>
                <a:spcPts val="0"/>
              </a:spcBef>
              <a:buNone/>
              <a:defRPr sz="1600"/>
            </a:lvl7pPr>
            <a:lvl8pPr marL="0" indent="0">
              <a:spcBef>
                <a:spcPts val="0"/>
              </a:spcBef>
              <a:buNone/>
              <a:defRPr sz="1600"/>
            </a:lvl8pPr>
            <a:lvl9pPr marL="0" indent="0">
              <a:spcBef>
                <a:spcPts val="0"/>
              </a:spcBef>
              <a:buNone/>
              <a:defRPr sz="1600"/>
            </a:lvl9pPr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white">
          <a:xfrm>
            <a:off x="-7938" y="6400800"/>
            <a:ext cx="9161464" cy="430213"/>
          </a:xfrm>
          <a:prstGeom prst="rect">
            <a:avLst/>
          </a:prstGeom>
          <a:solidFill>
            <a:srgbClr val="003057"/>
          </a:solidFill>
          <a:ln>
            <a:solidFill>
              <a:srgbClr val="003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93969" y="6408738"/>
            <a:ext cx="9096069" cy="463550"/>
            <a:chOff x="93969" y="6408738"/>
            <a:chExt cx="9096069" cy="463550"/>
          </a:xfrm>
        </p:grpSpPr>
        <p:sp>
          <p:nvSpPr>
            <p:cNvPr id="6" name="Copyright"/>
            <p:cNvSpPr txBox="1">
              <a:spLocks noChangeArrowheads="1"/>
            </p:cNvSpPr>
            <p:nvPr/>
          </p:nvSpPr>
          <p:spPr bwMode="auto">
            <a:xfrm>
              <a:off x="93969" y="6408738"/>
              <a:ext cx="63166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defRPr/>
              </a:pP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Copyright © 2015, 2012, 2009</a:t>
              </a:r>
              <a:r>
                <a:rPr lang="en-US" altLang="en-US" sz="700" b="0" baseline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Pearson Education, Inc.</a:t>
              </a:r>
              <a:r>
                <a:rPr lang="en-US" altLang="en-US" sz="700" b="0" baseline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All Rights Reserved</a:t>
              </a:r>
            </a:p>
          </p:txBody>
        </p:sp>
        <p:pic>
          <p:nvPicPr>
            <p:cNvPr id="7" name="Pearson Logo" descr="Pearson_Bound_Whit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black">
            <a:xfrm>
              <a:off x="7748588" y="6442075"/>
              <a:ext cx="1441450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0379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637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57200" y="3962400"/>
            <a:ext cx="8229600" cy="21637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79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47800"/>
            <a:ext cx="7772400" cy="2152651"/>
          </a:xfrm>
        </p:spPr>
        <p:txBody>
          <a:bodyPr anchor="b">
            <a:noAutofit/>
          </a:bodyPr>
          <a:lstStyle>
            <a:lvl1pPr algn="l">
              <a:defRPr sz="4000" b="1" cap="none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4687" y="3962400"/>
            <a:ext cx="7794627" cy="175260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70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12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white">
          <a:xfrm>
            <a:off x="0" y="0"/>
            <a:ext cx="9144000" cy="1371600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109728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</a:t>
            </a:r>
          </a:p>
          <a:p>
            <a:pPr lvl="6"/>
            <a:r>
              <a:rPr lang="en-US" dirty="0" smtClean="0"/>
              <a:t>Seventh</a:t>
            </a:r>
          </a:p>
          <a:p>
            <a:pPr lvl="7"/>
            <a:r>
              <a:rPr lang="en-US" dirty="0" smtClean="0"/>
              <a:t>Eighth</a:t>
            </a:r>
          </a:p>
          <a:p>
            <a:pPr lvl="8"/>
            <a:r>
              <a:rPr lang="en-US" dirty="0" smtClean="0"/>
              <a:t>Ninth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969" y="6172200"/>
            <a:ext cx="8595360" cy="23546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35713" y="113072"/>
            <a:ext cx="21336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9312" y="113072"/>
            <a:ext cx="551783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 bwMode="white">
          <a:xfrm>
            <a:off x="-7938" y="6407663"/>
            <a:ext cx="9161464" cy="430213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93969" y="6380676"/>
            <a:ext cx="9096069" cy="463550"/>
            <a:chOff x="93969" y="6408738"/>
            <a:chExt cx="9096069" cy="463550"/>
          </a:xfrm>
        </p:grpSpPr>
        <p:sp>
          <p:nvSpPr>
            <p:cNvPr id="13" name="Copyright" descr="Pearson: Copyright 2015, 2012, 2009"/>
            <p:cNvSpPr txBox="1">
              <a:spLocks noChangeArrowheads="1"/>
            </p:cNvSpPr>
            <p:nvPr/>
          </p:nvSpPr>
          <p:spPr bwMode="auto">
            <a:xfrm>
              <a:off x="93969" y="6408738"/>
              <a:ext cx="63166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defRPr/>
              </a:pP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Copyright © 2018, 2015, 2011</a:t>
              </a:r>
              <a:r>
                <a:rPr lang="en-US" altLang="en-US" sz="700" b="0" baseline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Pearson Education, Inc.</a:t>
              </a:r>
              <a:r>
                <a:rPr lang="en-US" altLang="en-US" sz="700" b="0" baseline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All Rights Reserved</a:t>
              </a:r>
            </a:p>
          </p:txBody>
        </p:sp>
        <p:pic>
          <p:nvPicPr>
            <p:cNvPr id="14" name="Pearson Logo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black">
            <a:xfrm>
              <a:off x="7748588" y="6442075"/>
              <a:ext cx="1441450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91570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6" r:id="rId3"/>
    <p:sldLayoutId id="2147483650" r:id="rId4"/>
    <p:sldLayoutId id="2147483659" r:id="rId5"/>
    <p:sldLayoutId id="2147483658" r:id="rId6"/>
    <p:sldLayoutId id="2147483660" r:id="rId7"/>
    <p:sldLayoutId id="2147483651" r:id="rId8"/>
    <p:sldLayoutId id="2147483654" r:id="rId9"/>
    <p:sldLayoutId id="2147483655" r:id="rId10"/>
    <p:sldLayoutId id="2147483661" r:id="rId11"/>
    <p:sldLayoutId id="2147483662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400" b="1" kern="1200">
          <a:solidFill>
            <a:schemeClr val="bg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56032" indent="-256032" algn="l" defTabSz="914400" rtl="0" eaLnBrk="1" latinLnBrk="0" hangingPunct="1">
        <a:spcBef>
          <a:spcPts val="15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3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3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3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3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Automotive Engines Theory and Servicing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Ninth Edition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Chapter 21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err="1" smtClean="0"/>
              <a:t>Turbocharging</a:t>
            </a:r>
            <a:r>
              <a:rPr lang="en-US" dirty="0" smtClean="0"/>
              <a:t> and Supercharging</a:t>
            </a:r>
          </a:p>
        </p:txBody>
      </p:sp>
      <p:pic>
        <p:nvPicPr>
          <p:cNvPr id="6" name="Picture 5" descr="0134654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8576" y="1447799"/>
            <a:ext cx="3840480" cy="49006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/>
              <a:t>FIGURE 21–4</a:t>
            </a:r>
            <a:r>
              <a:rPr lang="en-US" dirty="0" smtClean="0"/>
              <a:t> Atmospheric pressure decreases with increases in altitude.</a:t>
            </a:r>
            <a:endParaRPr lang="en-US" dirty="0"/>
          </a:p>
        </p:txBody>
      </p:sp>
      <p:pic>
        <p:nvPicPr>
          <p:cNvPr id="3" name="Picture 2" descr="6540021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4440" y="1692543"/>
            <a:ext cx="6675120" cy="438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74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SUPERCHARGERS (1 OF 2)</a:t>
            </a:r>
            <a:endParaRPr lang="en-US" dirty="0"/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 supercharger is an engine-driven air pump that supplies more than the normal amount of air into the intake manifold and boosts engine torque and power. </a:t>
            </a:r>
          </a:p>
          <a:p>
            <a:pPr lvl="1"/>
            <a:r>
              <a:rPr lang="en-US" smtClean="0"/>
              <a:t>A supercharger provides an instantaneous increase in power without any delay. </a:t>
            </a:r>
          </a:p>
          <a:p>
            <a:pPr lvl="1"/>
            <a:r>
              <a:rPr lang="en-US" smtClean="0"/>
              <a:t>A supercharger, because it is driven by the engine, requires horsepower to operate and is not as efficient as a turbocharger.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2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SUPERCHARGERS (2 OF 2)</a:t>
            </a:r>
            <a:endParaRPr lang="en-US" dirty="0"/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Types of Superchargers</a:t>
            </a:r>
          </a:p>
          <a:p>
            <a:pPr lvl="1"/>
            <a:r>
              <a:rPr lang="en-US" smtClean="0"/>
              <a:t>Roots type</a:t>
            </a:r>
          </a:p>
          <a:p>
            <a:pPr lvl="1"/>
            <a:r>
              <a:rPr lang="en-US" smtClean="0"/>
              <a:t>Centrifugal supercharger</a:t>
            </a:r>
          </a:p>
          <a:p>
            <a:r>
              <a:rPr lang="en-US" smtClean="0"/>
              <a:t>Supercharger Boost Control</a:t>
            </a:r>
          </a:p>
          <a:p>
            <a:r>
              <a:rPr lang="en-US" smtClean="0"/>
              <a:t>Supercharger Service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55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/>
              <a:t>FIGURE 21–5</a:t>
            </a:r>
            <a:r>
              <a:rPr lang="en-US" dirty="0" smtClean="0"/>
              <a:t> A roots-type supercharger uses two lobes to force the air around the outside of the housing and into the intake manifold.</a:t>
            </a:r>
            <a:endParaRPr lang="en-US" dirty="0"/>
          </a:p>
        </p:txBody>
      </p:sp>
      <p:pic>
        <p:nvPicPr>
          <p:cNvPr id="3" name="Picture 2" descr="6540021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4875" y="2514600"/>
            <a:ext cx="2454250" cy="286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05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TURBOCHARGERS (1 OF 2)</a:t>
            </a:r>
            <a:endParaRPr lang="en-US" dirty="0"/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turbocharger uses the heat of the exhaust to power a turbine wheel and therefore does not directly reduce engine power. </a:t>
            </a:r>
          </a:p>
          <a:p>
            <a:pPr lvl="1"/>
            <a:r>
              <a:rPr lang="en-US" dirty="0" smtClean="0"/>
              <a:t>In a naturally aspirated engine, about half of the heat energy contained in the fuel goes out the exhaust system.</a:t>
            </a:r>
          </a:p>
        </p:txBody>
      </p:sp>
    </p:spTree>
    <p:extLst>
      <p:ext uri="{BB962C8B-B14F-4D97-AF65-F5344CB8AC3E}">
        <p14:creationId xmlns:p14="http://schemas.microsoft.com/office/powerpoint/2010/main" val="339577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TURBOCHARGERS </a:t>
            </a:r>
            <a:r>
              <a:rPr lang="en-US" dirty="0" smtClean="0"/>
              <a:t>(2 </a:t>
            </a:r>
            <a:r>
              <a:rPr lang="en-US" dirty="0"/>
              <a:t>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Operation</a:t>
            </a:r>
          </a:p>
          <a:p>
            <a:r>
              <a:rPr lang="en-US" dirty="0"/>
              <a:t>Turbocharger Operation</a:t>
            </a:r>
          </a:p>
          <a:p>
            <a:r>
              <a:rPr lang="en-US" dirty="0"/>
              <a:t>Turbocharger Size and Response </a:t>
            </a:r>
            <a:r>
              <a:rPr lang="en-US" dirty="0" smtClean="0"/>
              <a:t>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23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/>
              <a:t>FIGURE 21–8</a:t>
            </a:r>
            <a:r>
              <a:rPr lang="en-US" dirty="0" smtClean="0"/>
              <a:t> A turbocharger uses some of the heat energy that would normally be wasted.</a:t>
            </a:r>
            <a:endParaRPr lang="en-US" dirty="0"/>
          </a:p>
        </p:txBody>
      </p:sp>
      <p:pic>
        <p:nvPicPr>
          <p:cNvPr id="3" name="Picture 2" descr="6540021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2848" y="2602383"/>
            <a:ext cx="4718304" cy="256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75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/>
              <a:t>FIGURE 21–9</a:t>
            </a:r>
            <a:r>
              <a:rPr lang="en-US" dirty="0" smtClean="0"/>
              <a:t> A turbine wheel is turned by the expanding exhaust gases.</a:t>
            </a:r>
            <a:endParaRPr lang="en-US" dirty="0"/>
          </a:p>
        </p:txBody>
      </p:sp>
      <p:pic>
        <p:nvPicPr>
          <p:cNvPr id="3" name="Picture 2" descr="6540021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8995" y="1664208"/>
            <a:ext cx="6046011" cy="444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50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BOOST CONTROL</a:t>
            </a:r>
            <a:endParaRPr lang="en-US"/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Boost Control Factors</a:t>
            </a:r>
          </a:p>
          <a:p>
            <a:r>
              <a:rPr lang="en-US" smtClean="0"/>
              <a:t>Wastegate</a:t>
            </a:r>
          </a:p>
          <a:p>
            <a:r>
              <a:rPr lang="en-US" smtClean="0"/>
              <a:t>Relief Valves</a:t>
            </a:r>
          </a:p>
          <a:p>
            <a:pPr lvl="1"/>
            <a:r>
              <a:rPr lang="en-US" smtClean="0"/>
              <a:t>Compressor bypass valve (CBV)</a:t>
            </a:r>
          </a:p>
          <a:p>
            <a:pPr lvl="1"/>
            <a:r>
              <a:rPr lang="en-US" smtClean="0"/>
              <a:t>Blow-off valve (BOV)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5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/>
              <a:t>FIGURE 21–12</a:t>
            </a:r>
            <a:r>
              <a:rPr lang="en-US" dirty="0" smtClean="0"/>
              <a:t> The unit on top of this Subaru that looks like a radiator is the intercooler, which cools the air after it has been compressed by the turbocharger.</a:t>
            </a:r>
            <a:endParaRPr lang="en-US" dirty="0"/>
          </a:p>
        </p:txBody>
      </p:sp>
      <p:pic>
        <p:nvPicPr>
          <p:cNvPr id="3" name="Picture 2" descr="6540021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40" y="1724559"/>
            <a:ext cx="5760720" cy="432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9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(1 OF 2)</a:t>
            </a:r>
            <a:endParaRPr lang="en-US" dirty="0"/>
          </a:p>
        </p:txBody>
      </p:sp>
      <p:sp>
        <p:nvSpPr>
          <p:cNvPr id="7170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-29718">
              <a:buNone/>
            </a:pPr>
            <a:r>
              <a:rPr lang="en-US" b="1" dirty="0" smtClean="0">
                <a:solidFill>
                  <a:srgbClr val="007FA3"/>
                </a:solidFill>
              </a:rPr>
              <a:t>21.1</a:t>
            </a:r>
            <a:r>
              <a:rPr lang="en-US" dirty="0" smtClean="0"/>
              <a:t> Discuss airflow requirements and volumetric efficiency of engines. </a:t>
            </a:r>
          </a:p>
          <a:p>
            <a:pPr marL="0" indent="-29718">
              <a:buNone/>
            </a:pPr>
            <a:r>
              <a:rPr lang="en-US" b="1" dirty="0" smtClean="0">
                <a:solidFill>
                  <a:srgbClr val="007FA3"/>
                </a:solidFill>
              </a:rPr>
              <a:t>21.2</a:t>
            </a:r>
            <a:r>
              <a:rPr lang="en-US" dirty="0" smtClean="0"/>
              <a:t> Explain forced induction principles. </a:t>
            </a:r>
          </a:p>
          <a:p>
            <a:pPr marL="0" indent="-29718">
              <a:buNone/>
            </a:pPr>
            <a:r>
              <a:rPr lang="en-US" b="1" dirty="0" smtClean="0">
                <a:solidFill>
                  <a:srgbClr val="007FA3"/>
                </a:solidFill>
              </a:rPr>
              <a:t>21.3 </a:t>
            </a:r>
            <a:r>
              <a:rPr lang="en-US" dirty="0" smtClean="0"/>
              <a:t>Discuss superchargers. </a:t>
            </a:r>
          </a:p>
          <a:p>
            <a:pPr marL="0" indent="-29718">
              <a:buNone/>
            </a:pPr>
            <a:r>
              <a:rPr lang="en-US" b="1" dirty="0" smtClean="0">
                <a:solidFill>
                  <a:srgbClr val="007FA3"/>
                </a:solidFill>
              </a:rPr>
              <a:t>21.4</a:t>
            </a:r>
            <a:r>
              <a:rPr lang="en-US" dirty="0" smtClean="0"/>
              <a:t> Discuss turbochargers and turbocharger failures. </a:t>
            </a:r>
          </a:p>
        </p:txBody>
      </p:sp>
    </p:spTree>
    <p:extLst>
      <p:ext uri="{BB962C8B-B14F-4D97-AF65-F5344CB8AC3E}">
        <p14:creationId xmlns:p14="http://schemas.microsoft.com/office/powerpoint/2010/main" val="147414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TURBOCHARGER FAILURES</a:t>
            </a:r>
            <a:endParaRPr lang="en-US"/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Symptoms of Failure</a:t>
            </a:r>
          </a:p>
          <a:p>
            <a:pPr lvl="1"/>
            <a:r>
              <a:rPr lang="en-US" smtClean="0"/>
              <a:t>When turbochargers fail to function correctly, a noticeable drop in power occurs</a:t>
            </a:r>
          </a:p>
          <a:p>
            <a:r>
              <a:rPr lang="en-US" smtClean="0"/>
              <a:t>Preventing Turbocharger Failures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95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NITROUS OXIDE (1 OF 2)</a:t>
            </a:r>
            <a:endParaRPr lang="en-US" dirty="0"/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Nitrous oxide is used for racing or high-performance only, and is not used from the factory on any vehicle.</a:t>
            </a:r>
          </a:p>
          <a:p>
            <a:r>
              <a:rPr lang="en-US" smtClean="0"/>
              <a:t>This is a relatively inexpensive way to get additional power from an engine.</a:t>
            </a:r>
          </a:p>
          <a:p>
            <a:pPr lvl="1"/>
            <a:r>
              <a:rPr lang="en-US" smtClean="0"/>
              <a:t>But can cause serious engine damage if not used correctly or in excess amounts, or without proper precautions.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75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NITROUS OXIDE (2 OF 2)</a:t>
            </a:r>
            <a:endParaRPr lang="en-US" dirty="0"/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Principles</a:t>
            </a:r>
          </a:p>
          <a:p>
            <a:r>
              <a:rPr lang="en-US" smtClean="0"/>
              <a:t>Engine Power Adder</a:t>
            </a:r>
          </a:p>
          <a:p>
            <a:r>
              <a:rPr lang="en-US" smtClean="0"/>
              <a:t>Pressure and Temperature</a:t>
            </a:r>
          </a:p>
          <a:p>
            <a:r>
              <a:rPr lang="en-US" smtClean="0"/>
              <a:t>Wet And Dry System</a:t>
            </a:r>
          </a:p>
          <a:p>
            <a:r>
              <a:rPr lang="en-US" smtClean="0"/>
              <a:t>Engine Changes Needed For N2O</a:t>
            </a:r>
          </a:p>
          <a:p>
            <a:r>
              <a:rPr lang="en-US" smtClean="0"/>
              <a:t>System Installation And Calibration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13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/>
              <a:t>FIGURE 21–16</a:t>
            </a:r>
            <a:r>
              <a:rPr lang="en-US" dirty="0" smtClean="0"/>
              <a:t> Nitrous bottles have to be mounted at an angle to ensure that the pickup tube is in the liquid N</a:t>
            </a:r>
            <a:r>
              <a:rPr lang="en-US" baseline="-25000" dirty="0" smtClean="0"/>
              <a:t>2</a:t>
            </a:r>
            <a:r>
              <a:rPr lang="en-US" dirty="0" smtClean="0"/>
              <a:t>O.</a:t>
            </a:r>
            <a:endParaRPr lang="en-US" dirty="0"/>
          </a:p>
        </p:txBody>
      </p:sp>
      <p:pic>
        <p:nvPicPr>
          <p:cNvPr id="3" name="Picture 2" descr="6540021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69465" y="2393900"/>
            <a:ext cx="4005071" cy="298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4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/>
              <a:t>FIGURE 21–17</a:t>
            </a:r>
            <a:r>
              <a:rPr lang="en-US" dirty="0" smtClean="0"/>
              <a:t> An electrical heating mat is installed on the bottle of nitrous oxide to increase the pressure of the gas inside.</a:t>
            </a:r>
            <a:endParaRPr lang="en-US" dirty="0"/>
          </a:p>
        </p:txBody>
      </p:sp>
      <p:pic>
        <p:nvPicPr>
          <p:cNvPr id="3" name="Picture 2" descr="6540021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40" y="1642262"/>
            <a:ext cx="5760720" cy="44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75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(1 OF 4)</a:t>
            </a:r>
            <a:endParaRPr lang="en-US" dirty="0"/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Volumetric efficiency is a comparison of the actual volume of air-fuel mixture drawn into the engine to the theoretical maximum volume that can be drawn into the cylinder.</a:t>
            </a:r>
          </a:p>
          <a:p>
            <a:r>
              <a:rPr lang="en-US" dirty="0" smtClean="0"/>
              <a:t>A supercharger operates from the engine by a drive belt and it forces a greater amount of air into the cylinders for even more power.</a:t>
            </a:r>
          </a:p>
        </p:txBody>
      </p:sp>
    </p:spTree>
    <p:extLst>
      <p:ext uri="{BB962C8B-B14F-4D97-AF65-F5344CB8AC3E}">
        <p14:creationId xmlns:p14="http://schemas.microsoft.com/office/powerpoint/2010/main" val="59119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</a:t>
            </a:r>
            <a:r>
              <a:rPr lang="en-US" dirty="0" smtClean="0"/>
              <a:t>(2 </a:t>
            </a:r>
            <a:r>
              <a:rPr lang="en-US" dirty="0"/>
              <a:t>OF 4)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two types of superchargers: roots-type and centrifugal.</a:t>
            </a:r>
          </a:p>
          <a:p>
            <a:r>
              <a:rPr lang="en-US" dirty="0" smtClean="0"/>
              <a:t>A turbocharger uses the normally wasted heat energy of the exhaust to turn an impeller at high speed. </a:t>
            </a:r>
          </a:p>
          <a:p>
            <a:r>
              <a:rPr lang="en-US" dirty="0" smtClean="0"/>
              <a:t>A bypass valve is used to control the boost pressure on most factory installed superchargers.</a:t>
            </a:r>
          </a:p>
        </p:txBody>
      </p:sp>
    </p:spTree>
    <p:extLst>
      <p:ext uri="{BB962C8B-B14F-4D97-AF65-F5344CB8AC3E}">
        <p14:creationId xmlns:p14="http://schemas.microsoft.com/office/powerpoint/2010/main" val="135388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</a:t>
            </a:r>
            <a:r>
              <a:rPr lang="en-US" dirty="0" smtClean="0"/>
              <a:t>(3 </a:t>
            </a:r>
            <a:r>
              <a:rPr lang="en-US" dirty="0"/>
              <a:t>OF 4)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intercooler is used on many turbocharged and some supercharged engines to reduce the temperature of air entering the engine for increased power.</a:t>
            </a:r>
          </a:p>
          <a:p>
            <a:r>
              <a:rPr lang="en-US" dirty="0" smtClean="0"/>
              <a:t>Nitrous oxide injection can be used as a power adder, but only with extreme caution.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16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</a:t>
            </a:r>
            <a:r>
              <a:rPr lang="en-US" dirty="0" smtClean="0"/>
              <a:t>(4 </a:t>
            </a:r>
            <a:r>
              <a:rPr lang="en-US" dirty="0"/>
              <a:t>OF 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wastegate</a:t>
            </a:r>
            <a:r>
              <a:rPr lang="en-US" dirty="0"/>
              <a:t> is used on most turbocharger systems to limit and control boost pressures, as well as a relief valve, to keep the speed of the turbine wheel from slowing down during engine deceleration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00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 </a:t>
            </a:r>
            <a:r>
              <a:rPr lang="en-US" smtClean="0"/>
              <a:t>(2 </a:t>
            </a:r>
            <a:r>
              <a:rPr lang="en-US"/>
              <a:t>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-29718">
              <a:buNone/>
            </a:pPr>
            <a:r>
              <a:rPr lang="en-US" b="1" dirty="0">
                <a:solidFill>
                  <a:srgbClr val="007FA3"/>
                </a:solidFill>
              </a:rPr>
              <a:t>21.5 </a:t>
            </a:r>
            <a:r>
              <a:rPr lang="en-US" dirty="0"/>
              <a:t>Explain boost control. </a:t>
            </a:r>
          </a:p>
          <a:p>
            <a:pPr marL="0" indent="-29718">
              <a:buNone/>
            </a:pPr>
            <a:r>
              <a:rPr lang="en-US" b="1" dirty="0">
                <a:solidFill>
                  <a:srgbClr val="007FA3"/>
                </a:solidFill>
              </a:rPr>
              <a:t>21.6</a:t>
            </a:r>
            <a:r>
              <a:rPr lang="en-US" dirty="0"/>
              <a:t> Describe the purpose of a nitrous oxide system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27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(1 OF 2)</a:t>
            </a:r>
            <a:endParaRPr lang="en-US" dirty="0"/>
          </a:p>
        </p:txBody>
      </p:sp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 four-stroke engine can take in only so much air </a:t>
            </a:r>
          </a:p>
          <a:p>
            <a:pPr lvl="1"/>
            <a:r>
              <a:rPr lang="en-US" smtClean="0"/>
              <a:t>How much fuel it needs for proper combustion depends on how much air it takes in. </a:t>
            </a:r>
          </a:p>
          <a:p>
            <a:r>
              <a:rPr lang="en-US" smtClean="0"/>
              <a:t>Engineers calculate engine airflow requirements using three factors.</a:t>
            </a:r>
          </a:p>
          <a:p>
            <a:pPr lvl="1"/>
            <a:r>
              <a:rPr lang="en-US" smtClean="0"/>
              <a:t>Engine displacement</a:t>
            </a:r>
          </a:p>
          <a:p>
            <a:pPr lvl="1"/>
            <a:r>
              <a:rPr lang="en-US" smtClean="0"/>
              <a:t>Engine revolutions per minute (RPM)</a:t>
            </a:r>
          </a:p>
          <a:p>
            <a:pPr lvl="1"/>
            <a:r>
              <a:rPr lang="en-US" smtClean="0"/>
              <a:t>Volumetric efficiency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02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(2 OF 2)</a:t>
            </a:r>
            <a:endParaRPr lang="en-US" dirty="0"/>
          </a:p>
        </p:txBody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Volumetric efficiency is a measure of how well an engine breathes. </a:t>
            </a:r>
          </a:p>
          <a:p>
            <a:pPr lvl="1"/>
            <a:r>
              <a:rPr lang="en-US" smtClean="0"/>
              <a:t>It is a comparison of the actual volume of air-fuel mixture drawn into an engine to the theoretical maximum volume that could be drawn in. </a:t>
            </a:r>
          </a:p>
          <a:p>
            <a:pPr lvl="1"/>
            <a:r>
              <a:rPr lang="en-US" smtClean="0"/>
              <a:t>Volumetric efficiency is expressed as a percentage.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21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/>
              <a:t>FIGURE 21–1</a:t>
            </a:r>
            <a:r>
              <a:rPr lang="en-US" dirty="0" smtClean="0"/>
              <a:t> A supercharger on a Ford V-8.</a:t>
            </a:r>
            <a:endParaRPr lang="en-US" dirty="0"/>
          </a:p>
        </p:txBody>
      </p:sp>
      <p:pic>
        <p:nvPicPr>
          <p:cNvPr id="3" name="Picture 2" descr="6540021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40" y="1724559"/>
            <a:ext cx="5760720" cy="432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20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/>
              <a:t>FIGURE 21–2</a:t>
            </a:r>
            <a:r>
              <a:rPr lang="en-US" dirty="0" smtClean="0"/>
              <a:t> A turbocharged Ford three-cylinder 1.0 liter Eco Boost engine.</a:t>
            </a:r>
            <a:endParaRPr lang="en-US" dirty="0"/>
          </a:p>
        </p:txBody>
      </p:sp>
      <p:pic>
        <p:nvPicPr>
          <p:cNvPr id="3" name="Picture 2" descr="6540021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41" y="1730044"/>
            <a:ext cx="5760719" cy="431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62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FORCED INDUCTION PRINCIPLES (1 OF 2)</a:t>
            </a:r>
            <a:endParaRPr lang="en-US" dirty="0"/>
          </a:p>
        </p:txBody>
      </p:sp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amount of force an air-fuel charge produces when it is ignited is largely a function of the charge density. </a:t>
            </a:r>
          </a:p>
          <a:p>
            <a:pPr lvl="1"/>
            <a:r>
              <a:rPr lang="en-US" smtClean="0"/>
              <a:t>Charge density is a term used to define the amount of the air-fuel charge introduced into the cylinders.</a:t>
            </a:r>
          </a:p>
          <a:p>
            <a:pPr lvl="1"/>
            <a:r>
              <a:rPr lang="en-US" smtClean="0"/>
              <a:t>Density is the mass of a substance in a given amount of space.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50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FORCED INDUCTION PRINCIPLES (2 OF 2)</a:t>
            </a:r>
            <a:endParaRPr lang="en-US" dirty="0"/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Forced induction systems use an air pump to pack a denser air-fuel charge into the cylinders. </a:t>
            </a:r>
          </a:p>
          <a:p>
            <a:r>
              <a:rPr lang="en-US" smtClean="0"/>
              <a:t>Because the density of the air-fuel charge is greater, the following occurs.</a:t>
            </a:r>
          </a:p>
          <a:p>
            <a:pPr lvl="1"/>
            <a:r>
              <a:rPr lang="en-US" smtClean="0"/>
              <a:t>The weight of the air-fuel charge is higher.</a:t>
            </a:r>
          </a:p>
          <a:p>
            <a:pPr lvl="1"/>
            <a:r>
              <a:rPr lang="en-US" smtClean="0"/>
              <a:t>Power is increased because it is directly related to the weight of an air-fuel charge consumed within a given time period.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26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08 Lecture">
  <a:themeElements>
    <a:clrScheme name="Custom 4">
      <a:dk1>
        <a:srgbClr val="003057"/>
      </a:dk1>
      <a:lt1>
        <a:sysClr val="window" lastClr="FFFFFF"/>
      </a:lt1>
      <a:dk2>
        <a:srgbClr val="000000"/>
      </a:dk2>
      <a:lt2>
        <a:srgbClr val="EEEEEE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Pearson 508">
      <a:dk1>
        <a:sysClr val="windowText" lastClr="000000"/>
      </a:dk1>
      <a:lt1>
        <a:sysClr val="window" lastClr="FFFFFF"/>
      </a:lt1>
      <a:dk2>
        <a:srgbClr val="000000"/>
      </a:dk2>
      <a:lt2>
        <a:srgbClr val="EEEEEE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Pearson 508">
      <a:dk1>
        <a:sysClr val="windowText" lastClr="000000"/>
      </a:dk1>
      <a:lt1>
        <a:sysClr val="window" lastClr="FFFFFF"/>
      </a:lt1>
      <a:dk2>
        <a:srgbClr val="000000"/>
      </a:dk2>
      <a:lt2>
        <a:srgbClr val="EEEEEE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4308</TotalTime>
  <Words>805</Words>
  <Application>Microsoft Macintosh PowerPoint</Application>
  <PresentationFormat>On-screen Show (4:3)</PresentationFormat>
  <Paragraphs>92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ＭＳ Ｐゴシック</vt:lpstr>
      <vt:lpstr>Tahoma</vt:lpstr>
      <vt:lpstr>Times New Roman</vt:lpstr>
      <vt:lpstr>Verdana</vt:lpstr>
      <vt:lpstr>Wingdings</vt:lpstr>
      <vt:lpstr>Arial</vt:lpstr>
      <vt:lpstr>508 Lecture</vt:lpstr>
      <vt:lpstr>Automotive Engines Theory and Servicing</vt:lpstr>
      <vt:lpstr>OBJECTIVES (1 OF 2)</vt:lpstr>
      <vt:lpstr>OBJECTIVES (2 OF 2)</vt:lpstr>
      <vt:lpstr>INTRODUCTION (1 OF 2)</vt:lpstr>
      <vt:lpstr>INTRODUCTION (2 OF 2)</vt:lpstr>
      <vt:lpstr>FIGURE 21–1 A supercharger on a Ford V-8.</vt:lpstr>
      <vt:lpstr>FIGURE 21–2 A turbocharged Ford three-cylinder 1.0 liter Eco Boost engine.</vt:lpstr>
      <vt:lpstr>FORCED INDUCTION PRINCIPLES (1 OF 2)</vt:lpstr>
      <vt:lpstr>FORCED INDUCTION PRINCIPLES (2 OF 2)</vt:lpstr>
      <vt:lpstr>FIGURE 21–4 Atmospheric pressure decreases with increases in altitude.</vt:lpstr>
      <vt:lpstr>SUPERCHARGERS (1 OF 2)</vt:lpstr>
      <vt:lpstr>SUPERCHARGERS (2 OF 2)</vt:lpstr>
      <vt:lpstr>FIGURE 21–5 A roots-type supercharger uses two lobes to force the air around the outside of the housing and into the intake manifold.</vt:lpstr>
      <vt:lpstr>TURBOCHARGERS (1 OF 2)</vt:lpstr>
      <vt:lpstr>TURBOCHARGERS (2 OF 2)</vt:lpstr>
      <vt:lpstr>FIGURE 21–8 A turbocharger uses some of the heat energy that would normally be wasted.</vt:lpstr>
      <vt:lpstr>FIGURE 21–9 A turbine wheel is turned by the expanding exhaust gases.</vt:lpstr>
      <vt:lpstr>BOOST CONTROL</vt:lpstr>
      <vt:lpstr>FIGURE 21–12 The unit on top of this Subaru that looks like a radiator is the intercooler, which cools the air after it has been compressed by the turbocharger.</vt:lpstr>
      <vt:lpstr>TURBOCHARGER FAILURES</vt:lpstr>
      <vt:lpstr>NITROUS OXIDE (1 OF 2)</vt:lpstr>
      <vt:lpstr>NITROUS OXIDE (2 OF 2)</vt:lpstr>
      <vt:lpstr>FIGURE 21–16 Nitrous bottles have to be mounted at an angle to ensure that the pickup tube is in the liquid N2O.</vt:lpstr>
      <vt:lpstr>FIGURE 21–17 An electrical heating mat is installed on the bottle of nitrous oxide to increase the pressure of the gas inside.</vt:lpstr>
      <vt:lpstr>SUMMARY (1 OF 4)</vt:lpstr>
      <vt:lpstr>SUMMARY (2 OF 4)</vt:lpstr>
      <vt:lpstr>SUMMARY (3 OF 4)</vt:lpstr>
      <vt:lpstr>SUMMARY (4 OF 4)</vt:lpstr>
    </vt:vector>
  </TitlesOfParts>
  <Company>echosvoice</Company>
  <LinksUpToDate>false</LinksUpToDate>
  <SharedDoc>false</SharedDoc>
  <HyperlinkBase/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21: Turbocharging and Supercharging</dc:title>
  <dc:subject>Automotive Engines Theory and Servicing, Ninth Edition</dc:subject>
  <dc:creator>James D. Halderman</dc:creator>
  <cp:keywords>Automotive</cp:keywords>
  <cp:lastModifiedBy>Anthony Borsani</cp:lastModifiedBy>
  <cp:revision>212</cp:revision>
  <dcterms:created xsi:type="dcterms:W3CDTF">2014-07-14T20:04:21Z</dcterms:created>
  <dcterms:modified xsi:type="dcterms:W3CDTF">2018-03-15T13:26:58Z</dcterms:modified>
</cp:coreProperties>
</file>