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76" r:id="rId2"/>
    <p:sldId id="400" r:id="rId3"/>
    <p:sldId id="401" r:id="rId4"/>
    <p:sldId id="424" r:id="rId5"/>
    <p:sldId id="425" r:id="rId6"/>
    <p:sldId id="426" r:id="rId7"/>
    <p:sldId id="427" r:id="rId8"/>
    <p:sldId id="428" r:id="rId9"/>
    <p:sldId id="407" r:id="rId10"/>
    <p:sldId id="429" r:id="rId11"/>
    <p:sldId id="409" r:id="rId12"/>
    <p:sldId id="430" r:id="rId13"/>
    <p:sldId id="431" r:id="rId14"/>
    <p:sldId id="432" r:id="rId15"/>
    <p:sldId id="412" r:id="rId16"/>
    <p:sldId id="413" r:id="rId17"/>
    <p:sldId id="440" r:id="rId18"/>
    <p:sldId id="433" r:id="rId19"/>
    <p:sldId id="434" r:id="rId20"/>
    <p:sldId id="435" r:id="rId21"/>
    <p:sldId id="436" r:id="rId22"/>
    <p:sldId id="437" r:id="rId23"/>
    <p:sldId id="419" r:id="rId24"/>
    <p:sldId id="438" r:id="rId25"/>
    <p:sldId id="439" r:id="rId26"/>
    <p:sldId id="422" r:id="rId27"/>
    <p:sldId id="42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7" autoAdjust="0"/>
    <p:restoredTop sz="83248" autoAdjust="0"/>
  </p:normalViewPr>
  <p:slideViewPr>
    <p:cSldViewPr>
      <p:cViewPr varScale="1">
        <p:scale>
          <a:sx n="189" d="100"/>
          <a:sy n="189" d="100"/>
        </p:scale>
        <p:origin x="1088" y="168"/>
      </p:cViewPr>
      <p:guideLst>
        <p:guide orient="horz" pos="2160"/>
        <p:guide pos="2880"/>
      </p:guideLst>
    </p:cSldViewPr>
  </p:slideViewPr>
  <p:outlineViewPr>
    <p:cViewPr>
      <p:scale>
        <a:sx n="33" d="100"/>
        <a:sy n="33" d="100"/>
      </p:scale>
      <p:origin x="0" y="0"/>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3/15/18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3/15/18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26997EF9-5649-BB40-9BA7-E228DDB3FDA2}" type="slidenum">
              <a:rPr lang="en-US" sz="1200">
                <a:latin typeface="Tahoma" charset="0"/>
              </a:rPr>
              <a:pPr eaLnBrk="1" hangingPunct="1"/>
              <a:t>2</a:t>
            </a:fld>
            <a:endParaRPr lang="en-US" sz="1200">
              <a:latin typeface="Tahoma" charset="0"/>
            </a:endParaRPr>
          </a:p>
        </p:txBody>
      </p:sp>
      <p:sp>
        <p:nvSpPr>
          <p:cNvPr id="8194"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248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975"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5785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248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14400"/>
            <a:ext cx="848995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4800" y="3657600"/>
            <a:ext cx="848995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8868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 id="2147483663"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jpeg"/><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Automotive Engines Theory and Servicing</a:t>
            </a:r>
          </a:p>
        </p:txBody>
      </p:sp>
      <p:sp>
        <p:nvSpPr>
          <p:cNvPr id="3" name="Text Placeholder 2"/>
          <p:cNvSpPr>
            <a:spLocks noGrp="1"/>
          </p:cNvSpPr>
          <p:nvPr>
            <p:ph type="body" sz="quarter" idx="13"/>
          </p:nvPr>
        </p:nvSpPr>
        <p:spPr/>
        <p:txBody>
          <a:bodyPr/>
          <a:lstStyle/>
          <a:p>
            <a:r>
              <a:rPr lang="en-US" dirty="0" smtClean="0"/>
              <a:t>Ninth Edition</a:t>
            </a:r>
            <a:endParaRPr lang="en-US" dirty="0"/>
          </a:p>
        </p:txBody>
      </p:sp>
      <p:sp>
        <p:nvSpPr>
          <p:cNvPr id="4" name="Text Placeholder 3"/>
          <p:cNvSpPr>
            <a:spLocks noGrp="1"/>
          </p:cNvSpPr>
          <p:nvPr>
            <p:ph type="body" sz="quarter" idx="14"/>
          </p:nvPr>
        </p:nvSpPr>
        <p:spPr/>
        <p:txBody>
          <a:bodyPr/>
          <a:lstStyle/>
          <a:p>
            <a:r>
              <a:rPr lang="en-US" dirty="0" smtClean="0"/>
              <a:t>Chapter 20</a:t>
            </a:r>
            <a:endParaRPr lang="en-US" dirty="0"/>
          </a:p>
        </p:txBody>
      </p:sp>
      <p:sp>
        <p:nvSpPr>
          <p:cNvPr id="5" name="Text Placeholder 4"/>
          <p:cNvSpPr>
            <a:spLocks noGrp="1"/>
          </p:cNvSpPr>
          <p:nvPr>
            <p:ph type="body" sz="quarter" idx="15"/>
          </p:nvPr>
        </p:nvSpPr>
        <p:spPr/>
        <p:txBody>
          <a:bodyPr/>
          <a:lstStyle/>
          <a:p>
            <a:r>
              <a:rPr lang="en-US" dirty="0" smtClean="0"/>
              <a:t>Intake and Exhaust Systems</a:t>
            </a:r>
          </a:p>
        </p:txBody>
      </p:sp>
      <p:pic>
        <p:nvPicPr>
          <p:cNvPr id="6" name="Picture 5" descr="0134654005.jpg"/>
          <p:cNvPicPr>
            <a:picLocks noChangeAspect="1"/>
          </p:cNvPicPr>
          <p:nvPr/>
        </p:nvPicPr>
        <p:blipFill>
          <a:blip r:embed="rId2" cstate="print"/>
          <a:stretch>
            <a:fillRect/>
          </a:stretch>
        </p:blipFill>
        <p:spPr>
          <a:xfrm>
            <a:off x="488576" y="1447799"/>
            <a:ext cx="3840480" cy="49006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20–8</a:t>
            </a:r>
            <a:r>
              <a:rPr lang="en-US" dirty="0" smtClean="0"/>
              <a:t> Heavy fuel droplets separate as they flow around an abrupt bend in an intake manifold.</a:t>
            </a:r>
            <a:endParaRPr lang="en-US" dirty="0"/>
          </a:p>
        </p:txBody>
      </p:sp>
      <p:pic>
        <p:nvPicPr>
          <p:cNvPr id="3" name="Picture 2" descr="6540020009.jpg"/>
          <p:cNvPicPr>
            <a:picLocks noChangeAspect="1"/>
          </p:cNvPicPr>
          <p:nvPr/>
        </p:nvPicPr>
        <p:blipFill>
          <a:blip r:embed="rId2" cstate="print"/>
          <a:stretch>
            <a:fillRect/>
          </a:stretch>
        </p:blipFill>
        <p:spPr>
          <a:xfrm>
            <a:off x="2278685" y="2717596"/>
            <a:ext cx="4586630" cy="2337206"/>
          </a:xfrm>
          <a:prstGeom prst="rect">
            <a:avLst/>
          </a:prstGeom>
        </p:spPr>
      </p:pic>
    </p:spTree>
    <p:extLst>
      <p:ext uri="{BB962C8B-B14F-4D97-AF65-F5344CB8AC3E}">
        <p14:creationId xmlns:p14="http://schemas.microsoft.com/office/powerpoint/2010/main" val="521559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smtClean="0"/>
              <a:t>PORT FUEL-INJECTION INTAKE MANIFOLDS</a:t>
            </a:r>
            <a:endParaRPr lang="en-US"/>
          </a:p>
        </p:txBody>
      </p:sp>
      <p:sp>
        <p:nvSpPr>
          <p:cNvPr id="17410" name="Rectangle 3"/>
          <p:cNvSpPr>
            <a:spLocks noGrp="1" noChangeArrowheads="1"/>
          </p:cNvSpPr>
          <p:nvPr>
            <p:ph idx="1"/>
          </p:nvPr>
        </p:nvSpPr>
        <p:spPr>
          <a:xfrm>
            <a:off x="457200" y="1600200"/>
            <a:ext cx="4038600" cy="4525963"/>
          </a:xfrm>
        </p:spPr>
        <p:txBody>
          <a:bodyPr/>
          <a:lstStyle/>
          <a:p>
            <a:r>
              <a:rPr lang="en-US" dirty="0" smtClean="0"/>
              <a:t>Terminology</a:t>
            </a:r>
          </a:p>
          <a:p>
            <a:r>
              <a:rPr lang="en-US" dirty="0" smtClean="0"/>
              <a:t>Variable Intakes</a:t>
            </a:r>
          </a:p>
          <a:p>
            <a:r>
              <a:rPr lang="en-US" dirty="0" smtClean="0"/>
              <a:t>Plastic Intake Manifolds</a:t>
            </a:r>
          </a:p>
          <a:p>
            <a:r>
              <a:rPr lang="en-US" dirty="0" smtClean="0"/>
              <a:t>Upper and Lower Intake Manifolds</a:t>
            </a:r>
            <a:endParaRPr lang="en-US" dirty="0"/>
          </a:p>
        </p:txBody>
      </p:sp>
      <p:grpSp>
        <p:nvGrpSpPr>
          <p:cNvPr id="17411" name="Group 7"/>
          <p:cNvGrpSpPr>
            <a:grpSpLocks/>
          </p:cNvGrpSpPr>
          <p:nvPr/>
        </p:nvGrpSpPr>
        <p:grpSpPr bwMode="auto">
          <a:xfrm>
            <a:off x="4572000" y="1676400"/>
            <a:ext cx="4267200" cy="4419600"/>
            <a:chOff x="2880" y="1448"/>
            <a:chExt cx="2688" cy="2784"/>
          </a:xfrm>
        </p:grpSpPr>
        <p:pic>
          <p:nvPicPr>
            <p:cNvPr id="17412" name="Picture 4" descr="AAJLMJJ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2" y="1448"/>
              <a:ext cx="2468" cy="2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3318" name="Rectangle 6"/>
            <p:cNvSpPr>
              <a:spLocks noChangeArrowheads="1"/>
            </p:cNvSpPr>
            <p:nvPr/>
          </p:nvSpPr>
          <p:spPr bwMode="auto">
            <a:xfrm>
              <a:off x="2880" y="3504"/>
              <a:ext cx="2688" cy="728"/>
            </a:xfrm>
            <a:prstGeom prst="rect">
              <a:avLst/>
            </a:prstGeom>
            <a:noFill/>
            <a:ln>
              <a:noFill/>
            </a:ln>
            <a:effectLst/>
            <a:extLst/>
          </p:spPr>
          <p:txBody>
            <a:bodyPr>
              <a:spAutoFit/>
            </a:bodyPr>
            <a:lstStyle/>
            <a:p>
              <a:pPr>
                <a:defRPr/>
              </a:pPr>
              <a:r>
                <a:rPr lang="en-US" b="1" dirty="0">
                  <a:cs typeface="+mn-cs"/>
                </a:rPr>
                <a:t>FIGURE 20–9 </a:t>
              </a:r>
              <a:r>
                <a:rPr lang="en-US" dirty="0">
                  <a:cs typeface="+mn-cs"/>
                </a:rPr>
                <a:t>The graph shows the effect of sonic tuning of the intake manifold runners. The longer runners increase the torque peak and move it to a lower RPM. The 600 mm intake runner is about 24 in. long.</a:t>
              </a:r>
            </a:p>
          </p:txBody>
        </p:sp>
      </p:grpSp>
    </p:spTree>
    <p:extLst>
      <p:ext uri="{BB962C8B-B14F-4D97-AF65-F5344CB8AC3E}">
        <p14:creationId xmlns:p14="http://schemas.microsoft.com/office/powerpoint/2010/main" val="2177766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20–10</a:t>
            </a:r>
            <a:r>
              <a:rPr lang="en-US" dirty="0" smtClean="0"/>
              <a:t> Airflow through the large diameter upper intake manifold is distributed to smaller diameter individual runners in the lower manifold in this two-piece manifold design.</a:t>
            </a:r>
            <a:endParaRPr lang="en-US" dirty="0"/>
          </a:p>
        </p:txBody>
      </p:sp>
      <p:pic>
        <p:nvPicPr>
          <p:cNvPr id="3" name="Picture 2" descr="6540020011.jpg"/>
          <p:cNvPicPr>
            <a:picLocks noChangeAspect="1"/>
          </p:cNvPicPr>
          <p:nvPr/>
        </p:nvPicPr>
        <p:blipFill>
          <a:blip r:embed="rId2" cstate="print"/>
          <a:stretch>
            <a:fillRect/>
          </a:stretch>
        </p:blipFill>
        <p:spPr>
          <a:xfrm>
            <a:off x="1250899" y="1881835"/>
            <a:ext cx="6642202" cy="4008730"/>
          </a:xfrm>
          <a:prstGeom prst="rect">
            <a:avLst/>
          </a:prstGeom>
        </p:spPr>
      </p:pic>
    </p:spTree>
    <p:extLst>
      <p:ext uri="{BB962C8B-B14F-4D97-AF65-F5344CB8AC3E}">
        <p14:creationId xmlns:p14="http://schemas.microsoft.com/office/powerpoint/2010/main" val="1865653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20–11</a:t>
            </a:r>
            <a:r>
              <a:rPr lang="en-US" dirty="0" smtClean="0"/>
              <a:t> The air flowing into the engine can be directed through long or short runners for best performance and fuel economy.</a:t>
            </a:r>
            <a:endParaRPr lang="en-US" dirty="0"/>
          </a:p>
        </p:txBody>
      </p:sp>
      <p:pic>
        <p:nvPicPr>
          <p:cNvPr id="3" name="Picture 2" descr="6540020012.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2731600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20–12</a:t>
            </a:r>
            <a:r>
              <a:rPr lang="en-US" dirty="0" smtClean="0"/>
              <a:t> Many plastic intake manifolds are constructed using many parts glued together to form complex passages for airflow into the engine.</a:t>
            </a:r>
            <a:endParaRPr lang="en-US" dirty="0"/>
          </a:p>
        </p:txBody>
      </p:sp>
      <p:pic>
        <p:nvPicPr>
          <p:cNvPr id="3" name="Picture 2" descr="6540020013.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334700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smtClean="0"/>
              <a:t>EXHAUST GAS RECIRCULATION PASSAGES</a:t>
            </a:r>
            <a:endParaRPr lang="en-US"/>
          </a:p>
        </p:txBody>
      </p:sp>
      <p:sp>
        <p:nvSpPr>
          <p:cNvPr id="20482" name="Rectangle 3"/>
          <p:cNvSpPr>
            <a:spLocks noGrp="1" noChangeArrowheads="1"/>
          </p:cNvSpPr>
          <p:nvPr>
            <p:ph idx="1"/>
          </p:nvPr>
        </p:nvSpPr>
        <p:spPr/>
        <p:txBody>
          <a:bodyPr/>
          <a:lstStyle/>
          <a:p>
            <a:r>
              <a:rPr lang="en-US" smtClean="0"/>
              <a:t>Purpose and Function</a:t>
            </a:r>
          </a:p>
          <a:p>
            <a:r>
              <a:rPr lang="en-US" smtClean="0"/>
              <a:t>Exhaust Gas Coolers</a:t>
            </a:r>
            <a:endParaRPr lang="en-US"/>
          </a:p>
        </p:txBody>
      </p:sp>
      <p:grpSp>
        <p:nvGrpSpPr>
          <p:cNvPr id="20483" name="Group 7"/>
          <p:cNvGrpSpPr>
            <a:grpSpLocks/>
          </p:cNvGrpSpPr>
          <p:nvPr/>
        </p:nvGrpSpPr>
        <p:grpSpPr bwMode="auto">
          <a:xfrm>
            <a:off x="4191000" y="1524000"/>
            <a:ext cx="4168775" cy="4349750"/>
            <a:chOff x="2914" y="1221"/>
            <a:chExt cx="2626" cy="2740"/>
          </a:xfrm>
        </p:grpSpPr>
        <p:pic>
          <p:nvPicPr>
            <p:cNvPr id="20484" name="Picture 4" descr="AAJLMJN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221"/>
              <a:ext cx="2626" cy="20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6390" name="Rectangle 6"/>
            <p:cNvSpPr>
              <a:spLocks noChangeArrowheads="1"/>
            </p:cNvSpPr>
            <p:nvPr/>
          </p:nvSpPr>
          <p:spPr bwMode="auto">
            <a:xfrm>
              <a:off x="3216" y="3360"/>
              <a:ext cx="2304" cy="601"/>
            </a:xfrm>
            <a:prstGeom prst="rect">
              <a:avLst/>
            </a:prstGeom>
            <a:noFill/>
            <a:ln>
              <a:noFill/>
            </a:ln>
            <a:effectLst/>
            <a:extLst/>
          </p:spPr>
          <p:txBody>
            <a:bodyPr>
              <a:spAutoFit/>
            </a:bodyPr>
            <a:lstStyle/>
            <a:p>
              <a:pPr>
                <a:defRPr/>
              </a:pPr>
              <a:r>
                <a:rPr lang="en-US" b="1" dirty="0">
                  <a:cs typeface="+mn-cs"/>
                </a:rPr>
                <a:t>FIGURE 20–13 </a:t>
              </a:r>
              <a:r>
                <a:rPr lang="en-US" dirty="0">
                  <a:cs typeface="+mn-cs"/>
                </a:rPr>
                <a:t>A typical long exhaust gas line used to cool the exhaust gases before being recirculated back into the intake manifold.</a:t>
              </a:r>
            </a:p>
          </p:txBody>
        </p:sp>
      </p:grpSp>
    </p:spTree>
    <p:extLst>
      <p:ext uri="{BB962C8B-B14F-4D97-AF65-F5344CB8AC3E}">
        <p14:creationId xmlns:p14="http://schemas.microsoft.com/office/powerpoint/2010/main" val="1744843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mtClean="0"/>
              <a:t>EXHAUST MANIFOLDS</a:t>
            </a:r>
            <a:endParaRPr lang="en-US"/>
          </a:p>
        </p:txBody>
      </p:sp>
      <p:sp>
        <p:nvSpPr>
          <p:cNvPr id="21506" name="Rectangle 3"/>
          <p:cNvSpPr>
            <a:spLocks noGrp="1" noChangeArrowheads="1"/>
          </p:cNvSpPr>
          <p:nvPr>
            <p:ph idx="1"/>
          </p:nvPr>
        </p:nvSpPr>
        <p:spPr/>
        <p:txBody>
          <a:bodyPr/>
          <a:lstStyle/>
          <a:p>
            <a:r>
              <a:rPr lang="en-US" smtClean="0"/>
              <a:t>Purpose and Function</a:t>
            </a:r>
          </a:p>
          <a:p>
            <a:r>
              <a:rPr lang="en-US" smtClean="0"/>
              <a:t>Construction</a:t>
            </a:r>
          </a:p>
          <a:p>
            <a:r>
              <a:rPr lang="en-US" smtClean="0"/>
              <a:t>Exhaust Manifold Gaskets</a:t>
            </a:r>
            <a:endParaRPr lang="en-US"/>
          </a:p>
        </p:txBody>
      </p:sp>
    </p:spTree>
    <p:extLst>
      <p:ext uri="{BB962C8B-B14F-4D97-AF65-F5344CB8AC3E}">
        <p14:creationId xmlns:p14="http://schemas.microsoft.com/office/powerpoint/2010/main" val="39045615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20–14</a:t>
            </a:r>
            <a:r>
              <a:rPr lang="en-US" dirty="0" smtClean="0"/>
              <a:t> The exhaust gases are pushed out of the cylinder by the piston on the exhaust stroke.</a:t>
            </a:r>
            <a:endParaRPr lang="en-US" dirty="0"/>
          </a:p>
        </p:txBody>
      </p:sp>
      <p:pic>
        <p:nvPicPr>
          <p:cNvPr id="3" name="Picture 2" descr="6540020015.jpg"/>
          <p:cNvPicPr>
            <a:picLocks noChangeAspect="1"/>
          </p:cNvPicPr>
          <p:nvPr/>
        </p:nvPicPr>
        <p:blipFill>
          <a:blip r:embed="rId2" cstate="print"/>
          <a:stretch>
            <a:fillRect/>
          </a:stretch>
        </p:blipFill>
        <p:spPr>
          <a:xfrm>
            <a:off x="2651760" y="1665595"/>
            <a:ext cx="3840480" cy="4555864"/>
          </a:xfrm>
          <a:prstGeom prst="rect">
            <a:avLst/>
          </a:prstGeom>
        </p:spPr>
      </p:pic>
    </p:spTree>
    <p:extLst>
      <p:ext uri="{BB962C8B-B14F-4D97-AF65-F5344CB8AC3E}">
        <p14:creationId xmlns:p14="http://schemas.microsoft.com/office/powerpoint/2010/main" val="888842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20–15</a:t>
            </a:r>
            <a:r>
              <a:rPr lang="en-US" dirty="0" smtClean="0"/>
              <a:t> This exhaust manifold (red area) is equipped with a heat shield to help retain heat and reduce exhaust emissions.</a:t>
            </a:r>
            <a:endParaRPr lang="en-US" dirty="0"/>
          </a:p>
        </p:txBody>
      </p:sp>
      <p:pic>
        <p:nvPicPr>
          <p:cNvPr id="3" name="Picture 2" descr="6540020016.jpg"/>
          <p:cNvPicPr>
            <a:picLocks noChangeAspect="1"/>
          </p:cNvPicPr>
          <p:nvPr/>
        </p:nvPicPr>
        <p:blipFill>
          <a:blip r:embed="rId2" cstate="print"/>
          <a:stretch>
            <a:fillRect/>
          </a:stretch>
        </p:blipFill>
        <p:spPr>
          <a:xfrm>
            <a:off x="1691641" y="2042769"/>
            <a:ext cx="5760719" cy="3686860"/>
          </a:xfrm>
          <a:prstGeom prst="rect">
            <a:avLst/>
          </a:prstGeom>
        </p:spPr>
      </p:pic>
    </p:spTree>
    <p:extLst>
      <p:ext uri="{BB962C8B-B14F-4D97-AF65-F5344CB8AC3E}">
        <p14:creationId xmlns:p14="http://schemas.microsoft.com/office/powerpoint/2010/main" val="841464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20–16</a:t>
            </a:r>
            <a:r>
              <a:rPr lang="en-US" dirty="0" smtClean="0"/>
              <a:t> Many exhaust manifolds are constructed of steel tubing and are free flowing to improve engine performance.</a:t>
            </a:r>
            <a:endParaRPr lang="en-US" dirty="0"/>
          </a:p>
        </p:txBody>
      </p:sp>
      <p:pic>
        <p:nvPicPr>
          <p:cNvPr id="3" name="Picture 2" descr="6540020017.jpg"/>
          <p:cNvPicPr>
            <a:picLocks noChangeAspect="1"/>
          </p:cNvPicPr>
          <p:nvPr/>
        </p:nvPicPr>
        <p:blipFill>
          <a:blip r:embed="rId2" cstate="print"/>
          <a:stretch>
            <a:fillRect/>
          </a:stretch>
        </p:blipFill>
        <p:spPr>
          <a:xfrm>
            <a:off x="1691641" y="1730044"/>
            <a:ext cx="5760719" cy="4312310"/>
          </a:xfrm>
          <a:prstGeom prst="rect">
            <a:avLst/>
          </a:prstGeom>
        </p:spPr>
      </p:pic>
    </p:spTree>
    <p:extLst>
      <p:ext uri="{BB962C8B-B14F-4D97-AF65-F5344CB8AC3E}">
        <p14:creationId xmlns:p14="http://schemas.microsoft.com/office/powerpoint/2010/main" val="3133399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0"/>
          <p:cNvSpPr>
            <a:spLocks noGrp="1" noChangeArrowheads="1"/>
          </p:cNvSpPr>
          <p:nvPr>
            <p:ph type="title"/>
          </p:nvPr>
        </p:nvSpPr>
        <p:spPr/>
        <p:txBody>
          <a:bodyPr/>
          <a:lstStyle/>
          <a:p>
            <a:r>
              <a:rPr lang="en-US" smtClean="0"/>
              <a:t>OBJECTIVES</a:t>
            </a:r>
            <a:endParaRPr lang="en-US"/>
          </a:p>
        </p:txBody>
      </p:sp>
      <p:sp>
        <p:nvSpPr>
          <p:cNvPr id="7170" name="Rectangle 8"/>
          <p:cNvSpPr>
            <a:spLocks noGrp="1" noChangeArrowheads="1"/>
          </p:cNvSpPr>
          <p:nvPr>
            <p:ph type="body" idx="1"/>
          </p:nvPr>
        </p:nvSpPr>
        <p:spPr/>
        <p:txBody>
          <a:bodyPr/>
          <a:lstStyle/>
          <a:p>
            <a:pPr marL="0" indent="-29718">
              <a:buNone/>
            </a:pPr>
            <a:r>
              <a:rPr lang="en-US" b="1" dirty="0" smtClean="0">
                <a:solidFill>
                  <a:srgbClr val="007FA3"/>
                </a:solidFill>
              </a:rPr>
              <a:t>20.1</a:t>
            </a:r>
            <a:r>
              <a:rPr lang="en-US" dirty="0" smtClean="0"/>
              <a:t> Explain air intake filtration. </a:t>
            </a:r>
          </a:p>
          <a:p>
            <a:pPr marL="0" indent="-29718">
              <a:buNone/>
            </a:pPr>
            <a:r>
              <a:rPr lang="en-US" b="1" dirty="0" smtClean="0">
                <a:solidFill>
                  <a:srgbClr val="007FA3"/>
                </a:solidFill>
              </a:rPr>
              <a:t>20.2</a:t>
            </a:r>
            <a:r>
              <a:rPr lang="en-US" dirty="0" smtClean="0"/>
              <a:t> Discuss the throttle-body injection intake manifolds and port fuel-injection intake manifolds. </a:t>
            </a:r>
          </a:p>
          <a:p>
            <a:pPr marL="0" indent="-29718">
              <a:buNone/>
            </a:pPr>
            <a:r>
              <a:rPr lang="en-US" b="1" dirty="0" smtClean="0">
                <a:solidFill>
                  <a:srgbClr val="007FA3"/>
                </a:solidFill>
              </a:rPr>
              <a:t>20.3 </a:t>
            </a:r>
            <a:r>
              <a:rPr lang="en-US" dirty="0" smtClean="0"/>
              <a:t>Discuss exhaust gas recirculation passages and exhaust manifolds. </a:t>
            </a:r>
          </a:p>
          <a:p>
            <a:pPr marL="0" indent="-29718">
              <a:buNone/>
            </a:pPr>
            <a:r>
              <a:rPr lang="en-US" b="1" dirty="0" smtClean="0">
                <a:solidFill>
                  <a:srgbClr val="007FA3"/>
                </a:solidFill>
              </a:rPr>
              <a:t>20.4</a:t>
            </a:r>
            <a:r>
              <a:rPr lang="en-US" dirty="0" smtClean="0"/>
              <a:t> Describe the purpose and function of mufflers.</a:t>
            </a:r>
            <a:endParaRPr lang="en-US" dirty="0"/>
          </a:p>
        </p:txBody>
      </p:sp>
    </p:spTree>
    <p:extLst>
      <p:ext uri="{BB962C8B-B14F-4D97-AF65-F5344CB8AC3E}">
        <p14:creationId xmlns:p14="http://schemas.microsoft.com/office/powerpoint/2010/main" val="1241123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20–17</a:t>
            </a:r>
            <a:r>
              <a:rPr lang="en-US" dirty="0" smtClean="0"/>
              <a:t> A crack in an exhaust manifold is often not visible because a heat shield usually covers the area. A crack in the exhaust manifold upstream of the oxygen sensor can fool the sensor and affect engine operation.</a:t>
            </a:r>
            <a:endParaRPr lang="en-US" dirty="0"/>
          </a:p>
        </p:txBody>
      </p:sp>
      <p:pic>
        <p:nvPicPr>
          <p:cNvPr id="3" name="Picture 2" descr="6540020018.jpg"/>
          <p:cNvPicPr>
            <a:picLocks noChangeAspect="1"/>
          </p:cNvPicPr>
          <p:nvPr/>
        </p:nvPicPr>
        <p:blipFill>
          <a:blip r:embed="rId2" cstate="print"/>
          <a:stretch>
            <a:fillRect/>
          </a:stretch>
        </p:blipFill>
        <p:spPr>
          <a:xfrm>
            <a:off x="1691640" y="1697127"/>
            <a:ext cx="5760720" cy="4378147"/>
          </a:xfrm>
          <a:prstGeom prst="rect">
            <a:avLst/>
          </a:prstGeom>
        </p:spPr>
      </p:pic>
    </p:spTree>
    <p:extLst>
      <p:ext uri="{BB962C8B-B14F-4D97-AF65-F5344CB8AC3E}">
        <p14:creationId xmlns:p14="http://schemas.microsoft.com/office/powerpoint/2010/main" val="4160757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20–18</a:t>
            </a:r>
            <a:r>
              <a:rPr lang="en-US" dirty="0" smtClean="0"/>
              <a:t> Typical exhaust manifold gaskets. Note how they are laminated to allow the exhaust manifold to expand and contract due to heating and cooling.</a:t>
            </a:r>
            <a:endParaRPr lang="en-US" dirty="0"/>
          </a:p>
        </p:txBody>
      </p:sp>
      <p:pic>
        <p:nvPicPr>
          <p:cNvPr id="3" name="Picture 2" descr="6540020019.jpg"/>
          <p:cNvPicPr>
            <a:picLocks noChangeAspect="1"/>
          </p:cNvPicPr>
          <p:nvPr/>
        </p:nvPicPr>
        <p:blipFill>
          <a:blip r:embed="rId2" cstate="print"/>
          <a:stretch>
            <a:fillRect/>
          </a:stretch>
        </p:blipFill>
        <p:spPr>
          <a:xfrm>
            <a:off x="1691641" y="2009852"/>
            <a:ext cx="5760719" cy="3752697"/>
          </a:xfrm>
          <a:prstGeom prst="rect">
            <a:avLst/>
          </a:prstGeom>
        </p:spPr>
      </p:pic>
    </p:spTree>
    <p:extLst>
      <p:ext uri="{BB962C8B-B14F-4D97-AF65-F5344CB8AC3E}">
        <p14:creationId xmlns:p14="http://schemas.microsoft.com/office/powerpoint/2010/main" val="1235283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smtClean="0"/>
              <a:t>FIGURE 20–19</a:t>
            </a:r>
            <a:r>
              <a:rPr lang="en-US" sz="1800" dirty="0" smtClean="0"/>
              <a:t> An exhaust manifold spreader tool is absolutely necessary when reinstalling exhaust manifolds. When they are removed from the engine, the manifolds tend to warp slightly even though the engine is allowed to cool before being removed. The spreader tool allows the technician to line up the bolt holes without harming the manifold.</a:t>
            </a:r>
            <a:endParaRPr lang="en-US" sz="1800" dirty="0"/>
          </a:p>
        </p:txBody>
      </p:sp>
      <p:pic>
        <p:nvPicPr>
          <p:cNvPr id="3" name="Picture 2" descr="6540020020.jpg"/>
          <p:cNvPicPr>
            <a:picLocks noChangeAspect="1"/>
          </p:cNvPicPr>
          <p:nvPr/>
        </p:nvPicPr>
        <p:blipFill>
          <a:blip r:embed="rId2" cstate="print"/>
          <a:stretch>
            <a:fillRect/>
          </a:stretch>
        </p:blipFill>
        <p:spPr>
          <a:xfrm>
            <a:off x="1691641" y="2009852"/>
            <a:ext cx="5760719" cy="3752697"/>
          </a:xfrm>
          <a:prstGeom prst="rect">
            <a:avLst/>
          </a:prstGeom>
        </p:spPr>
      </p:pic>
    </p:spTree>
    <p:extLst>
      <p:ext uri="{BB962C8B-B14F-4D97-AF65-F5344CB8AC3E}">
        <p14:creationId xmlns:p14="http://schemas.microsoft.com/office/powerpoint/2010/main" val="1716119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mtClean="0"/>
              <a:t>MUFFLERS</a:t>
            </a:r>
            <a:endParaRPr lang="en-US"/>
          </a:p>
        </p:txBody>
      </p:sp>
      <p:sp>
        <p:nvSpPr>
          <p:cNvPr id="27650" name="Rectangle 3"/>
          <p:cNvSpPr>
            <a:spLocks noGrp="1" noChangeArrowheads="1"/>
          </p:cNvSpPr>
          <p:nvPr>
            <p:ph idx="1"/>
          </p:nvPr>
        </p:nvSpPr>
        <p:spPr/>
        <p:txBody>
          <a:bodyPr/>
          <a:lstStyle/>
          <a:p>
            <a:r>
              <a:rPr lang="en-US" smtClean="0"/>
              <a:t>The muffler catches the large bursts of high-pressure exhaust gas from the cylinder</a:t>
            </a:r>
          </a:p>
          <a:p>
            <a:pPr lvl="1"/>
            <a:r>
              <a:rPr lang="en-US" smtClean="0"/>
              <a:t>Smoothing out the pressure pulses and allowing them to be released at an even and constant rate</a:t>
            </a:r>
            <a:endParaRPr lang="en-US"/>
          </a:p>
        </p:txBody>
      </p:sp>
      <p:grpSp>
        <p:nvGrpSpPr>
          <p:cNvPr id="27651" name="Group 7"/>
          <p:cNvGrpSpPr>
            <a:grpSpLocks/>
          </p:cNvGrpSpPr>
          <p:nvPr/>
        </p:nvGrpSpPr>
        <p:grpSpPr bwMode="auto">
          <a:xfrm>
            <a:off x="457200" y="3352800"/>
            <a:ext cx="8229600" cy="2651125"/>
            <a:chOff x="274" y="1872"/>
            <a:chExt cx="5184" cy="1670"/>
          </a:xfrm>
        </p:grpSpPr>
        <p:pic>
          <p:nvPicPr>
            <p:cNvPr id="27652" name="Picture 4" descr="AAJLMLI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 y="1872"/>
              <a:ext cx="5184" cy="1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3558" name="Rectangle 6"/>
            <p:cNvSpPr>
              <a:spLocks noChangeArrowheads="1"/>
            </p:cNvSpPr>
            <p:nvPr/>
          </p:nvSpPr>
          <p:spPr bwMode="auto">
            <a:xfrm>
              <a:off x="528" y="3216"/>
              <a:ext cx="4560" cy="326"/>
            </a:xfrm>
            <a:prstGeom prst="rect">
              <a:avLst/>
            </a:prstGeom>
            <a:noFill/>
            <a:ln>
              <a:noFill/>
            </a:ln>
            <a:effectLst/>
            <a:extLst/>
          </p:spPr>
          <p:txBody>
            <a:bodyPr>
              <a:spAutoFit/>
            </a:bodyPr>
            <a:lstStyle/>
            <a:p>
              <a:pPr>
                <a:defRPr/>
              </a:pPr>
              <a:r>
                <a:rPr lang="en-US" b="1" dirty="0">
                  <a:cs typeface="+mn-cs"/>
                </a:rPr>
                <a:t>FIGURE 20–20 </a:t>
              </a:r>
              <a:r>
                <a:rPr lang="en-US" dirty="0">
                  <a:cs typeface="+mn-cs"/>
                </a:rPr>
                <a:t>Exhaust gases expand and cool as they travel through passages in the muffler.</a:t>
              </a:r>
            </a:p>
          </p:txBody>
        </p:sp>
      </p:grpSp>
    </p:spTree>
    <p:extLst>
      <p:ext uri="{BB962C8B-B14F-4D97-AF65-F5344CB8AC3E}">
        <p14:creationId xmlns:p14="http://schemas.microsoft.com/office/powerpoint/2010/main" val="37091597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20–21</a:t>
            </a:r>
            <a:r>
              <a:rPr lang="en-US" dirty="0" smtClean="0"/>
              <a:t> A hole in the muffler allows condensed water to escape.</a:t>
            </a:r>
            <a:endParaRPr lang="en-US" dirty="0"/>
          </a:p>
        </p:txBody>
      </p:sp>
      <p:pic>
        <p:nvPicPr>
          <p:cNvPr id="3" name="Picture 2" descr="6540020022.jpg"/>
          <p:cNvPicPr>
            <a:picLocks noChangeAspect="1"/>
          </p:cNvPicPr>
          <p:nvPr/>
        </p:nvPicPr>
        <p:blipFill>
          <a:blip r:embed="rId2" cstate="print"/>
          <a:stretch>
            <a:fillRect/>
          </a:stretch>
        </p:blipFill>
        <p:spPr>
          <a:xfrm>
            <a:off x="1691641" y="2256739"/>
            <a:ext cx="5760719" cy="3258921"/>
          </a:xfrm>
          <a:prstGeom prst="rect">
            <a:avLst/>
          </a:prstGeom>
        </p:spPr>
      </p:pic>
    </p:spTree>
    <p:extLst>
      <p:ext uri="{BB962C8B-B14F-4D97-AF65-F5344CB8AC3E}">
        <p14:creationId xmlns:p14="http://schemas.microsoft.com/office/powerpoint/2010/main" val="141276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20–22</a:t>
            </a:r>
            <a:r>
              <a:rPr lang="en-US" dirty="0" smtClean="0"/>
              <a:t> A high-performance aftermarket air filter often can increase airflow into the engine for more power.</a:t>
            </a:r>
            <a:endParaRPr lang="en-US" dirty="0"/>
          </a:p>
        </p:txBody>
      </p:sp>
      <p:pic>
        <p:nvPicPr>
          <p:cNvPr id="3" name="Picture 2" descr="6540020023.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2296087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dirty="0" smtClean="0"/>
              <a:t>SUMMARY (1 OF 2)</a:t>
            </a:r>
            <a:endParaRPr lang="en-US" dirty="0"/>
          </a:p>
        </p:txBody>
      </p:sp>
      <p:sp>
        <p:nvSpPr>
          <p:cNvPr id="30722" name="Rectangle 3"/>
          <p:cNvSpPr>
            <a:spLocks noGrp="1" noChangeArrowheads="1"/>
          </p:cNvSpPr>
          <p:nvPr>
            <p:ph type="body" idx="1"/>
          </p:nvPr>
        </p:nvSpPr>
        <p:spPr/>
        <p:txBody>
          <a:bodyPr/>
          <a:lstStyle/>
          <a:p>
            <a:r>
              <a:rPr lang="en-US" dirty="0" smtClean="0"/>
              <a:t>All air entering an engine must be filtered.</a:t>
            </a:r>
          </a:p>
          <a:p>
            <a:r>
              <a:rPr lang="en-US" dirty="0" smtClean="0"/>
              <a:t>Engines that use throttle-body injection units are equipped with intake manifolds that keep the airflow speed through the manifold at 50 to 300 </a:t>
            </a:r>
            <a:r>
              <a:rPr lang="en-US" dirty="0" err="1" smtClean="0"/>
              <a:t>ft</a:t>
            </a:r>
            <a:r>
              <a:rPr lang="en-US" dirty="0" smtClean="0"/>
              <a:t> per second.</a:t>
            </a:r>
          </a:p>
          <a:p>
            <a:r>
              <a:rPr lang="en-US" dirty="0" smtClean="0"/>
              <a:t>Most intake manifolds have an EGR valve that regulates the amount of </a:t>
            </a:r>
            <a:r>
              <a:rPr lang="en-US" dirty="0" err="1" smtClean="0"/>
              <a:t>recirculated</a:t>
            </a:r>
            <a:r>
              <a:rPr lang="en-US" dirty="0" smtClean="0"/>
              <a:t> exhaust that enters the engine to reduce </a:t>
            </a:r>
            <a:r>
              <a:rPr lang="en-US" dirty="0" err="1" smtClean="0"/>
              <a:t>NOx</a:t>
            </a:r>
            <a:r>
              <a:rPr lang="en-US" dirty="0" smtClean="0"/>
              <a:t> emissions.</a:t>
            </a:r>
          </a:p>
        </p:txBody>
      </p:sp>
    </p:spTree>
    <p:extLst>
      <p:ext uri="{BB962C8B-B14F-4D97-AF65-F5344CB8AC3E}">
        <p14:creationId xmlns:p14="http://schemas.microsoft.com/office/powerpoint/2010/main" val="3455619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dirty="0" smtClean="0"/>
              <a:t>SUMMARY (2 OF 2)</a:t>
            </a:r>
            <a:endParaRPr lang="en-US" dirty="0"/>
          </a:p>
        </p:txBody>
      </p:sp>
      <p:sp>
        <p:nvSpPr>
          <p:cNvPr id="31746" name="Rectangle 3"/>
          <p:cNvSpPr>
            <a:spLocks noGrp="1" noChangeArrowheads="1"/>
          </p:cNvSpPr>
          <p:nvPr>
            <p:ph type="body" idx="1"/>
          </p:nvPr>
        </p:nvSpPr>
        <p:spPr/>
        <p:txBody>
          <a:bodyPr/>
          <a:lstStyle/>
          <a:p>
            <a:r>
              <a:rPr lang="en-US" dirty="0"/>
              <a:t>Exhaust manifolds can be made from cast iron or steel tubing.</a:t>
            </a:r>
          </a:p>
          <a:p>
            <a:r>
              <a:rPr lang="en-US" dirty="0" smtClean="0"/>
              <a:t>The exhaust system also contains a catalytic converter, exhaust pipes, and muffler. </a:t>
            </a:r>
          </a:p>
          <a:p>
            <a:r>
              <a:rPr lang="en-US" dirty="0" smtClean="0"/>
              <a:t>The entire exhaust system is supported by rubber hangers that isolate the noise and vibration of the exhaust from the rest of the vehicle.</a:t>
            </a:r>
            <a:endParaRPr lang="en-US" dirty="0"/>
          </a:p>
        </p:txBody>
      </p:sp>
    </p:spTree>
    <p:extLst>
      <p:ext uri="{BB962C8B-B14F-4D97-AF65-F5344CB8AC3E}">
        <p14:creationId xmlns:p14="http://schemas.microsoft.com/office/powerpoint/2010/main" val="1621389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r>
              <a:rPr lang="en-US" smtClean="0"/>
              <a:t>AIR INTAKE FILTRATION</a:t>
            </a:r>
            <a:endParaRPr lang="en-US"/>
          </a:p>
        </p:txBody>
      </p:sp>
      <p:sp>
        <p:nvSpPr>
          <p:cNvPr id="9218" name="Rectangle 3"/>
          <p:cNvSpPr>
            <a:spLocks noGrp="1" noChangeArrowheads="1"/>
          </p:cNvSpPr>
          <p:nvPr>
            <p:ph type="body" idx="1"/>
          </p:nvPr>
        </p:nvSpPr>
        <p:spPr/>
        <p:txBody>
          <a:bodyPr/>
          <a:lstStyle/>
          <a:p>
            <a:r>
              <a:rPr lang="en-US" smtClean="0"/>
              <a:t>Need For Air Filtering</a:t>
            </a:r>
          </a:p>
          <a:p>
            <a:r>
              <a:rPr lang="en-US" smtClean="0"/>
              <a:t>Air Filter Elements</a:t>
            </a:r>
          </a:p>
          <a:p>
            <a:r>
              <a:rPr lang="en-US" smtClean="0"/>
              <a:t>Filter Replacement</a:t>
            </a:r>
          </a:p>
          <a:p>
            <a:r>
              <a:rPr lang="en-US" smtClean="0"/>
              <a:t>Remotely Mounted Air Filters And Ducts</a:t>
            </a:r>
          </a:p>
          <a:p>
            <a:r>
              <a:rPr lang="en-US" smtClean="0"/>
              <a:t>Air Filter Restriction Indicator</a:t>
            </a:r>
            <a:endParaRPr lang="en-US"/>
          </a:p>
        </p:txBody>
      </p:sp>
    </p:spTree>
    <p:extLst>
      <p:ext uri="{BB962C8B-B14F-4D97-AF65-F5344CB8AC3E}">
        <p14:creationId xmlns:p14="http://schemas.microsoft.com/office/powerpoint/2010/main" val="1548129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20–1</a:t>
            </a:r>
            <a:r>
              <a:rPr lang="en-US" dirty="0" smtClean="0"/>
              <a:t> Downward movement of the piston lowers the air pressure inside the combustion chamber. The pressure differential between the atmosphere and the inside of the engine forces air into the engine.</a:t>
            </a:r>
            <a:endParaRPr lang="en-US" dirty="0"/>
          </a:p>
        </p:txBody>
      </p:sp>
      <p:pic>
        <p:nvPicPr>
          <p:cNvPr id="3" name="Picture 2" descr="6540020001.jpg"/>
          <p:cNvPicPr>
            <a:picLocks noChangeAspect="1"/>
          </p:cNvPicPr>
          <p:nvPr/>
        </p:nvPicPr>
        <p:blipFill>
          <a:blip r:embed="rId2" cstate="print"/>
          <a:stretch>
            <a:fillRect/>
          </a:stretch>
        </p:blipFill>
        <p:spPr>
          <a:xfrm>
            <a:off x="1856232" y="1702613"/>
            <a:ext cx="5431536" cy="4367174"/>
          </a:xfrm>
          <a:prstGeom prst="rect">
            <a:avLst/>
          </a:prstGeom>
        </p:spPr>
      </p:pic>
    </p:spTree>
    <p:extLst>
      <p:ext uri="{BB962C8B-B14F-4D97-AF65-F5344CB8AC3E}">
        <p14:creationId xmlns:p14="http://schemas.microsoft.com/office/powerpoint/2010/main" val="448613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20–3</a:t>
            </a:r>
            <a:r>
              <a:rPr lang="en-US" dirty="0" smtClean="0"/>
              <a:t> Most air filter housings are located on the side of the engine compartment and use flexible rubber hose to direct the airflow into the throttle body of the engine.</a:t>
            </a:r>
            <a:endParaRPr lang="en-US" dirty="0"/>
          </a:p>
        </p:txBody>
      </p:sp>
      <p:pic>
        <p:nvPicPr>
          <p:cNvPr id="3" name="Picture 2" descr="6540020003.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213337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20–4</a:t>
            </a:r>
            <a:r>
              <a:rPr lang="en-US" dirty="0" smtClean="0"/>
              <a:t> A typical air filter restriction indicator used on a General Motors truck engine. The indicator turns red when it detects enough restriction to require a filter replacement.</a:t>
            </a:r>
            <a:endParaRPr lang="en-US" dirty="0"/>
          </a:p>
        </p:txBody>
      </p:sp>
      <p:pic>
        <p:nvPicPr>
          <p:cNvPr id="3" name="Picture 2" descr="6540020004.jpg"/>
          <p:cNvPicPr>
            <a:picLocks noChangeAspect="1"/>
          </p:cNvPicPr>
          <p:nvPr/>
        </p:nvPicPr>
        <p:blipFill>
          <a:blip r:embed="rId2" cstate="print"/>
          <a:stretch>
            <a:fillRect/>
          </a:stretch>
        </p:blipFill>
        <p:spPr>
          <a:xfrm>
            <a:off x="1691641" y="1708100"/>
            <a:ext cx="5760719" cy="4356201"/>
          </a:xfrm>
          <a:prstGeom prst="rect">
            <a:avLst/>
          </a:prstGeom>
        </p:spPr>
      </p:pic>
    </p:spTree>
    <p:extLst>
      <p:ext uri="{BB962C8B-B14F-4D97-AF65-F5344CB8AC3E}">
        <p14:creationId xmlns:p14="http://schemas.microsoft.com/office/powerpoint/2010/main" val="2159011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cap="all" dirty="0" smtClean="0"/>
              <a:t>FIGURE 20–5</a:t>
            </a:r>
            <a:r>
              <a:rPr lang="en-US" sz="1800" dirty="0" smtClean="0"/>
              <a:t> (a) Note the discovery as the air filter housing was opened during service on a Pontiac. The nuts were obviously deposited by squirrels (or some other animal). (b) Not only was the housing filled with nuts, but also this air filter was extremely dirty, indicating that this vehicle had not been serviced for a long time.</a:t>
            </a:r>
            <a:endParaRPr lang="en-US" sz="1800" dirty="0"/>
          </a:p>
        </p:txBody>
      </p:sp>
      <p:pic>
        <p:nvPicPr>
          <p:cNvPr id="3" name="Picture 2" descr="6540020005.jpg"/>
          <p:cNvPicPr>
            <a:picLocks noChangeAspect="1"/>
          </p:cNvPicPr>
          <p:nvPr/>
        </p:nvPicPr>
        <p:blipFill>
          <a:blip r:embed="rId2" cstate="print"/>
          <a:stretch>
            <a:fillRect/>
          </a:stretch>
        </p:blipFill>
        <p:spPr>
          <a:xfrm>
            <a:off x="498894" y="2387803"/>
            <a:ext cx="3840480" cy="2721254"/>
          </a:xfrm>
          <a:prstGeom prst="rect">
            <a:avLst/>
          </a:prstGeom>
        </p:spPr>
      </p:pic>
      <p:pic>
        <p:nvPicPr>
          <p:cNvPr id="4" name="Picture 3" descr="6540020006.jpg"/>
          <p:cNvPicPr>
            <a:picLocks noChangeAspect="1"/>
          </p:cNvPicPr>
          <p:nvPr/>
        </p:nvPicPr>
        <p:blipFill>
          <a:blip r:embed="rId3" cstate="print"/>
          <a:stretch>
            <a:fillRect/>
          </a:stretch>
        </p:blipFill>
        <p:spPr>
          <a:xfrm>
            <a:off x="4781334" y="2369021"/>
            <a:ext cx="3840480" cy="2713939"/>
          </a:xfrm>
          <a:prstGeom prst="rect">
            <a:avLst/>
          </a:prstGeom>
        </p:spPr>
      </p:pic>
    </p:spTree>
    <p:extLst>
      <p:ext uri="{BB962C8B-B14F-4D97-AF65-F5344CB8AC3E}">
        <p14:creationId xmlns:p14="http://schemas.microsoft.com/office/powerpoint/2010/main" val="173536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20–6</a:t>
            </a:r>
            <a:r>
              <a:rPr lang="en-US" dirty="0" smtClean="0"/>
              <a:t> A resonance tube, called a Helmholtz resonator, is used on the intake duct between the air filter and the throttle body to reduce air intake noise during engine acceleration.</a:t>
            </a:r>
            <a:endParaRPr lang="en-US" dirty="0"/>
          </a:p>
        </p:txBody>
      </p:sp>
      <p:pic>
        <p:nvPicPr>
          <p:cNvPr id="3" name="Picture 2" descr="6540020007.jpg"/>
          <p:cNvPicPr>
            <a:picLocks noChangeAspect="1"/>
          </p:cNvPicPr>
          <p:nvPr/>
        </p:nvPicPr>
        <p:blipFill>
          <a:blip r:embed="rId2" cstate="print"/>
          <a:stretch>
            <a:fillRect/>
          </a:stretch>
        </p:blipFill>
        <p:spPr>
          <a:xfrm>
            <a:off x="1691641" y="2009852"/>
            <a:ext cx="5760719" cy="3752697"/>
          </a:xfrm>
          <a:prstGeom prst="rect">
            <a:avLst/>
          </a:prstGeom>
        </p:spPr>
      </p:pic>
    </p:spTree>
    <p:extLst>
      <p:ext uri="{BB962C8B-B14F-4D97-AF65-F5344CB8AC3E}">
        <p14:creationId xmlns:p14="http://schemas.microsoft.com/office/powerpoint/2010/main" val="2942858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smtClean="0"/>
              <a:t>THROTTLE-BODY INJECTION INTAKE MANIFOLDS</a:t>
            </a:r>
            <a:endParaRPr lang="en-US"/>
          </a:p>
        </p:txBody>
      </p:sp>
      <p:sp>
        <p:nvSpPr>
          <p:cNvPr id="15362" name="Rectangle 3"/>
          <p:cNvSpPr>
            <a:spLocks noGrp="1" noChangeArrowheads="1"/>
          </p:cNvSpPr>
          <p:nvPr>
            <p:ph idx="1"/>
          </p:nvPr>
        </p:nvSpPr>
        <p:spPr/>
        <p:txBody>
          <a:bodyPr/>
          <a:lstStyle/>
          <a:p>
            <a:r>
              <a:rPr lang="en-US" smtClean="0"/>
              <a:t>Terminology</a:t>
            </a:r>
          </a:p>
          <a:p>
            <a:r>
              <a:rPr lang="en-US" smtClean="0"/>
              <a:t>Intake Air Speeds</a:t>
            </a:r>
            <a:endParaRPr lang="en-US"/>
          </a:p>
        </p:txBody>
      </p:sp>
      <p:grpSp>
        <p:nvGrpSpPr>
          <p:cNvPr id="15363" name="Group 7"/>
          <p:cNvGrpSpPr>
            <a:grpSpLocks/>
          </p:cNvGrpSpPr>
          <p:nvPr/>
        </p:nvGrpSpPr>
        <p:grpSpPr bwMode="auto">
          <a:xfrm>
            <a:off x="4572000" y="1447800"/>
            <a:ext cx="4222750" cy="4543425"/>
            <a:chOff x="2880" y="1016"/>
            <a:chExt cx="2660" cy="2862"/>
          </a:xfrm>
        </p:grpSpPr>
        <p:pic>
          <p:nvPicPr>
            <p:cNvPr id="15364" name="Picture 4" descr="AAJLMJH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016"/>
              <a:ext cx="2626" cy="2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1270" name="Rectangle 6"/>
            <p:cNvSpPr>
              <a:spLocks noChangeArrowheads="1"/>
            </p:cNvSpPr>
            <p:nvPr/>
          </p:nvSpPr>
          <p:spPr bwMode="auto">
            <a:xfrm>
              <a:off x="2880" y="3552"/>
              <a:ext cx="2640" cy="326"/>
            </a:xfrm>
            <a:prstGeom prst="rect">
              <a:avLst/>
            </a:prstGeom>
            <a:noFill/>
            <a:ln>
              <a:noFill/>
            </a:ln>
            <a:effectLst/>
            <a:extLst/>
          </p:spPr>
          <p:txBody>
            <a:bodyPr>
              <a:spAutoFit/>
            </a:bodyPr>
            <a:lstStyle/>
            <a:p>
              <a:pPr>
                <a:defRPr/>
              </a:pPr>
              <a:r>
                <a:rPr lang="en-US" b="1" dirty="0">
                  <a:cs typeface="+mn-cs"/>
                </a:rPr>
                <a:t>FIGURE 20–7 </a:t>
              </a:r>
              <a:r>
                <a:rPr lang="en-US" dirty="0">
                  <a:cs typeface="+mn-cs"/>
                </a:rPr>
                <a:t>A throttle-body injection (TBI) unit used on a GM V-6 engine.</a:t>
              </a:r>
            </a:p>
          </p:txBody>
        </p:sp>
      </p:grpSp>
    </p:spTree>
    <p:extLst>
      <p:ext uri="{BB962C8B-B14F-4D97-AF65-F5344CB8AC3E}">
        <p14:creationId xmlns:p14="http://schemas.microsoft.com/office/powerpoint/2010/main" val="1713515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4236</TotalTime>
  <Words>403</Words>
  <Application>Microsoft Macintosh PowerPoint</Application>
  <PresentationFormat>On-screen Show (4:3)</PresentationFormat>
  <Paragraphs>63</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ＭＳ Ｐゴシック</vt:lpstr>
      <vt:lpstr>Tahoma</vt:lpstr>
      <vt:lpstr>Times New Roman</vt:lpstr>
      <vt:lpstr>Verdana</vt:lpstr>
      <vt:lpstr>Wingdings</vt:lpstr>
      <vt:lpstr>Arial</vt:lpstr>
      <vt:lpstr>508 Lecture</vt:lpstr>
      <vt:lpstr>Automotive Engines Theory and Servicing</vt:lpstr>
      <vt:lpstr>OBJECTIVES</vt:lpstr>
      <vt:lpstr>AIR INTAKE FILTRATION</vt:lpstr>
      <vt:lpstr>FIGURE 20–1 Downward movement of the piston lowers the air pressure inside the combustion chamber. The pressure differential between the atmosphere and the inside of the engine forces air into the engine.</vt:lpstr>
      <vt:lpstr>FIGURE 20–3 Most air filter housings are located on the side of the engine compartment and use flexible rubber hose to direct the airflow into the throttle body of the engine.</vt:lpstr>
      <vt:lpstr>FIGURE 20–4 A typical air filter restriction indicator used on a General Motors truck engine. The indicator turns red when it detects enough restriction to require a filter replacement.</vt:lpstr>
      <vt:lpstr>FIGURE 20–5 (a) Note the discovery as the air filter housing was opened during service on a Pontiac. The nuts were obviously deposited by squirrels (or some other animal). (b) Not only was the housing filled with nuts, but also this air filter was extremely dirty, indicating that this vehicle had not been serviced for a long time.</vt:lpstr>
      <vt:lpstr>FIGURE 20–6 A resonance tube, called a Helmholtz resonator, is used on the intake duct between the air filter and the throttle body to reduce air intake noise during engine acceleration.</vt:lpstr>
      <vt:lpstr>THROTTLE-BODY INJECTION INTAKE MANIFOLDS</vt:lpstr>
      <vt:lpstr>Figure  20–8 Heavy fuel droplets separate as they flow around an abrupt bend in an intake manifold.</vt:lpstr>
      <vt:lpstr>PORT FUEL-INJECTION INTAKE MANIFOLDS</vt:lpstr>
      <vt:lpstr>FIGURE 20–10 Airflow through the large diameter upper intake manifold is distributed to smaller diameter individual runners in the lower manifold in this two-piece manifold design.</vt:lpstr>
      <vt:lpstr>FIGURE 20–11 The air flowing into the engine can be directed through long or short runners for best performance and fuel economy.</vt:lpstr>
      <vt:lpstr>FIGURE 20–12 Many plastic intake manifolds are constructed using many parts glued together to form complex passages for airflow into the engine.</vt:lpstr>
      <vt:lpstr>EXHAUST GAS RECIRCULATION PASSAGES</vt:lpstr>
      <vt:lpstr>EXHAUST MANIFOLDS</vt:lpstr>
      <vt:lpstr>FIGURE 20–14 The exhaust gases are pushed out of the cylinder by the piston on the exhaust stroke.</vt:lpstr>
      <vt:lpstr>FIGURE 20–15 This exhaust manifold (red area) is equipped with a heat shield to help retain heat and reduce exhaust emissions.</vt:lpstr>
      <vt:lpstr>FIGURE 20–16 Many exhaust manifolds are constructed of steel tubing and are free flowing to improve engine performance.</vt:lpstr>
      <vt:lpstr>FIGURE 20–17 A crack in an exhaust manifold is often not visible because a heat shield usually covers the area. A crack in the exhaust manifold upstream of the oxygen sensor can fool the sensor and affect engine operation.</vt:lpstr>
      <vt:lpstr>FIGURE 20–18 Typical exhaust manifold gaskets. Note how they are laminated to allow the exhaust manifold to expand and contract due to heating and cooling.</vt:lpstr>
      <vt:lpstr>FIGURE 20–19 An exhaust manifold spreader tool is absolutely necessary when reinstalling exhaust manifolds. When they are removed from the engine, the manifolds tend to warp slightly even though the engine is allowed to cool before being removed. The spreader tool allows the technician to line up the bolt holes without harming the manifold.</vt:lpstr>
      <vt:lpstr>MUFFLERS</vt:lpstr>
      <vt:lpstr>FIGURE 20–21 A hole in the muffler allows condensed water to escape.</vt:lpstr>
      <vt:lpstr>FIGURE 20–22 A high-performance aftermarket air filter often can increase airflow into the engine for more power.</vt:lpstr>
      <vt:lpstr>SUMMARY (1 OF 2)</vt:lpstr>
      <vt:lpstr>SUMMARY (2 OF 2)</vt:lpstr>
    </vt:vector>
  </TitlesOfParts>
  <Company>echosvoice</Company>
  <LinksUpToDate>false</LinksUpToDate>
  <SharedDoc>false</SharedDoc>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20: Intake and Exhaust Systems</dc:title>
  <dc:subject>Automotive Engines Theory and Servicing, Ninth Edition</dc:subject>
  <dc:creator>James D. Halderman</dc:creator>
  <cp:keywords>Automotive</cp:keywords>
  <cp:lastModifiedBy>Anthony Borsani</cp:lastModifiedBy>
  <cp:revision>211</cp:revision>
  <dcterms:created xsi:type="dcterms:W3CDTF">2014-07-14T20:04:21Z</dcterms:created>
  <dcterms:modified xsi:type="dcterms:W3CDTF">2018-03-15T13:26:47Z</dcterms:modified>
</cp:coreProperties>
</file>