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6" r:id="rId2"/>
    <p:sldId id="389" r:id="rId3"/>
    <p:sldId id="410" r:id="rId4"/>
    <p:sldId id="411" r:id="rId5"/>
    <p:sldId id="390" r:id="rId6"/>
    <p:sldId id="412" r:id="rId7"/>
    <p:sldId id="392" r:id="rId8"/>
    <p:sldId id="393" r:id="rId9"/>
    <p:sldId id="394" r:id="rId10"/>
    <p:sldId id="395" r:id="rId11"/>
    <p:sldId id="413" r:id="rId12"/>
    <p:sldId id="418" r:id="rId13"/>
    <p:sldId id="414" r:id="rId14"/>
    <p:sldId id="415" r:id="rId15"/>
    <p:sldId id="399" r:id="rId16"/>
    <p:sldId id="416" r:id="rId17"/>
    <p:sldId id="401" r:id="rId18"/>
    <p:sldId id="419" r:id="rId19"/>
    <p:sldId id="420" r:id="rId20"/>
    <p:sldId id="402" r:id="rId21"/>
    <p:sldId id="403" r:id="rId22"/>
    <p:sldId id="404" r:id="rId23"/>
    <p:sldId id="405" r:id="rId24"/>
    <p:sldId id="406" r:id="rId25"/>
    <p:sldId id="417" r:id="rId26"/>
    <p:sldId id="408" r:id="rId27"/>
    <p:sldId id="40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9" autoAdjust="0"/>
    <p:restoredTop sz="83248" autoAdjust="0"/>
  </p:normalViewPr>
  <p:slideViewPr>
    <p:cSldViewPr>
      <p:cViewPr varScale="1">
        <p:scale>
          <a:sx n="189" d="100"/>
          <a:sy n="189" d="100"/>
        </p:scale>
        <p:origin x="1080" y="168"/>
      </p:cViewPr>
      <p:guideLst>
        <p:guide orient="horz" pos="2160"/>
        <p:guide pos="2880"/>
      </p:guideLst>
    </p:cSldViewPr>
  </p:slideViewPr>
  <p:outlineViewPr>
    <p:cViewPr>
      <p:scale>
        <a:sx n="33" d="100"/>
        <a:sy n="33" d="100"/>
      </p:scale>
      <p:origin x="0" y="35896"/>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04F45BFD-292A-0A42-957A-12BF0C0E5CEC}"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852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a:t>
            </a:r>
            <a:endParaRPr lang="en-US" dirty="0"/>
          </a:p>
        </p:txBody>
      </p:sp>
      <p:sp>
        <p:nvSpPr>
          <p:cNvPr id="5" name="Text Placeholder 4"/>
          <p:cNvSpPr>
            <a:spLocks noGrp="1"/>
          </p:cNvSpPr>
          <p:nvPr>
            <p:ph type="body" sz="quarter" idx="15"/>
          </p:nvPr>
        </p:nvSpPr>
        <p:spPr/>
        <p:txBody>
          <a:bodyPr/>
          <a:lstStyle/>
          <a:p>
            <a:r>
              <a:rPr lang="en-US" dirty="0" smtClean="0"/>
              <a:t>Environmental and Hazardous Materials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USED OIL</a:t>
            </a:r>
            <a:endParaRPr lang="en-US"/>
          </a:p>
        </p:txBody>
      </p:sp>
      <p:sp>
        <p:nvSpPr>
          <p:cNvPr id="14338" name="Rectangle 3"/>
          <p:cNvSpPr>
            <a:spLocks noGrp="1" noChangeArrowheads="1"/>
          </p:cNvSpPr>
          <p:nvPr>
            <p:ph type="body" idx="1"/>
          </p:nvPr>
        </p:nvSpPr>
        <p:spPr/>
        <p:txBody>
          <a:bodyPr/>
          <a:lstStyle/>
          <a:p>
            <a:r>
              <a:rPr lang="en-US" smtClean="0"/>
              <a:t>Storage and disposal of used oil</a:t>
            </a:r>
          </a:p>
          <a:p>
            <a:pPr lvl="1"/>
            <a:r>
              <a:rPr lang="en-US" smtClean="0"/>
              <a:t>Keep used oil storage drums in good condition</a:t>
            </a:r>
          </a:p>
          <a:p>
            <a:pPr lvl="1"/>
            <a:r>
              <a:rPr lang="en-US" smtClean="0"/>
              <a:t>Never store used oil in anything other than tanks and storage containers</a:t>
            </a:r>
          </a:p>
          <a:p>
            <a:pPr lvl="1"/>
            <a:r>
              <a:rPr lang="en-US" smtClean="0"/>
              <a:t>Used oil filter disposal regulations</a:t>
            </a:r>
            <a:endParaRPr lang="en-US"/>
          </a:p>
        </p:txBody>
      </p:sp>
    </p:spTree>
    <p:extLst>
      <p:ext uri="{BB962C8B-B14F-4D97-AF65-F5344CB8AC3E}">
        <p14:creationId xmlns:p14="http://schemas.microsoft.com/office/powerpoint/2010/main" val="206886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2–4</a:t>
            </a:r>
            <a:r>
              <a:rPr lang="en-US" dirty="0" smtClean="0"/>
              <a:t> A typical aboveground oil storage tank.</a:t>
            </a:r>
            <a:endParaRPr lang="en-US" dirty="0"/>
          </a:p>
        </p:txBody>
      </p:sp>
      <p:pic>
        <p:nvPicPr>
          <p:cNvPr id="3" name="Picture 2" descr="654000200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54600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SOLVENTS</a:t>
            </a:r>
            <a:endParaRPr lang="en-US" dirty="0"/>
          </a:p>
        </p:txBody>
      </p:sp>
      <p:sp>
        <p:nvSpPr>
          <p:cNvPr id="4" name="Content Placeholder 3"/>
          <p:cNvSpPr>
            <a:spLocks noGrp="1"/>
          </p:cNvSpPr>
          <p:nvPr>
            <p:ph idx="1"/>
          </p:nvPr>
        </p:nvSpPr>
        <p:spPr/>
        <p:txBody>
          <a:bodyPr/>
          <a:lstStyle/>
          <a:p>
            <a:r>
              <a:rPr lang="en-US" dirty="0" smtClean="0"/>
              <a:t>What are the effects of chemical poisoning? </a:t>
            </a:r>
          </a:p>
          <a:p>
            <a:r>
              <a:rPr lang="en-US" dirty="0" smtClean="0"/>
              <a:t>Hazardous solvents and regulatory status</a:t>
            </a:r>
          </a:p>
          <a:p>
            <a:r>
              <a:rPr lang="en-US" dirty="0" smtClean="0"/>
              <a:t>Use solvents </a:t>
            </a:r>
          </a:p>
          <a:p>
            <a:pPr lvl="1"/>
            <a:r>
              <a:rPr lang="en-US" dirty="0" smtClean="0"/>
              <a:t>What are the requirements?</a:t>
            </a:r>
            <a:endParaRPr lang="en-US" dirty="0"/>
          </a:p>
        </p:txBody>
      </p:sp>
    </p:spTree>
    <p:extLst>
      <p:ext uri="{BB962C8B-B14F-4D97-AF65-F5344CB8AC3E}">
        <p14:creationId xmlns:p14="http://schemas.microsoft.com/office/powerpoint/2010/main" val="66431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a:t>
            </a:r>
            <a:r>
              <a:rPr lang="en-US" dirty="0" smtClean="0"/>
              <a:t> Typical fireproof flammable storage cabinet.</a:t>
            </a:r>
            <a:endParaRPr lang="en-US" dirty="0"/>
          </a:p>
        </p:txBody>
      </p:sp>
      <p:pic>
        <p:nvPicPr>
          <p:cNvPr id="3" name="Picture 2" descr="6540002006.jpg"/>
          <p:cNvPicPr>
            <a:picLocks noChangeAspect="1"/>
          </p:cNvPicPr>
          <p:nvPr/>
        </p:nvPicPr>
        <p:blipFill>
          <a:blip r:embed="rId2" cstate="print"/>
          <a:stretch>
            <a:fillRect/>
          </a:stretch>
        </p:blipFill>
        <p:spPr>
          <a:xfrm>
            <a:off x="1920240" y="1497090"/>
            <a:ext cx="5303520" cy="4778219"/>
          </a:xfrm>
          <a:prstGeom prst="rect">
            <a:avLst/>
          </a:prstGeom>
        </p:spPr>
      </p:pic>
    </p:spTree>
    <p:extLst>
      <p:ext uri="{BB962C8B-B14F-4D97-AF65-F5344CB8AC3E}">
        <p14:creationId xmlns:p14="http://schemas.microsoft.com/office/powerpoint/2010/main" val="63515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a:t>
            </a:r>
            <a:r>
              <a:rPr lang="en-US" dirty="0" smtClean="0"/>
              <a:t> Using a water-based cleaning system helps reduce the hazards from using strong chemicals.</a:t>
            </a:r>
            <a:endParaRPr lang="en-US" dirty="0"/>
          </a:p>
        </p:txBody>
      </p:sp>
      <p:pic>
        <p:nvPicPr>
          <p:cNvPr id="3" name="Picture 2" descr="6540002007.jpg"/>
          <p:cNvPicPr>
            <a:picLocks noChangeAspect="1"/>
          </p:cNvPicPr>
          <p:nvPr/>
        </p:nvPicPr>
        <p:blipFill>
          <a:blip r:embed="rId2" cstate="print"/>
          <a:stretch>
            <a:fillRect/>
          </a:stretch>
        </p:blipFill>
        <p:spPr>
          <a:xfrm>
            <a:off x="1691640" y="1664208"/>
            <a:ext cx="5760720" cy="4443984"/>
          </a:xfrm>
          <a:prstGeom prst="rect">
            <a:avLst/>
          </a:prstGeom>
        </p:spPr>
      </p:pic>
    </p:spTree>
    <p:extLst>
      <p:ext uri="{BB962C8B-B14F-4D97-AF65-F5344CB8AC3E}">
        <p14:creationId xmlns:p14="http://schemas.microsoft.com/office/powerpoint/2010/main" val="6467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COOLANT DISPOSAL</a:t>
            </a:r>
            <a:endParaRPr lang="en-US"/>
          </a:p>
        </p:txBody>
      </p:sp>
      <p:sp>
        <p:nvSpPr>
          <p:cNvPr id="18434" name="Rectangle 3"/>
          <p:cNvSpPr>
            <a:spLocks noGrp="1" noChangeArrowheads="1"/>
          </p:cNvSpPr>
          <p:nvPr>
            <p:ph type="body" idx="1"/>
          </p:nvPr>
        </p:nvSpPr>
        <p:spPr/>
        <p:txBody>
          <a:bodyPr/>
          <a:lstStyle/>
          <a:p>
            <a:r>
              <a:rPr lang="en-US" smtClean="0"/>
              <a:t>Coolant should be disposed of in one of the following ways:</a:t>
            </a:r>
          </a:p>
          <a:p>
            <a:pPr lvl="1"/>
            <a:r>
              <a:rPr lang="en-US" smtClean="0"/>
              <a:t>Coolant should be recycled either onsite or offsite.</a:t>
            </a:r>
          </a:p>
          <a:p>
            <a:pPr lvl="1"/>
            <a:r>
              <a:rPr lang="en-US" smtClean="0"/>
              <a:t>Used coolant should be stored in a sealed and labeled container.</a:t>
            </a:r>
          </a:p>
          <a:p>
            <a:pPr lvl="1"/>
            <a:r>
              <a:rPr lang="en-US" smtClean="0"/>
              <a:t>Used coolant can often be disposed of into municipal sewers with a permit.</a:t>
            </a:r>
            <a:endParaRPr lang="en-US"/>
          </a:p>
        </p:txBody>
      </p:sp>
    </p:spTree>
    <p:extLst>
      <p:ext uri="{BB962C8B-B14F-4D97-AF65-F5344CB8AC3E}">
        <p14:creationId xmlns:p14="http://schemas.microsoft.com/office/powerpoint/2010/main" val="223924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2–8</a:t>
            </a:r>
            <a:r>
              <a:rPr lang="en-US" sz="1800" dirty="0" smtClean="0"/>
              <a:t> Used antifreeze coolant should be kept separate and stored in a </a:t>
            </a:r>
            <a:r>
              <a:rPr lang="en-US" sz="1800" dirty="0" err="1" smtClean="0"/>
              <a:t>leakproof</a:t>
            </a:r>
            <a:r>
              <a:rPr lang="en-US" sz="1800" dirty="0" smtClean="0"/>
              <a:t> container until it can be recycled or disposed of according to federal, state, and local laws. Note that the storage barrel is placed inside another container to catch any coolant that may spill out of the inside barrel.</a:t>
            </a:r>
            <a:endParaRPr lang="en-US" sz="1800" dirty="0"/>
          </a:p>
        </p:txBody>
      </p:sp>
      <p:pic>
        <p:nvPicPr>
          <p:cNvPr id="3" name="Picture 2" descr="6540002008.jpg"/>
          <p:cNvPicPr>
            <a:picLocks noChangeAspect="1"/>
          </p:cNvPicPr>
          <p:nvPr/>
        </p:nvPicPr>
        <p:blipFill>
          <a:blip r:embed="rId2" cstate="print"/>
          <a:stretch>
            <a:fillRect/>
          </a:stretch>
        </p:blipFill>
        <p:spPr>
          <a:xfrm>
            <a:off x="1691640" y="1433778"/>
            <a:ext cx="5760720" cy="4904842"/>
          </a:xfrm>
          <a:prstGeom prst="rect">
            <a:avLst/>
          </a:prstGeom>
        </p:spPr>
      </p:pic>
    </p:spTree>
    <p:extLst>
      <p:ext uri="{BB962C8B-B14F-4D97-AF65-F5344CB8AC3E}">
        <p14:creationId xmlns:p14="http://schemas.microsoft.com/office/powerpoint/2010/main" val="190761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LEAD-ACID BATTERY WASTE</a:t>
            </a:r>
            <a:endParaRPr lang="en-US"/>
          </a:p>
        </p:txBody>
      </p:sp>
      <p:sp>
        <p:nvSpPr>
          <p:cNvPr id="20482" name="Rectangle 3"/>
          <p:cNvSpPr>
            <a:spLocks noGrp="1" noChangeArrowheads="1"/>
          </p:cNvSpPr>
          <p:nvPr>
            <p:ph type="body" idx="1"/>
          </p:nvPr>
        </p:nvSpPr>
        <p:spPr/>
        <p:txBody>
          <a:bodyPr/>
          <a:lstStyle/>
          <a:p>
            <a:r>
              <a:rPr lang="en-US" dirty="0" smtClean="0"/>
              <a:t>Battery Disposal</a:t>
            </a:r>
          </a:p>
          <a:p>
            <a:pPr lvl="1"/>
            <a:r>
              <a:rPr lang="en-US" dirty="0" smtClean="0"/>
              <a:t>What are the rules?</a:t>
            </a:r>
          </a:p>
          <a:p>
            <a:r>
              <a:rPr lang="en-US" dirty="0" smtClean="0"/>
              <a:t>Battery Handling and Storage</a:t>
            </a:r>
            <a:endParaRPr lang="en-US" dirty="0"/>
          </a:p>
        </p:txBody>
      </p:sp>
    </p:spTree>
    <p:extLst>
      <p:ext uri="{BB962C8B-B14F-4D97-AF65-F5344CB8AC3E}">
        <p14:creationId xmlns:p14="http://schemas.microsoft.com/office/powerpoint/2010/main" val="1954648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SAFETY AND STORAGE</a:t>
            </a:r>
            <a:endParaRPr lang="en-US" dirty="0"/>
          </a:p>
        </p:txBody>
      </p:sp>
      <p:sp>
        <p:nvSpPr>
          <p:cNvPr id="3" name="Content Placeholder 2"/>
          <p:cNvSpPr>
            <a:spLocks noGrp="1"/>
          </p:cNvSpPr>
          <p:nvPr>
            <p:ph idx="1"/>
          </p:nvPr>
        </p:nvSpPr>
        <p:spPr/>
        <p:txBody>
          <a:bodyPr/>
          <a:lstStyle/>
          <a:p>
            <a:r>
              <a:rPr lang="en-US" dirty="0" smtClean="0"/>
              <a:t>Gasoline is a very explosive liquid and vapors are dangerous.</a:t>
            </a:r>
          </a:p>
          <a:p>
            <a:r>
              <a:rPr lang="en-US" dirty="0" smtClean="0"/>
              <a:t>Some basic rules apply to diesel fuel and gasoline storage. What are they?</a:t>
            </a:r>
            <a:endParaRPr lang="en-US" dirty="0"/>
          </a:p>
        </p:txBody>
      </p:sp>
    </p:spTree>
    <p:extLst>
      <p:ext uri="{BB962C8B-B14F-4D97-AF65-F5344CB8AC3E}">
        <p14:creationId xmlns:p14="http://schemas.microsoft.com/office/powerpoint/2010/main" val="342825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2–9</a:t>
            </a:r>
            <a:r>
              <a:rPr lang="en-US" dirty="0" smtClean="0"/>
              <a:t> This red gasoline container holds about 30 gallons of gasoline and is used to fill vehicles used for training.</a:t>
            </a:r>
            <a:endParaRPr lang="en-US" dirty="0"/>
          </a:p>
        </p:txBody>
      </p:sp>
      <p:pic>
        <p:nvPicPr>
          <p:cNvPr id="3" name="Picture 2" descr="6540002009.jpg"/>
          <p:cNvPicPr>
            <a:picLocks noChangeAspect="1"/>
          </p:cNvPicPr>
          <p:nvPr/>
        </p:nvPicPr>
        <p:blipFill>
          <a:blip r:embed="rId2" cstate="print"/>
          <a:stretch>
            <a:fillRect/>
          </a:stretch>
        </p:blipFill>
        <p:spPr>
          <a:xfrm>
            <a:off x="2878531" y="1622146"/>
            <a:ext cx="3386938" cy="4528109"/>
          </a:xfrm>
          <a:prstGeom prst="rect">
            <a:avLst/>
          </a:prstGeom>
        </p:spPr>
      </p:pic>
    </p:spTree>
    <p:extLst>
      <p:ext uri="{BB962C8B-B14F-4D97-AF65-F5344CB8AC3E}">
        <p14:creationId xmlns:p14="http://schemas.microsoft.com/office/powerpoint/2010/main" val="2670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0">
              <a:buNone/>
            </a:pPr>
            <a:r>
              <a:rPr lang="en-US" b="1" dirty="0" smtClean="0">
                <a:solidFill>
                  <a:srgbClr val="007FA3"/>
                </a:solidFill>
              </a:rPr>
              <a:t>2.1</a:t>
            </a:r>
            <a:r>
              <a:rPr lang="en-US" dirty="0" smtClean="0"/>
              <a:t> Identify hazardous waste materials in accordance with federal and state laws.</a:t>
            </a:r>
          </a:p>
          <a:p>
            <a:pPr marL="0" indent="0">
              <a:buNone/>
            </a:pPr>
            <a:r>
              <a:rPr lang="en-US" b="1" dirty="0" smtClean="0">
                <a:solidFill>
                  <a:srgbClr val="007FA3"/>
                </a:solidFill>
              </a:rPr>
              <a:t>2.2</a:t>
            </a:r>
            <a:r>
              <a:rPr lang="en-US" dirty="0" smtClean="0"/>
              <a:t> Discuss asbestos hazards and asbestos handling guidelines</a:t>
            </a:r>
          </a:p>
        </p:txBody>
      </p:sp>
    </p:spTree>
    <p:extLst>
      <p:ext uri="{BB962C8B-B14F-4D97-AF65-F5344CB8AC3E}">
        <p14:creationId xmlns:p14="http://schemas.microsoft.com/office/powerpoint/2010/main" val="2153560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AIRBAG HANDLING (1 OF 2)</a:t>
            </a:r>
            <a:endParaRPr lang="en-US" dirty="0"/>
          </a:p>
        </p:txBody>
      </p:sp>
      <p:sp>
        <p:nvSpPr>
          <p:cNvPr id="21506" name="Rectangle 3"/>
          <p:cNvSpPr>
            <a:spLocks noGrp="1" noChangeArrowheads="1"/>
          </p:cNvSpPr>
          <p:nvPr>
            <p:ph type="body" idx="1"/>
          </p:nvPr>
        </p:nvSpPr>
        <p:spPr/>
        <p:txBody>
          <a:bodyPr/>
          <a:lstStyle/>
          <a:p>
            <a:r>
              <a:rPr lang="en-US" smtClean="0"/>
              <a:t>Airbag safety should include the following precautions.</a:t>
            </a:r>
          </a:p>
          <a:p>
            <a:pPr lvl="1"/>
            <a:r>
              <a:rPr lang="en-US" smtClean="0"/>
              <a:t>Disarm the airbag(s) if you will be working in the area where a discharged bag could make contact with any part of your body. </a:t>
            </a:r>
          </a:p>
          <a:p>
            <a:pPr lvl="1"/>
            <a:r>
              <a:rPr lang="en-US" smtClean="0"/>
              <a:t>If disposing of an airbag, the usual procedure is to deploy the airbag using a 12 volt power supply, such as a jump-start box, using long wires to connect to the module to ensure a safe deployment.</a:t>
            </a:r>
            <a:endParaRPr lang="en-US"/>
          </a:p>
        </p:txBody>
      </p:sp>
    </p:spTree>
    <p:extLst>
      <p:ext uri="{BB962C8B-B14F-4D97-AF65-F5344CB8AC3E}">
        <p14:creationId xmlns:p14="http://schemas.microsoft.com/office/powerpoint/2010/main" val="48095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AIRBAG HANDLING (2 OF 2)</a:t>
            </a:r>
            <a:endParaRPr lang="en-US" dirty="0"/>
          </a:p>
        </p:txBody>
      </p:sp>
      <p:sp>
        <p:nvSpPr>
          <p:cNvPr id="22530" name="Rectangle 3"/>
          <p:cNvSpPr>
            <a:spLocks noGrp="1" noChangeArrowheads="1"/>
          </p:cNvSpPr>
          <p:nvPr>
            <p:ph type="body" idx="1"/>
          </p:nvPr>
        </p:nvSpPr>
        <p:spPr/>
        <p:txBody>
          <a:bodyPr/>
          <a:lstStyle/>
          <a:p>
            <a:pPr lvl="1"/>
            <a:r>
              <a:rPr lang="en-US" dirty="0" smtClean="0"/>
              <a:t>Do not expose an airbag to extreme heat or fire.</a:t>
            </a:r>
          </a:p>
          <a:p>
            <a:pPr lvl="1"/>
            <a:r>
              <a:rPr lang="en-US" dirty="0" smtClean="0"/>
              <a:t>Always carry an airbag pointing away from your body.</a:t>
            </a:r>
          </a:p>
          <a:p>
            <a:pPr lvl="1"/>
            <a:r>
              <a:rPr lang="en-US" dirty="0" smtClean="0"/>
              <a:t>Place an airbag module facing upward.</a:t>
            </a:r>
          </a:p>
          <a:p>
            <a:pPr lvl="1"/>
            <a:r>
              <a:rPr lang="en-US" dirty="0" smtClean="0"/>
              <a:t>Always follow the manufacturer's recommended procedure for airbag disposal or recycling</a:t>
            </a:r>
          </a:p>
          <a:p>
            <a:pPr lvl="1"/>
            <a:r>
              <a:rPr lang="en-US" dirty="0" smtClean="0"/>
              <a:t>Wear protective gloves if handling a deployed airbag.</a:t>
            </a:r>
          </a:p>
          <a:p>
            <a:pPr lvl="1"/>
            <a:r>
              <a:rPr lang="en-US" dirty="0" smtClean="0"/>
              <a:t>Always wash your hands or body well if exposed to a deployed airbag.</a:t>
            </a:r>
          </a:p>
        </p:txBody>
      </p:sp>
    </p:spTree>
    <p:extLst>
      <p:ext uri="{BB962C8B-B14F-4D97-AF65-F5344CB8AC3E}">
        <p14:creationId xmlns:p14="http://schemas.microsoft.com/office/powerpoint/2010/main" val="173917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USED TIRE DISPOSAL (1 OF 2)</a:t>
            </a:r>
            <a:endParaRPr lang="en-US" dirty="0"/>
          </a:p>
        </p:txBody>
      </p:sp>
      <p:sp>
        <p:nvSpPr>
          <p:cNvPr id="23554" name="Rectangle 3"/>
          <p:cNvSpPr>
            <a:spLocks noGrp="1" noChangeArrowheads="1"/>
          </p:cNvSpPr>
          <p:nvPr>
            <p:ph type="body" idx="1"/>
          </p:nvPr>
        </p:nvSpPr>
        <p:spPr/>
        <p:txBody>
          <a:bodyPr/>
          <a:lstStyle/>
          <a:p>
            <a:r>
              <a:rPr lang="en-US" smtClean="0"/>
              <a:t>Used tires should be disposed of in one of the following ways.</a:t>
            </a:r>
          </a:p>
          <a:p>
            <a:pPr lvl="1"/>
            <a:r>
              <a:rPr lang="en-US" smtClean="0"/>
              <a:t>Used tires can be reused until the end of their useful life.</a:t>
            </a:r>
          </a:p>
          <a:p>
            <a:pPr lvl="1"/>
            <a:r>
              <a:rPr lang="en-US" smtClean="0"/>
              <a:t>Tires can be retreaded.</a:t>
            </a:r>
          </a:p>
          <a:p>
            <a:pPr lvl="1"/>
            <a:r>
              <a:rPr lang="en-US" smtClean="0"/>
              <a:t>Tires can be recycled or shredded for use in asphalt.</a:t>
            </a:r>
          </a:p>
          <a:p>
            <a:pPr lvl="1"/>
            <a:r>
              <a:rPr lang="en-US" smtClean="0"/>
              <a:t>Derimmed tires can be sent to a landfill</a:t>
            </a:r>
            <a:endParaRPr lang="en-US"/>
          </a:p>
        </p:txBody>
      </p:sp>
    </p:spTree>
    <p:extLst>
      <p:ext uri="{BB962C8B-B14F-4D97-AF65-F5344CB8AC3E}">
        <p14:creationId xmlns:p14="http://schemas.microsoft.com/office/powerpoint/2010/main" val="120417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USED TIRE DISPOSAL (2 OF 2)</a:t>
            </a:r>
            <a:endParaRPr lang="en-US" dirty="0"/>
          </a:p>
        </p:txBody>
      </p:sp>
      <p:sp>
        <p:nvSpPr>
          <p:cNvPr id="24578" name="Rectangle 3"/>
          <p:cNvSpPr>
            <a:spLocks noGrp="1" noChangeArrowheads="1"/>
          </p:cNvSpPr>
          <p:nvPr>
            <p:ph type="body" idx="1"/>
          </p:nvPr>
        </p:nvSpPr>
        <p:spPr/>
        <p:txBody>
          <a:bodyPr/>
          <a:lstStyle/>
          <a:p>
            <a:r>
              <a:rPr lang="en-US" smtClean="0"/>
              <a:t>Used tires should be disposed of in one of the following ways.</a:t>
            </a:r>
          </a:p>
          <a:p>
            <a:pPr lvl="1"/>
            <a:r>
              <a:rPr lang="en-US" smtClean="0"/>
              <a:t>Tires can be burned in cement kilns or other power plants where the smoke can be controlled.</a:t>
            </a:r>
          </a:p>
          <a:p>
            <a:pPr lvl="1"/>
            <a:r>
              <a:rPr lang="en-US" smtClean="0"/>
              <a:t>A registered scrap tire handler should be used to transport tires for disposal or recycling.</a:t>
            </a:r>
            <a:endParaRPr lang="en-US"/>
          </a:p>
        </p:txBody>
      </p:sp>
    </p:spTree>
    <p:extLst>
      <p:ext uri="{BB962C8B-B14F-4D97-AF65-F5344CB8AC3E}">
        <p14:creationId xmlns:p14="http://schemas.microsoft.com/office/powerpoint/2010/main" val="8965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AIR-CONDITIONING REFRIGERANT OIL DISPOSAL</a:t>
            </a:r>
            <a:endParaRPr lang="en-US"/>
          </a:p>
        </p:txBody>
      </p:sp>
      <p:sp>
        <p:nvSpPr>
          <p:cNvPr id="25602" name="Rectangle 3"/>
          <p:cNvSpPr>
            <a:spLocks noGrp="1" noChangeArrowheads="1"/>
          </p:cNvSpPr>
          <p:nvPr>
            <p:ph type="body" idx="1"/>
          </p:nvPr>
        </p:nvSpPr>
        <p:spPr/>
        <p:txBody>
          <a:bodyPr/>
          <a:lstStyle/>
          <a:p>
            <a:r>
              <a:rPr lang="en-US" smtClean="0"/>
              <a:t>Air-conditioning refrigerant oil contains dissolved refrigerant and is therefore considered to be hazardous waste. </a:t>
            </a:r>
          </a:p>
          <a:p>
            <a:r>
              <a:rPr lang="en-US" smtClean="0"/>
              <a:t>This oil must be kept separated from other waste oil or the entire amount of oil must be treated as hazardous. </a:t>
            </a:r>
          </a:p>
          <a:p>
            <a:r>
              <a:rPr lang="en-US" smtClean="0"/>
              <a:t>Used refrigerant oil must be sent to a licensed hazardous waste disposal company for recycling or disposal.</a:t>
            </a:r>
            <a:endParaRPr lang="en-US"/>
          </a:p>
        </p:txBody>
      </p:sp>
    </p:spTree>
    <p:extLst>
      <p:ext uri="{BB962C8B-B14F-4D97-AF65-F5344CB8AC3E}">
        <p14:creationId xmlns:p14="http://schemas.microsoft.com/office/powerpoint/2010/main" val="180166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2–10</a:t>
            </a:r>
            <a:r>
              <a:rPr lang="en-US" dirty="0" smtClean="0"/>
              <a:t> Air-conditioning refrigerant oil must be kept separated from other oils because it contains traces of refrigerant and must be treated as hazardous waste.</a:t>
            </a:r>
            <a:endParaRPr lang="en-US" dirty="0"/>
          </a:p>
        </p:txBody>
      </p:sp>
      <p:pic>
        <p:nvPicPr>
          <p:cNvPr id="3" name="Picture 2" descr="654000201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02738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smtClean="0"/>
              <a:t>SUMMARY (1 OF 2)</a:t>
            </a:r>
            <a:endParaRPr lang="en-US" dirty="0"/>
          </a:p>
        </p:txBody>
      </p:sp>
      <p:sp>
        <p:nvSpPr>
          <p:cNvPr id="27650" name="Rectangle 3"/>
          <p:cNvSpPr>
            <a:spLocks noGrp="1" noChangeArrowheads="1"/>
          </p:cNvSpPr>
          <p:nvPr>
            <p:ph type="body" idx="1"/>
          </p:nvPr>
        </p:nvSpPr>
        <p:spPr/>
        <p:txBody>
          <a:bodyPr/>
          <a:lstStyle/>
          <a:p>
            <a:r>
              <a:rPr lang="en-US" smtClean="0"/>
              <a:t>Hazardous materials include common automotive chemicals, liquids, and lubricants, especially those whose ingredients contain chlor or fluor in their name.</a:t>
            </a:r>
          </a:p>
          <a:p>
            <a:r>
              <a:rPr lang="en-US" smtClean="0"/>
              <a:t>Right-to-know laws require that all workers have access to material safety data sheets (MSDS).</a:t>
            </a:r>
          </a:p>
          <a:p>
            <a:r>
              <a:rPr lang="en-US" smtClean="0"/>
              <a:t>Asbestos fibers should be avoided and removed according to current laws and regulations.</a:t>
            </a:r>
            <a:endParaRPr lang="en-US"/>
          </a:p>
        </p:txBody>
      </p:sp>
    </p:spTree>
    <p:extLst>
      <p:ext uri="{BB962C8B-B14F-4D97-AF65-F5344CB8AC3E}">
        <p14:creationId xmlns:p14="http://schemas.microsoft.com/office/powerpoint/2010/main" val="164129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SUMMARY (2 OF 2)</a:t>
            </a:r>
            <a:endParaRPr lang="en-US" dirty="0"/>
          </a:p>
        </p:txBody>
      </p:sp>
      <p:sp>
        <p:nvSpPr>
          <p:cNvPr id="28674" name="Rectangle 3"/>
          <p:cNvSpPr>
            <a:spLocks noGrp="1" noChangeArrowheads="1"/>
          </p:cNvSpPr>
          <p:nvPr>
            <p:ph type="body" idx="1"/>
          </p:nvPr>
        </p:nvSpPr>
        <p:spPr/>
        <p:txBody>
          <a:bodyPr/>
          <a:lstStyle/>
          <a:p>
            <a:r>
              <a:rPr lang="en-US" smtClean="0"/>
              <a:t>Used engine oil contains metals worn from parts and should be handled and disposed of properly.</a:t>
            </a:r>
          </a:p>
          <a:p>
            <a:r>
              <a:rPr lang="en-US" smtClean="0"/>
              <a:t>Solvents represent a serious health risk and should be avoided as much as possible.</a:t>
            </a:r>
          </a:p>
          <a:p>
            <a:r>
              <a:rPr lang="en-US" smtClean="0"/>
              <a:t>Coolant should be disposed of properly or recycled.</a:t>
            </a:r>
          </a:p>
          <a:p>
            <a:r>
              <a:rPr lang="en-US" smtClean="0"/>
              <a:t>Batteries are considered to be hazardous waste and should be discarded to a recycling facility.</a:t>
            </a:r>
            <a:endParaRPr lang="en-US"/>
          </a:p>
        </p:txBody>
      </p:sp>
    </p:spTree>
    <p:extLst>
      <p:ext uri="{BB962C8B-B14F-4D97-AF65-F5344CB8AC3E}">
        <p14:creationId xmlns:p14="http://schemas.microsoft.com/office/powerpoint/2010/main" val="135403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r>
              <a:rPr lang="en-US" dirty="0" smtClean="0"/>
              <a:t>(2 </a:t>
            </a:r>
            <a:r>
              <a:rPr lang="en-US" dirty="0"/>
              <a:t>OF 2)</a:t>
            </a:r>
          </a:p>
        </p:txBody>
      </p:sp>
      <p:sp>
        <p:nvSpPr>
          <p:cNvPr id="3" name="Content Placeholder 2"/>
          <p:cNvSpPr>
            <a:spLocks noGrp="1"/>
          </p:cNvSpPr>
          <p:nvPr>
            <p:ph idx="1"/>
          </p:nvPr>
        </p:nvSpPr>
        <p:spPr/>
        <p:txBody>
          <a:bodyPr/>
          <a:lstStyle/>
          <a:p>
            <a:pPr marL="0" indent="0">
              <a:buNone/>
            </a:pPr>
            <a:r>
              <a:rPr lang="en-US" b="1" dirty="0">
                <a:solidFill>
                  <a:srgbClr val="007FA3"/>
                </a:solidFill>
              </a:rPr>
              <a:t>2.3</a:t>
            </a:r>
            <a:r>
              <a:rPr lang="en-US" dirty="0"/>
              <a:t> Explain the storage and disposal of break fluid, used oil, coolants, lead-acid batteries, used tires, and air-conditioning refrigerant oil.</a:t>
            </a:r>
          </a:p>
          <a:p>
            <a:pPr marL="0" indent="0">
              <a:buNone/>
            </a:pPr>
            <a:r>
              <a:rPr lang="en-US" b="1" dirty="0">
                <a:solidFill>
                  <a:srgbClr val="007FA3"/>
                </a:solidFill>
              </a:rPr>
              <a:t>2.4</a:t>
            </a:r>
            <a:r>
              <a:rPr lang="en-US" dirty="0"/>
              <a:t> Explain the characteristics of hazardous solvents, fuel safety and storage, and airbag handling</a:t>
            </a:r>
            <a:r>
              <a:rPr lang="en-US" dirty="0" smtClean="0"/>
              <a:t>.</a:t>
            </a:r>
            <a:endParaRPr lang="en-US" dirty="0"/>
          </a:p>
        </p:txBody>
      </p:sp>
    </p:spTree>
    <p:extLst>
      <p:ext uri="{BB962C8B-B14F-4D97-AF65-F5344CB8AC3E}">
        <p14:creationId xmlns:p14="http://schemas.microsoft.com/office/powerpoint/2010/main" val="2904923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WASTE</a:t>
            </a:r>
            <a:endParaRPr lang="en-US" dirty="0"/>
          </a:p>
        </p:txBody>
      </p:sp>
      <p:sp>
        <p:nvSpPr>
          <p:cNvPr id="3" name="Content Placeholder 2"/>
          <p:cNvSpPr>
            <a:spLocks noGrp="1"/>
          </p:cNvSpPr>
          <p:nvPr>
            <p:ph idx="1"/>
          </p:nvPr>
        </p:nvSpPr>
        <p:spPr/>
        <p:txBody>
          <a:bodyPr/>
          <a:lstStyle/>
          <a:p>
            <a:r>
              <a:rPr lang="en-US" dirty="0" smtClean="0"/>
              <a:t>What is the definition of hazardous waste?</a:t>
            </a:r>
          </a:p>
          <a:p>
            <a:r>
              <a:rPr lang="en-US" dirty="0" smtClean="0"/>
              <a:t>What is PPE? What are some examples and why is it important? </a:t>
            </a:r>
            <a:endParaRPr lang="en-US" dirty="0"/>
          </a:p>
        </p:txBody>
      </p:sp>
    </p:spTree>
    <p:extLst>
      <p:ext uri="{BB962C8B-B14F-4D97-AF65-F5344CB8AC3E}">
        <p14:creationId xmlns:p14="http://schemas.microsoft.com/office/powerpoint/2010/main" val="69657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t>FEDERAL AND STATE LAWS</a:t>
            </a:r>
            <a:endParaRPr lang="en-US"/>
          </a:p>
        </p:txBody>
      </p:sp>
      <p:sp>
        <p:nvSpPr>
          <p:cNvPr id="9218" name="Rectangle 3"/>
          <p:cNvSpPr>
            <a:spLocks noGrp="1" noChangeArrowheads="1"/>
          </p:cNvSpPr>
          <p:nvPr>
            <p:ph type="body" idx="1"/>
          </p:nvPr>
        </p:nvSpPr>
        <p:spPr/>
        <p:txBody>
          <a:bodyPr/>
          <a:lstStyle/>
          <a:p>
            <a:r>
              <a:rPr lang="en-US" smtClean="0"/>
              <a:t>Occupational Safety and Health Act</a:t>
            </a:r>
          </a:p>
          <a:p>
            <a:r>
              <a:rPr lang="en-US" smtClean="0"/>
              <a:t>EPA</a:t>
            </a:r>
          </a:p>
          <a:p>
            <a:r>
              <a:rPr lang="en-US" smtClean="0"/>
              <a:t>Right-to-know Laws</a:t>
            </a:r>
          </a:p>
          <a:p>
            <a:r>
              <a:rPr lang="en-US" smtClean="0"/>
              <a:t>Resource Conservation And Recovery Act (RCRA)</a:t>
            </a:r>
          </a:p>
          <a:p>
            <a:r>
              <a:rPr lang="en-US" smtClean="0"/>
              <a:t>Clean Air Act</a:t>
            </a:r>
            <a:endParaRPr lang="en-US"/>
          </a:p>
        </p:txBody>
      </p:sp>
    </p:spTree>
    <p:extLst>
      <p:ext uri="{BB962C8B-B14F-4D97-AF65-F5344CB8AC3E}">
        <p14:creationId xmlns:p14="http://schemas.microsoft.com/office/powerpoint/2010/main" val="233085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a:t>
            </a:r>
            <a:r>
              <a:rPr lang="en-US" dirty="0" smtClean="0"/>
              <a:t> Safety Data Sheets (SDS) should be readily available for use by anyone in the area who may come into contact with hazardous materials.</a:t>
            </a:r>
            <a:endParaRPr lang="en-US" dirty="0"/>
          </a:p>
        </p:txBody>
      </p:sp>
      <p:pic>
        <p:nvPicPr>
          <p:cNvPr id="3" name="Picture 2" descr="6540002001.jpg"/>
          <p:cNvPicPr>
            <a:picLocks noChangeAspect="1"/>
          </p:cNvPicPr>
          <p:nvPr/>
        </p:nvPicPr>
        <p:blipFill>
          <a:blip r:embed="rId2" cstate="print"/>
          <a:stretch>
            <a:fillRect/>
          </a:stretch>
        </p:blipFill>
        <p:spPr>
          <a:xfrm>
            <a:off x="2103120" y="1510588"/>
            <a:ext cx="4937760" cy="4751222"/>
          </a:xfrm>
          <a:prstGeom prst="rect">
            <a:avLst/>
          </a:prstGeom>
        </p:spPr>
      </p:pic>
    </p:spTree>
    <p:extLst>
      <p:ext uri="{BB962C8B-B14F-4D97-AF65-F5344CB8AC3E}">
        <p14:creationId xmlns:p14="http://schemas.microsoft.com/office/powerpoint/2010/main" val="306698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mtClean="0"/>
              <a:t>ASBESTOS HAZARDS</a:t>
            </a:r>
            <a:endParaRPr lang="en-US"/>
          </a:p>
        </p:txBody>
      </p:sp>
      <p:sp>
        <p:nvSpPr>
          <p:cNvPr id="11266" name="Rectangle 3"/>
          <p:cNvSpPr>
            <a:spLocks noGrp="1" noChangeArrowheads="1"/>
          </p:cNvSpPr>
          <p:nvPr>
            <p:ph idx="1"/>
          </p:nvPr>
        </p:nvSpPr>
        <p:spPr>
          <a:xfrm>
            <a:off x="457200" y="1600200"/>
            <a:ext cx="4038600" cy="4525963"/>
          </a:xfrm>
        </p:spPr>
        <p:txBody>
          <a:bodyPr/>
          <a:lstStyle/>
          <a:p>
            <a:r>
              <a:rPr lang="en-US" dirty="0" smtClean="0"/>
              <a:t>Asbestos OSHA Standards</a:t>
            </a:r>
          </a:p>
          <a:p>
            <a:r>
              <a:rPr lang="en-US" dirty="0" smtClean="0"/>
              <a:t>Asbestos Handling Guidelines</a:t>
            </a:r>
          </a:p>
          <a:p>
            <a:pPr lvl="1"/>
            <a:r>
              <a:rPr lang="en-US" dirty="0" smtClean="0"/>
              <a:t>HEPA Vacuum</a:t>
            </a:r>
          </a:p>
          <a:p>
            <a:pPr lvl="1"/>
            <a:r>
              <a:rPr lang="en-US" dirty="0" smtClean="0"/>
              <a:t>Solvent Spray</a:t>
            </a:r>
          </a:p>
          <a:p>
            <a:pPr lvl="1"/>
            <a:r>
              <a:rPr lang="en-US" dirty="0" smtClean="0"/>
              <a:t>Disposal of Brake Dust and Brake Shoe</a:t>
            </a:r>
            <a:endParaRPr lang="en-US" dirty="0"/>
          </a:p>
        </p:txBody>
      </p:sp>
      <p:grpSp>
        <p:nvGrpSpPr>
          <p:cNvPr id="11267" name="Group 7"/>
          <p:cNvGrpSpPr>
            <a:grpSpLocks/>
          </p:cNvGrpSpPr>
          <p:nvPr/>
        </p:nvGrpSpPr>
        <p:grpSpPr bwMode="auto">
          <a:xfrm>
            <a:off x="4625975" y="1666875"/>
            <a:ext cx="4168775" cy="4365625"/>
            <a:chOff x="2914" y="1270"/>
            <a:chExt cx="2626" cy="2750"/>
          </a:xfrm>
        </p:grpSpPr>
        <p:pic>
          <p:nvPicPr>
            <p:cNvPr id="11268" name="Picture 4" descr="AAJKWQ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6"/>
            <p:cNvSpPr>
              <a:spLocks noChangeArrowheads="1"/>
            </p:cNvSpPr>
            <p:nvPr/>
          </p:nvSpPr>
          <p:spPr bwMode="auto">
            <a:xfrm>
              <a:off x="2928" y="3264"/>
              <a:ext cx="2592" cy="756"/>
            </a:xfrm>
            <a:prstGeom prst="rect">
              <a:avLst/>
            </a:prstGeom>
            <a:noFill/>
            <a:ln>
              <a:noFill/>
            </a:ln>
            <a:effectLst/>
            <a:extLst/>
          </p:spPr>
          <p:txBody>
            <a:bodyPr>
              <a:spAutoFit/>
            </a:bodyPr>
            <a:lstStyle/>
            <a:p>
              <a:pPr>
                <a:defRPr/>
              </a:pPr>
              <a:r>
                <a:rPr lang="en-US" b="1" dirty="0">
                  <a:cs typeface="+mn-cs"/>
                </a:rPr>
                <a:t>FIGURE 2</a:t>
              </a:r>
              <a:r>
                <a:rPr lang="en-US" b="1" dirty="0" smtClean="0">
                  <a:cs typeface="+mn-cs"/>
                </a:rPr>
                <a:t>–3 </a:t>
              </a:r>
              <a:r>
                <a:rPr lang="en-US" dirty="0">
                  <a:cs typeface="+mn-cs"/>
                </a:rPr>
                <a:t>All brakes should be moistened with water or solvent to help prevent brake dust from becoming airborne.</a:t>
              </a:r>
            </a:p>
          </p:txBody>
        </p:sp>
      </p:grpSp>
    </p:spTree>
    <p:extLst>
      <p:ext uri="{BB962C8B-B14F-4D97-AF65-F5344CB8AC3E}">
        <p14:creationId xmlns:p14="http://schemas.microsoft.com/office/powerpoint/2010/main" val="9657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USED BRAKE FLUID (1 OF 2)</a:t>
            </a:r>
            <a:endParaRPr lang="en-US" dirty="0"/>
          </a:p>
        </p:txBody>
      </p:sp>
      <p:sp>
        <p:nvSpPr>
          <p:cNvPr id="12290" name="Rectangle 3"/>
          <p:cNvSpPr>
            <a:spLocks noGrp="1" noChangeArrowheads="1"/>
          </p:cNvSpPr>
          <p:nvPr>
            <p:ph type="body" idx="1"/>
          </p:nvPr>
        </p:nvSpPr>
        <p:spPr/>
        <p:txBody>
          <a:bodyPr/>
          <a:lstStyle/>
          <a:p>
            <a:r>
              <a:rPr lang="en-US" smtClean="0"/>
              <a:t>Collect brake fluid in a container clearly marked to indicate that it is designated for that purpose.</a:t>
            </a:r>
          </a:p>
          <a:p>
            <a:r>
              <a:rPr lang="en-US" smtClean="0"/>
              <a:t>If the waste brake fluid is hazardous, be sure to manage it appropriately and use only an authorized waste receiver for its disposal.</a:t>
            </a:r>
          </a:p>
          <a:p>
            <a:r>
              <a:rPr lang="en-US" smtClean="0"/>
              <a:t>If the waste brake fluid is nonhazardous, determine from your local solid waste collection provider what should be done for its proper disposal.</a:t>
            </a:r>
            <a:endParaRPr lang="en-US"/>
          </a:p>
        </p:txBody>
      </p:sp>
    </p:spTree>
    <p:extLst>
      <p:ext uri="{BB962C8B-B14F-4D97-AF65-F5344CB8AC3E}">
        <p14:creationId xmlns:p14="http://schemas.microsoft.com/office/powerpoint/2010/main" val="405709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USED BRAKE FLUID (2 OF 2)</a:t>
            </a:r>
            <a:endParaRPr lang="en-US" dirty="0"/>
          </a:p>
        </p:txBody>
      </p:sp>
      <p:sp>
        <p:nvSpPr>
          <p:cNvPr id="13314" name="Rectangle 3"/>
          <p:cNvSpPr>
            <a:spLocks noGrp="1" noChangeArrowheads="1"/>
          </p:cNvSpPr>
          <p:nvPr>
            <p:ph type="body" idx="1"/>
          </p:nvPr>
        </p:nvSpPr>
        <p:spPr/>
        <p:txBody>
          <a:bodyPr/>
          <a:lstStyle/>
          <a:p>
            <a:r>
              <a:rPr lang="en-US" smtClean="0"/>
              <a:t>Do not mix brake fluid with used engine oil.</a:t>
            </a:r>
          </a:p>
          <a:p>
            <a:r>
              <a:rPr lang="en-US" smtClean="0"/>
              <a:t>Do not pour brake fluid down drains or onto the ground.</a:t>
            </a:r>
          </a:p>
          <a:p>
            <a:r>
              <a:rPr lang="en-US" smtClean="0"/>
              <a:t>Recycle brake fluid through a registered recycler.</a:t>
            </a:r>
            <a:endParaRPr lang="en-US"/>
          </a:p>
        </p:txBody>
      </p:sp>
    </p:spTree>
    <p:extLst>
      <p:ext uri="{BB962C8B-B14F-4D97-AF65-F5344CB8AC3E}">
        <p14:creationId xmlns:p14="http://schemas.microsoft.com/office/powerpoint/2010/main" val="33045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4244</TotalTime>
  <Words>897</Words>
  <Application>Microsoft Macintosh PowerPoint</Application>
  <PresentationFormat>On-screen Show (4:3)</PresentationFormat>
  <Paragraphs>98</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HAZARDOUS WASTE</vt:lpstr>
      <vt:lpstr>FEDERAL AND STATE LAWS</vt:lpstr>
      <vt:lpstr>FIGURE 2–1 Safety Data Sheets (SDS) should be readily available for use by anyone in the area who may come into contact with hazardous materials.</vt:lpstr>
      <vt:lpstr>ASBESTOS HAZARDS</vt:lpstr>
      <vt:lpstr>USED BRAKE FLUID (1 OF 2)</vt:lpstr>
      <vt:lpstr>USED BRAKE FLUID (2 OF 2)</vt:lpstr>
      <vt:lpstr>USED OIL</vt:lpstr>
      <vt:lpstr>FIGURE 2–4 A typical aboveground oil storage tank.</vt:lpstr>
      <vt:lpstr>SOLVENTS</vt:lpstr>
      <vt:lpstr>FIGURE 2–6 Typical fireproof flammable storage cabinet.</vt:lpstr>
      <vt:lpstr>FIGURE 2–7 Using a water-based cleaning system helps reduce the hazards from using strong chemicals.</vt:lpstr>
      <vt:lpstr>COOLANT DISPOSAL</vt:lpstr>
      <vt:lpstr>FIGURE 2–8 Used antifreeze coolant should be kept separate and stored in a leakproof container until it can be recycled or disposed of according to federal, state, and local laws. Note that the storage barrel is placed inside another container to catch any coolant that may spill out of the inside barrel.</vt:lpstr>
      <vt:lpstr>LEAD-ACID BATTERY WASTE</vt:lpstr>
      <vt:lpstr>FUEL SAFETY AND STORAGE</vt:lpstr>
      <vt:lpstr>FIGURE 2–9 This red gasoline container holds about 30 gallons of gasoline and is used to fill vehicles used for training.</vt:lpstr>
      <vt:lpstr>AIRBAG HANDLING (1 OF 2)</vt:lpstr>
      <vt:lpstr>AIRBAG HANDLING (2 OF 2)</vt:lpstr>
      <vt:lpstr>USED TIRE DISPOSAL (1 OF 2)</vt:lpstr>
      <vt:lpstr>USED TIRE DISPOSAL (2 OF 2)</vt:lpstr>
      <vt:lpstr>AIR-CONDITIONING REFRIGERANT OIL DISPOSAL</vt:lpstr>
      <vt:lpstr>FIGURE 2–10 Air-conditioning refrigerant oil must be kept separated from other oils because it contains traces of refrigerant and must be treated as hazardous waste.</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Environmental and Hazardous Materials</dc:title>
  <dc:subject>Automotive Engines Theory and Servicing, Ninth Edition</dc:subject>
  <dc:creator>James D. Halderman</dc:creator>
  <cp:keywords>Automotive</cp:keywords>
  <cp:lastModifiedBy>Anthony Borsani</cp:lastModifiedBy>
  <cp:revision>210</cp:revision>
  <dcterms:created xsi:type="dcterms:W3CDTF">2014-07-14T20:04:21Z</dcterms:created>
  <dcterms:modified xsi:type="dcterms:W3CDTF">2018-03-15T12:37:21Z</dcterms:modified>
</cp:coreProperties>
</file>