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76" r:id="rId2"/>
    <p:sldId id="419" r:id="rId3"/>
    <p:sldId id="420" r:id="rId4"/>
    <p:sldId id="421" r:id="rId5"/>
    <p:sldId id="444" r:id="rId6"/>
    <p:sldId id="452" r:id="rId7"/>
    <p:sldId id="453" r:id="rId8"/>
    <p:sldId id="422" r:id="rId9"/>
    <p:sldId id="423" r:id="rId10"/>
    <p:sldId id="454" r:id="rId11"/>
    <p:sldId id="424" r:id="rId12"/>
    <p:sldId id="445" r:id="rId13"/>
    <p:sldId id="455" r:id="rId14"/>
    <p:sldId id="425" r:id="rId15"/>
    <p:sldId id="426" r:id="rId16"/>
    <p:sldId id="446" r:id="rId17"/>
    <p:sldId id="456" r:id="rId18"/>
    <p:sldId id="427" r:id="rId19"/>
    <p:sldId id="447" r:id="rId20"/>
    <p:sldId id="457" r:id="rId21"/>
    <p:sldId id="428" r:id="rId22"/>
    <p:sldId id="458" r:id="rId23"/>
    <p:sldId id="459" r:id="rId24"/>
    <p:sldId id="429" r:id="rId25"/>
    <p:sldId id="448" r:id="rId26"/>
    <p:sldId id="460" r:id="rId27"/>
    <p:sldId id="461" r:id="rId28"/>
    <p:sldId id="462" r:id="rId29"/>
    <p:sldId id="430" r:id="rId30"/>
    <p:sldId id="431" r:id="rId31"/>
    <p:sldId id="449" r:id="rId32"/>
    <p:sldId id="463" r:id="rId33"/>
    <p:sldId id="432" r:id="rId34"/>
    <p:sldId id="464" r:id="rId35"/>
    <p:sldId id="433" r:id="rId36"/>
    <p:sldId id="434" r:id="rId37"/>
    <p:sldId id="465" r:id="rId38"/>
    <p:sldId id="435" r:id="rId39"/>
    <p:sldId id="466" r:id="rId40"/>
    <p:sldId id="467" r:id="rId41"/>
    <p:sldId id="436" r:id="rId42"/>
    <p:sldId id="437" r:id="rId43"/>
    <p:sldId id="438" r:id="rId44"/>
    <p:sldId id="468" r:id="rId45"/>
    <p:sldId id="469" r:id="rId46"/>
    <p:sldId id="470" r:id="rId47"/>
    <p:sldId id="471" r:id="rId48"/>
    <p:sldId id="472" r:id="rId49"/>
    <p:sldId id="439" r:id="rId50"/>
    <p:sldId id="440" r:id="rId51"/>
    <p:sldId id="450" r:id="rId52"/>
    <p:sldId id="473" r:id="rId53"/>
    <p:sldId id="441" r:id="rId54"/>
    <p:sldId id="442" r:id="rId55"/>
    <p:sldId id="443" r:id="rId56"/>
    <p:sldId id="45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5014C7B-129B-D54B-B7A6-BEE2B089A3C4}"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04D6A78-37FF-C640-8E2B-5111A896A3DE}"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E20B9BE6-C39E-C04F-B735-C1BF7543CF9B}" type="slidenum">
              <a:rPr lang="en-US" sz="1200">
                <a:latin typeface="Tahoma" charset="0"/>
              </a:rPr>
              <a:pPr eaLnBrk="1" hangingPunct="1"/>
              <a:t>4</a:t>
            </a:fld>
            <a:endParaRPr lang="en-US" sz="1200">
              <a:latin typeface="Tahoma" charset="0"/>
            </a:endParaRPr>
          </a:p>
        </p:txBody>
      </p:sp>
      <p:sp>
        <p:nvSpPr>
          <p:cNvPr id="12290"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C11FE66A-85D6-194F-815F-D9A628434A68}" type="slidenum">
              <a:rPr lang="en-US" sz="1200">
                <a:latin typeface="Tahoma" charset="0"/>
              </a:rPr>
              <a:pPr eaLnBrk="1" hangingPunct="1"/>
              <a:t>49</a:t>
            </a:fld>
            <a:endParaRPr lang="en-US" sz="1200">
              <a:latin typeface="Tahom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50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19</a:t>
            </a:r>
            <a:endParaRPr lang="en-US" dirty="0"/>
          </a:p>
        </p:txBody>
      </p:sp>
      <p:sp>
        <p:nvSpPr>
          <p:cNvPr id="5" name="Text Placeholder 4"/>
          <p:cNvSpPr>
            <a:spLocks noGrp="1"/>
          </p:cNvSpPr>
          <p:nvPr>
            <p:ph type="body" sz="quarter" idx="15"/>
          </p:nvPr>
        </p:nvSpPr>
        <p:spPr/>
        <p:txBody>
          <a:bodyPr/>
          <a:lstStyle/>
          <a:p>
            <a:r>
              <a:rPr lang="en-US" dirty="0" smtClean="0"/>
              <a:t>Emission Control Devices Operation and Diagnosis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19–2</a:t>
            </a:r>
            <a:r>
              <a:rPr lang="en-US" dirty="0" smtClean="0"/>
              <a:t> When the EGR valve opens, the exhaust gases flow through the valve and into passages in the intake manifold.</a:t>
            </a:r>
            <a:endParaRPr lang="en-US" dirty="0"/>
          </a:p>
        </p:txBody>
      </p:sp>
      <p:pic>
        <p:nvPicPr>
          <p:cNvPr id="3" name="Picture 2" descr="6540019002.jpg"/>
          <p:cNvPicPr>
            <a:picLocks noChangeAspect="1"/>
          </p:cNvPicPr>
          <p:nvPr/>
        </p:nvPicPr>
        <p:blipFill>
          <a:blip r:embed="rId2" cstate="print"/>
          <a:stretch>
            <a:fillRect/>
          </a:stretch>
        </p:blipFill>
        <p:spPr>
          <a:xfrm>
            <a:off x="2237232" y="1469136"/>
            <a:ext cx="4669536" cy="4834128"/>
          </a:xfrm>
          <a:prstGeom prst="rect">
            <a:avLst/>
          </a:prstGeom>
        </p:spPr>
      </p:pic>
    </p:spTree>
    <p:extLst>
      <p:ext uri="{BB962C8B-B14F-4D97-AF65-F5344CB8AC3E}">
        <p14:creationId xmlns:p14="http://schemas.microsoft.com/office/powerpoint/2010/main" val="146133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OBD-II EGR MONITORING STRATEGIES (1 OF 2)</a:t>
            </a:r>
            <a:endParaRPr lang="en-US" dirty="0"/>
          </a:p>
        </p:txBody>
      </p:sp>
      <p:sp>
        <p:nvSpPr>
          <p:cNvPr id="15362" name="Rectangle 3"/>
          <p:cNvSpPr>
            <a:spLocks noGrp="1" noChangeArrowheads="1"/>
          </p:cNvSpPr>
          <p:nvPr>
            <p:ph type="body" idx="1"/>
          </p:nvPr>
        </p:nvSpPr>
        <p:spPr/>
        <p:txBody>
          <a:bodyPr/>
          <a:lstStyle/>
          <a:p>
            <a:r>
              <a:rPr lang="en-US" dirty="0" smtClean="0"/>
              <a:t>U.S. EPA began requiring OBD-II systems in all passenger cars and most </a:t>
            </a:r>
            <a:r>
              <a:rPr lang="en-US" dirty="0" err="1" smtClean="0"/>
              <a:t>lightduty</a:t>
            </a:r>
            <a:r>
              <a:rPr lang="en-US" dirty="0" smtClean="0"/>
              <a:t> trucks. </a:t>
            </a:r>
          </a:p>
          <a:p>
            <a:pPr lvl="1"/>
            <a:r>
              <a:rPr lang="en-US" dirty="0" smtClean="0"/>
              <a:t>These systems include emissions system monitors that alert the driver and the technician if an emissions system is malfunctioning. </a:t>
            </a:r>
          </a:p>
          <a:p>
            <a:pPr lvl="1"/>
            <a:r>
              <a:rPr lang="en-US" dirty="0" smtClean="0"/>
              <a:t>The OBD-II system performs this test by opening and closing the EGR valve. </a:t>
            </a:r>
          </a:p>
        </p:txBody>
      </p:sp>
    </p:spTree>
    <p:extLst>
      <p:ext uri="{BB962C8B-B14F-4D97-AF65-F5344CB8AC3E}">
        <p14:creationId xmlns:p14="http://schemas.microsoft.com/office/powerpoint/2010/main" val="96080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OBD-II EGR MONITORING STRATEGIES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The PCM monitors an EGR function sensor for a change in signal voltage. </a:t>
            </a:r>
          </a:p>
          <a:p>
            <a:pPr lvl="1"/>
            <a:r>
              <a:rPr lang="en-US" dirty="0"/>
              <a:t>If the EGR system fails, a diagnostic trouble code (DTC) is set. </a:t>
            </a:r>
          </a:p>
          <a:p>
            <a:pPr lvl="1"/>
            <a:r>
              <a:rPr lang="en-US" dirty="0"/>
              <a:t>If the system fails two consecutive times, the malfunction indicator light (MIL) is lit</a:t>
            </a:r>
            <a:r>
              <a:rPr lang="en-US" dirty="0" smtClean="0"/>
              <a:t>.</a:t>
            </a:r>
            <a:endParaRPr lang="en-US" dirty="0"/>
          </a:p>
        </p:txBody>
      </p:sp>
    </p:spTree>
    <p:extLst>
      <p:ext uri="{BB962C8B-B14F-4D97-AF65-F5344CB8AC3E}">
        <p14:creationId xmlns:p14="http://schemas.microsoft.com/office/powerpoint/2010/main" val="282190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19–9</a:t>
            </a:r>
            <a:r>
              <a:rPr lang="en-US" dirty="0" smtClean="0"/>
              <a:t> An OBD-II active test. The PCM opens the EGR valve and then monitors the MAP sensor and/or engine speed (RPM) to verify that it meets acceptable values.</a:t>
            </a:r>
            <a:endParaRPr lang="en-US" dirty="0"/>
          </a:p>
        </p:txBody>
      </p:sp>
      <p:pic>
        <p:nvPicPr>
          <p:cNvPr id="3" name="Picture 2" descr="6540019009.jpg"/>
          <p:cNvPicPr>
            <a:picLocks noChangeAspect="1"/>
          </p:cNvPicPr>
          <p:nvPr/>
        </p:nvPicPr>
        <p:blipFill>
          <a:blip r:embed="rId2" cstate="print"/>
          <a:stretch>
            <a:fillRect/>
          </a:stretch>
        </p:blipFill>
        <p:spPr>
          <a:xfrm>
            <a:off x="2267713" y="2360981"/>
            <a:ext cx="4608575" cy="3050438"/>
          </a:xfrm>
          <a:prstGeom prst="rect">
            <a:avLst/>
          </a:prstGeom>
        </p:spPr>
      </p:pic>
    </p:spTree>
    <p:extLst>
      <p:ext uri="{BB962C8B-B14F-4D97-AF65-F5344CB8AC3E}">
        <p14:creationId xmlns:p14="http://schemas.microsoft.com/office/powerpoint/2010/main" val="19982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DIAGNOSING A DEFECTIVE EGR (1 OF 3)</a:t>
            </a:r>
            <a:endParaRPr lang="en-US" dirty="0"/>
          </a:p>
        </p:txBody>
      </p:sp>
      <p:sp>
        <p:nvSpPr>
          <p:cNvPr id="16386" name="Rectangle 3"/>
          <p:cNvSpPr>
            <a:spLocks noGrp="1" noChangeArrowheads="1"/>
          </p:cNvSpPr>
          <p:nvPr>
            <p:ph type="body" idx="1"/>
          </p:nvPr>
        </p:nvSpPr>
        <p:spPr/>
        <p:txBody>
          <a:bodyPr/>
          <a:lstStyle/>
          <a:p>
            <a:r>
              <a:rPr lang="en-US" dirty="0" smtClean="0"/>
              <a:t>If the EGR valve is not opening or the flow of the exhaust gas is restricted, then the following symptoms are likely.</a:t>
            </a:r>
          </a:p>
          <a:p>
            <a:pPr lvl="1"/>
            <a:r>
              <a:rPr lang="en-US" dirty="0" smtClean="0"/>
              <a:t>Detonation (spark knock or ping) during acceleration or during cruise (steady-speed driving)</a:t>
            </a:r>
          </a:p>
          <a:p>
            <a:pPr lvl="1"/>
            <a:r>
              <a:rPr lang="en-US" dirty="0" smtClean="0"/>
              <a:t>Excessive oxides of nitrogen (</a:t>
            </a:r>
            <a:r>
              <a:rPr lang="en-US" dirty="0" err="1" smtClean="0"/>
              <a:t>NOx</a:t>
            </a:r>
            <a:r>
              <a:rPr lang="en-US" dirty="0" smtClean="0"/>
              <a:t>) exhaust emissions</a:t>
            </a:r>
          </a:p>
        </p:txBody>
      </p:sp>
    </p:spTree>
    <p:extLst>
      <p:ext uri="{BB962C8B-B14F-4D97-AF65-F5344CB8AC3E}">
        <p14:creationId xmlns:p14="http://schemas.microsoft.com/office/powerpoint/2010/main" val="81233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DIAGNOSING A DEFECTIVE EGR </a:t>
            </a:r>
            <a:r>
              <a:rPr lang="en-US" dirty="0" smtClean="0"/>
              <a:t>(2 </a:t>
            </a:r>
            <a:r>
              <a:rPr lang="en-US" dirty="0"/>
              <a:t>OF 3)</a:t>
            </a:r>
          </a:p>
        </p:txBody>
      </p:sp>
      <p:sp>
        <p:nvSpPr>
          <p:cNvPr id="17410" name="Rectangle 3"/>
          <p:cNvSpPr>
            <a:spLocks noGrp="1" noChangeArrowheads="1"/>
          </p:cNvSpPr>
          <p:nvPr>
            <p:ph type="body" idx="1"/>
          </p:nvPr>
        </p:nvSpPr>
        <p:spPr/>
        <p:txBody>
          <a:bodyPr/>
          <a:lstStyle/>
          <a:p>
            <a:r>
              <a:rPr lang="en-US" dirty="0"/>
              <a:t>If the EGR valve is stuck open or partially open, then the following symptoms are likely.</a:t>
            </a:r>
          </a:p>
          <a:p>
            <a:pPr lvl="1"/>
            <a:r>
              <a:rPr lang="en-US" dirty="0"/>
              <a:t>Rough idle or frequent stalling</a:t>
            </a:r>
          </a:p>
          <a:p>
            <a:pPr lvl="1"/>
            <a:r>
              <a:rPr lang="en-US" dirty="0"/>
              <a:t>Poor performance/low power, especially at low engine speed</a:t>
            </a:r>
          </a:p>
          <a:p>
            <a:r>
              <a:rPr lang="en-US" dirty="0" smtClean="0"/>
              <a:t>The first step in almost any diagnosis is to perform a thorough visual inspection. </a:t>
            </a:r>
          </a:p>
        </p:txBody>
      </p:sp>
    </p:spTree>
    <p:extLst>
      <p:ext uri="{BB962C8B-B14F-4D97-AF65-F5344CB8AC3E}">
        <p14:creationId xmlns:p14="http://schemas.microsoft.com/office/powerpoint/2010/main" val="427152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A DEFECTIVE EGR </a:t>
            </a:r>
            <a:r>
              <a:rPr lang="en-US" dirty="0" smtClean="0"/>
              <a:t>(3 </a:t>
            </a:r>
            <a:r>
              <a:rPr lang="en-US" dirty="0"/>
              <a:t>OF 3)</a:t>
            </a:r>
          </a:p>
        </p:txBody>
      </p:sp>
      <p:sp>
        <p:nvSpPr>
          <p:cNvPr id="3" name="Content Placeholder 2"/>
          <p:cNvSpPr>
            <a:spLocks noGrp="1"/>
          </p:cNvSpPr>
          <p:nvPr>
            <p:ph idx="1"/>
          </p:nvPr>
        </p:nvSpPr>
        <p:spPr/>
        <p:txBody>
          <a:bodyPr/>
          <a:lstStyle/>
          <a:p>
            <a:r>
              <a:rPr lang="en-US" dirty="0"/>
              <a:t>To check for proper operation of a vacuum-operated EGR valve, follow these steps.</a:t>
            </a:r>
          </a:p>
          <a:p>
            <a:pPr lvl="1"/>
            <a:r>
              <a:rPr lang="en-US" dirty="0"/>
              <a:t>STEP 1 Check the vacuum diaphragm of the EGR valve to see if it can hold vacuum. </a:t>
            </a:r>
          </a:p>
          <a:p>
            <a:pPr lvl="1"/>
            <a:r>
              <a:rPr lang="en-US" dirty="0"/>
              <a:t>STEP 2 Apply vacuum from a hand-operated vacuum pump and check for proper operation. </a:t>
            </a:r>
          </a:p>
          <a:p>
            <a:pPr lvl="1"/>
            <a:r>
              <a:rPr lang="en-US" dirty="0"/>
              <a:t>STEP 3 Monitor engine vacuum drop</a:t>
            </a:r>
            <a:r>
              <a:rPr lang="en-US" dirty="0" smtClean="0"/>
              <a:t>.</a:t>
            </a:r>
            <a:endParaRPr lang="en-US" dirty="0"/>
          </a:p>
        </p:txBody>
      </p:sp>
    </p:spTree>
    <p:extLst>
      <p:ext uri="{BB962C8B-B14F-4D97-AF65-F5344CB8AC3E}">
        <p14:creationId xmlns:p14="http://schemas.microsoft.com/office/powerpoint/2010/main" val="393294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EGR-RELATED OBD-II DIAGNOSTIC TROUBLE CODES</a:t>
            </a:r>
            <a:endParaRPr lang="en-US" dirty="0"/>
          </a:p>
        </p:txBody>
      </p:sp>
      <p:sp>
        <p:nvSpPr>
          <p:cNvPr id="3" name="Content Placeholder 2"/>
          <p:cNvSpPr>
            <a:spLocks noGrp="1"/>
          </p:cNvSpPr>
          <p:nvPr>
            <p:ph idx="1"/>
          </p:nvPr>
        </p:nvSpPr>
        <p:spPr/>
        <p:txBody>
          <a:bodyPr/>
          <a:lstStyle/>
          <a:p>
            <a:r>
              <a:rPr lang="en-US" dirty="0" smtClean="0"/>
              <a:t>P0400</a:t>
            </a:r>
          </a:p>
          <a:p>
            <a:r>
              <a:rPr lang="en-US" dirty="0" smtClean="0"/>
              <a:t>P0401</a:t>
            </a:r>
          </a:p>
          <a:p>
            <a:r>
              <a:rPr lang="en-US" dirty="0" smtClean="0"/>
              <a:t>P0402</a:t>
            </a:r>
          </a:p>
          <a:p>
            <a:r>
              <a:rPr lang="en-US" dirty="0" smtClean="0"/>
              <a:t>What are they and what are the possible causes? </a:t>
            </a:r>
            <a:endParaRPr lang="en-US" dirty="0"/>
          </a:p>
        </p:txBody>
      </p:sp>
    </p:spTree>
    <p:extLst>
      <p:ext uri="{BB962C8B-B14F-4D97-AF65-F5344CB8AC3E}">
        <p14:creationId xmlns:p14="http://schemas.microsoft.com/office/powerpoint/2010/main" val="247550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smtClean="0"/>
              <a:t>CRANKCASE VENTILATION (1 OF 2)</a:t>
            </a:r>
            <a:endParaRPr lang="en-US" dirty="0"/>
          </a:p>
        </p:txBody>
      </p:sp>
      <p:sp>
        <p:nvSpPr>
          <p:cNvPr id="18434" name="Rectangle 3"/>
          <p:cNvSpPr>
            <a:spLocks noGrp="1" noChangeArrowheads="1"/>
          </p:cNvSpPr>
          <p:nvPr>
            <p:ph type="body" idx="1"/>
          </p:nvPr>
        </p:nvSpPr>
        <p:spPr/>
        <p:txBody>
          <a:bodyPr/>
          <a:lstStyle/>
          <a:p>
            <a:r>
              <a:rPr lang="en-US" dirty="0" smtClean="0"/>
              <a:t>The problem of crankcase ventilation has existed since the beginning of the automobile, because no piston ring, new or old, can provide a perfect seal between the piston and the cylinder wall.</a:t>
            </a:r>
          </a:p>
          <a:p>
            <a:pPr lvl="1"/>
            <a:r>
              <a:rPr lang="en-US" dirty="0" smtClean="0"/>
              <a:t>When an engine is running, the pressure of combustion forces the piston downward.</a:t>
            </a:r>
          </a:p>
        </p:txBody>
      </p:sp>
    </p:spTree>
    <p:extLst>
      <p:ext uri="{BB962C8B-B14F-4D97-AF65-F5344CB8AC3E}">
        <p14:creationId xmlns:p14="http://schemas.microsoft.com/office/powerpoint/2010/main" val="167641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CRANKCASE VENTILATION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This same pressure also forces gases and unburned fuel from the combustion chamber, past the piston rings, and into the crankcase. </a:t>
            </a:r>
          </a:p>
          <a:p>
            <a:r>
              <a:rPr lang="en-US" dirty="0" err="1"/>
              <a:t>Blowby</a:t>
            </a:r>
            <a:r>
              <a:rPr lang="en-US" dirty="0"/>
              <a:t> is the term used to describe when combustion gases are forced past the piston rings and into the crankcase</a:t>
            </a:r>
            <a:r>
              <a:rPr lang="en-US" dirty="0" smtClean="0"/>
              <a:t>.</a:t>
            </a:r>
            <a:endParaRPr lang="en-US" dirty="0"/>
          </a:p>
        </p:txBody>
      </p:sp>
    </p:spTree>
    <p:extLst>
      <p:ext uri="{BB962C8B-B14F-4D97-AF65-F5344CB8AC3E}">
        <p14:creationId xmlns:p14="http://schemas.microsoft.com/office/powerpoint/2010/main" val="37128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4)</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19.1</a:t>
            </a:r>
            <a:r>
              <a:rPr lang="en-US" dirty="0" smtClean="0"/>
              <a:t> Explain exhaust gas recirculation systems. </a:t>
            </a:r>
          </a:p>
          <a:p>
            <a:pPr marL="0" indent="-29718">
              <a:buNone/>
            </a:pPr>
            <a:r>
              <a:rPr lang="en-US" b="1" dirty="0" smtClean="0">
                <a:solidFill>
                  <a:srgbClr val="007FA3"/>
                </a:solidFill>
              </a:rPr>
              <a:t>19.2</a:t>
            </a:r>
            <a:r>
              <a:rPr lang="en-US" dirty="0" smtClean="0"/>
              <a:t> Discuss OBD-II EGR monitoring strategies, diagnosing a defective EGR system, and EGR trouble codes. </a:t>
            </a:r>
          </a:p>
          <a:p>
            <a:pPr marL="0" indent="-29718">
              <a:buNone/>
            </a:pPr>
            <a:r>
              <a:rPr lang="en-US" b="1" dirty="0" smtClean="0">
                <a:solidFill>
                  <a:srgbClr val="007FA3"/>
                </a:solidFill>
              </a:rPr>
              <a:t>19.3</a:t>
            </a:r>
            <a:r>
              <a:rPr lang="en-US" dirty="0" smtClean="0"/>
              <a:t> Discuss crankcase ventilation, PCV system diagnosis, and PCV-related trouble codes. </a:t>
            </a:r>
          </a:p>
        </p:txBody>
      </p:sp>
    </p:spTree>
    <p:extLst>
      <p:ext uri="{BB962C8B-B14F-4D97-AF65-F5344CB8AC3E}">
        <p14:creationId xmlns:p14="http://schemas.microsoft.com/office/powerpoint/2010/main" val="55587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19–11</a:t>
            </a:r>
            <a:r>
              <a:rPr lang="en-US" dirty="0" smtClean="0"/>
              <a:t> A PCV valve in a cutaway valve cover, showing the baffles that prevent liquid oil from being drawn into the intake manifold.</a:t>
            </a:r>
            <a:endParaRPr lang="en-US" dirty="0"/>
          </a:p>
        </p:txBody>
      </p:sp>
      <p:pic>
        <p:nvPicPr>
          <p:cNvPr id="3" name="Picture 2" descr="654001901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85879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PCV SYSTEM DIAGNOSIS</a:t>
            </a:r>
            <a:endParaRPr lang="en-US"/>
          </a:p>
        </p:txBody>
      </p:sp>
      <p:sp>
        <p:nvSpPr>
          <p:cNvPr id="19458" name="Rectangle 3"/>
          <p:cNvSpPr>
            <a:spLocks noGrp="1" noChangeArrowheads="1"/>
          </p:cNvSpPr>
          <p:nvPr>
            <p:ph type="body" idx="1"/>
          </p:nvPr>
        </p:nvSpPr>
        <p:spPr/>
        <p:txBody>
          <a:bodyPr/>
          <a:lstStyle/>
          <a:p>
            <a:r>
              <a:rPr lang="en-US" smtClean="0"/>
              <a:t>Symptoms</a:t>
            </a:r>
          </a:p>
          <a:p>
            <a:r>
              <a:rPr lang="en-US" smtClean="0"/>
              <a:t>PCV System Performance Check</a:t>
            </a:r>
          </a:p>
          <a:p>
            <a:r>
              <a:rPr lang="en-US" smtClean="0"/>
              <a:t>Rattle Test</a:t>
            </a:r>
          </a:p>
          <a:p>
            <a:r>
              <a:rPr lang="en-US" smtClean="0"/>
              <a:t>The 3 × 5 Card Test</a:t>
            </a:r>
          </a:p>
          <a:p>
            <a:r>
              <a:rPr lang="en-US" smtClean="0"/>
              <a:t>Snap-back Test</a:t>
            </a:r>
          </a:p>
          <a:p>
            <a:r>
              <a:rPr lang="en-US" smtClean="0"/>
              <a:t>Crankcase Vacuum Test</a:t>
            </a:r>
          </a:p>
          <a:p>
            <a:r>
              <a:rPr lang="en-US" smtClean="0"/>
              <a:t>PCV Monitor</a:t>
            </a:r>
            <a:endParaRPr lang="en-US"/>
          </a:p>
        </p:txBody>
      </p:sp>
    </p:spTree>
    <p:extLst>
      <p:ext uri="{BB962C8B-B14F-4D97-AF65-F5344CB8AC3E}">
        <p14:creationId xmlns:p14="http://schemas.microsoft.com/office/powerpoint/2010/main" val="48955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19–16</a:t>
            </a:r>
            <a:r>
              <a:rPr lang="en-US" sz="1800" dirty="0" smtClean="0"/>
              <a:t> Using a gauge that measures vacuum in units of inches of water to test the vacuum at the dipstick tube, being sure that the PCV system is capable of drawing a vacuum on the crankcase. Note that 28 inch of water equals </a:t>
            </a:r>
            <a:br>
              <a:rPr lang="en-US" sz="1800" dirty="0" smtClean="0"/>
            </a:br>
            <a:r>
              <a:rPr lang="en-US" sz="1800" dirty="0" smtClean="0"/>
              <a:t>1 PSI, or about 2 inch of mercury (inch Hg) of vacuum.</a:t>
            </a:r>
            <a:endParaRPr lang="en-US" sz="1800" dirty="0"/>
          </a:p>
        </p:txBody>
      </p:sp>
      <p:pic>
        <p:nvPicPr>
          <p:cNvPr id="3" name="Picture 2" descr="654001901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95090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PCV-RELATED DIAGNOSTIC TROUBLE CODE</a:t>
            </a:r>
            <a:endParaRPr lang="en-US" dirty="0"/>
          </a:p>
        </p:txBody>
      </p:sp>
      <p:sp>
        <p:nvSpPr>
          <p:cNvPr id="4" name="Content Placeholder 3"/>
          <p:cNvSpPr>
            <a:spLocks noGrp="1"/>
          </p:cNvSpPr>
          <p:nvPr>
            <p:ph idx="1"/>
          </p:nvPr>
        </p:nvSpPr>
        <p:spPr/>
        <p:txBody>
          <a:bodyPr/>
          <a:lstStyle/>
          <a:p>
            <a:r>
              <a:rPr lang="en-US" dirty="0" smtClean="0"/>
              <a:t>P0101</a:t>
            </a:r>
            <a:endParaRPr lang="en-US" dirty="0"/>
          </a:p>
          <a:p>
            <a:r>
              <a:rPr lang="en-US" dirty="0" smtClean="0"/>
              <a:t>P0505</a:t>
            </a:r>
            <a:endParaRPr lang="en-US" dirty="0"/>
          </a:p>
          <a:p>
            <a:r>
              <a:rPr lang="en-US" dirty="0" smtClean="0"/>
              <a:t>What </a:t>
            </a:r>
            <a:r>
              <a:rPr lang="en-US" dirty="0"/>
              <a:t>are they and what are the possible causes? </a:t>
            </a:r>
          </a:p>
        </p:txBody>
      </p:sp>
    </p:spTree>
    <p:extLst>
      <p:ext uri="{BB962C8B-B14F-4D97-AF65-F5344CB8AC3E}">
        <p14:creationId xmlns:p14="http://schemas.microsoft.com/office/powerpoint/2010/main" val="274161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SECONDARY AIR-INJECTION SYSTEM (1 OF 2)</a:t>
            </a:r>
            <a:endParaRPr lang="en-US" dirty="0"/>
          </a:p>
        </p:txBody>
      </p:sp>
      <p:sp>
        <p:nvSpPr>
          <p:cNvPr id="20482" name="Rectangle 3"/>
          <p:cNvSpPr>
            <a:spLocks noGrp="1" noChangeArrowheads="1"/>
          </p:cNvSpPr>
          <p:nvPr>
            <p:ph type="body" idx="1"/>
          </p:nvPr>
        </p:nvSpPr>
        <p:spPr/>
        <p:txBody>
          <a:bodyPr/>
          <a:lstStyle/>
          <a:p>
            <a:r>
              <a:rPr lang="en-US" dirty="0" smtClean="0"/>
              <a:t>The secondary air-injection (SAI) system provides the air necessary for the oxidizing process either at the exhaust manifold or inside the catalytic converter.</a:t>
            </a:r>
          </a:p>
          <a:p>
            <a:pPr lvl="1"/>
            <a:r>
              <a:rPr lang="en-US" dirty="0" smtClean="0"/>
              <a:t>Parts and Operation</a:t>
            </a:r>
          </a:p>
          <a:p>
            <a:pPr lvl="1"/>
            <a:r>
              <a:rPr lang="en-US" dirty="0" smtClean="0"/>
              <a:t>Air Distribution Manifolds and Nozzles</a:t>
            </a:r>
          </a:p>
          <a:p>
            <a:pPr lvl="1"/>
            <a:r>
              <a:rPr lang="en-US" dirty="0" smtClean="0"/>
              <a:t>Exhaust Check Valves</a:t>
            </a:r>
          </a:p>
        </p:txBody>
      </p:sp>
    </p:spTree>
    <p:extLst>
      <p:ext uri="{BB962C8B-B14F-4D97-AF65-F5344CB8AC3E}">
        <p14:creationId xmlns:p14="http://schemas.microsoft.com/office/powerpoint/2010/main" val="427074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AIR-INJECTION SYSTEM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Belt-driven Air Pumps</a:t>
            </a:r>
          </a:p>
          <a:p>
            <a:pPr lvl="1"/>
            <a:r>
              <a:rPr lang="en-US" dirty="0"/>
              <a:t>Electric Motor-driven Air Pumps</a:t>
            </a:r>
          </a:p>
          <a:p>
            <a:r>
              <a:rPr lang="en-US" dirty="0"/>
              <a:t>Symptoms</a:t>
            </a:r>
          </a:p>
          <a:p>
            <a:r>
              <a:rPr lang="en-US" dirty="0"/>
              <a:t>Visual Inspection</a:t>
            </a:r>
          </a:p>
          <a:p>
            <a:r>
              <a:rPr lang="en-US" dirty="0"/>
              <a:t>Four-gas Exhaust </a:t>
            </a:r>
            <a:r>
              <a:rPr lang="en-US" dirty="0" smtClean="0"/>
              <a:t>Analysis</a:t>
            </a:r>
            <a:endParaRPr lang="en-US" dirty="0"/>
          </a:p>
        </p:txBody>
      </p:sp>
    </p:spTree>
    <p:extLst>
      <p:ext uri="{BB962C8B-B14F-4D97-AF65-F5344CB8AC3E}">
        <p14:creationId xmlns:p14="http://schemas.microsoft.com/office/powerpoint/2010/main" val="184083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19–18</a:t>
            </a:r>
            <a:r>
              <a:rPr lang="en-US" dirty="0" smtClean="0"/>
              <a:t> A typical belt-driven AIR pump. Air enters through the revolving fins behind the drive pulley. The fins act as an air filter because dirt is heavier than air and therefore the dirt is deflected off of the fins at the same time air is being drawn into the pump.</a:t>
            </a:r>
            <a:endParaRPr lang="en-US" dirty="0"/>
          </a:p>
        </p:txBody>
      </p:sp>
      <p:pic>
        <p:nvPicPr>
          <p:cNvPr id="3" name="Picture 2" descr="6540019018.jpg"/>
          <p:cNvPicPr>
            <a:picLocks noChangeAspect="1"/>
          </p:cNvPicPr>
          <p:nvPr/>
        </p:nvPicPr>
        <p:blipFill>
          <a:blip r:embed="rId2" cstate="print"/>
          <a:stretch>
            <a:fillRect/>
          </a:stretch>
        </p:blipFill>
        <p:spPr>
          <a:xfrm>
            <a:off x="2317090" y="1850745"/>
            <a:ext cx="4509820" cy="4070908"/>
          </a:xfrm>
          <a:prstGeom prst="rect">
            <a:avLst/>
          </a:prstGeom>
        </p:spPr>
      </p:pic>
    </p:spTree>
    <p:extLst>
      <p:ext uri="{BB962C8B-B14F-4D97-AF65-F5344CB8AC3E}">
        <p14:creationId xmlns:p14="http://schemas.microsoft.com/office/powerpoint/2010/main" val="188558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SECONDARY AIR-INJECTION SYSTEM DIAGNOSIS</a:t>
            </a:r>
            <a:endParaRPr lang="en-US" dirty="0"/>
          </a:p>
        </p:txBody>
      </p:sp>
      <p:sp>
        <p:nvSpPr>
          <p:cNvPr id="4" name="Content Placeholder 3"/>
          <p:cNvSpPr>
            <a:spLocks noGrp="1"/>
          </p:cNvSpPr>
          <p:nvPr>
            <p:ph idx="1"/>
          </p:nvPr>
        </p:nvSpPr>
        <p:spPr/>
        <p:txBody>
          <a:bodyPr/>
          <a:lstStyle/>
          <a:p>
            <a:r>
              <a:rPr lang="en-US" dirty="0" smtClean="0"/>
              <a:t>Symptoms</a:t>
            </a:r>
          </a:p>
          <a:p>
            <a:r>
              <a:rPr lang="en-US" dirty="0" smtClean="0"/>
              <a:t>Visual inspection</a:t>
            </a:r>
          </a:p>
          <a:p>
            <a:r>
              <a:rPr lang="en-US" dirty="0" smtClean="0"/>
              <a:t>Four-gas exhaust analysis</a:t>
            </a:r>
          </a:p>
          <a:p>
            <a:pPr lvl="1"/>
            <a:r>
              <a:rPr lang="en-US" dirty="0" smtClean="0"/>
              <a:t>What are the four steps?</a:t>
            </a:r>
            <a:endParaRPr lang="en-US" dirty="0"/>
          </a:p>
        </p:txBody>
      </p:sp>
    </p:spTree>
    <p:extLst>
      <p:ext uri="{BB962C8B-B14F-4D97-AF65-F5344CB8AC3E}">
        <p14:creationId xmlns:p14="http://schemas.microsoft.com/office/powerpoint/2010/main" val="28010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SAI-RELATED DIAGNOSTIC TROUBLE CODE</a:t>
            </a:r>
            <a:endParaRPr lang="en-US" dirty="0"/>
          </a:p>
        </p:txBody>
      </p:sp>
      <p:sp>
        <p:nvSpPr>
          <p:cNvPr id="3" name="Content Placeholder 2"/>
          <p:cNvSpPr>
            <a:spLocks noGrp="1"/>
          </p:cNvSpPr>
          <p:nvPr>
            <p:ph idx="1"/>
          </p:nvPr>
        </p:nvSpPr>
        <p:spPr/>
        <p:txBody>
          <a:bodyPr/>
          <a:lstStyle/>
          <a:p>
            <a:r>
              <a:rPr lang="en-US" dirty="0" smtClean="0"/>
              <a:t>P0410</a:t>
            </a:r>
            <a:endParaRPr lang="en-US" dirty="0"/>
          </a:p>
          <a:p>
            <a:r>
              <a:rPr lang="en-US" dirty="0" smtClean="0"/>
              <a:t>What is it and </a:t>
            </a:r>
            <a:r>
              <a:rPr lang="en-US" dirty="0"/>
              <a:t>what are the possible causes? </a:t>
            </a:r>
          </a:p>
        </p:txBody>
      </p:sp>
    </p:spTree>
    <p:extLst>
      <p:ext uri="{BB962C8B-B14F-4D97-AF65-F5344CB8AC3E}">
        <p14:creationId xmlns:p14="http://schemas.microsoft.com/office/powerpoint/2010/main" val="218425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CATALYTIC CONVERTERS (1 OF 3)</a:t>
            </a:r>
            <a:endParaRPr lang="en-US" dirty="0"/>
          </a:p>
        </p:txBody>
      </p:sp>
      <p:sp>
        <p:nvSpPr>
          <p:cNvPr id="21506" name="Rectangle 3"/>
          <p:cNvSpPr>
            <a:spLocks noGrp="1" noChangeArrowheads="1"/>
          </p:cNvSpPr>
          <p:nvPr>
            <p:ph type="body" idx="1"/>
          </p:nvPr>
        </p:nvSpPr>
        <p:spPr/>
        <p:txBody>
          <a:bodyPr/>
          <a:lstStyle/>
          <a:p>
            <a:r>
              <a:rPr lang="en-US" dirty="0" smtClean="0"/>
              <a:t>A catalytic converter is an </a:t>
            </a:r>
            <a:r>
              <a:rPr lang="en-US" dirty="0" err="1" smtClean="0"/>
              <a:t>aftertreatment</a:t>
            </a:r>
            <a:r>
              <a:rPr lang="en-US" dirty="0" smtClean="0"/>
              <a:t> device used to reduce exhaust emissions outside of the engine. </a:t>
            </a:r>
          </a:p>
          <a:p>
            <a:r>
              <a:rPr lang="en-US" dirty="0" smtClean="0"/>
              <a:t>The catalytic converter uses a catalyst, which is a chemical that helps start a chemical reaction but does not enter into the chemical reaction.</a:t>
            </a:r>
          </a:p>
          <a:p>
            <a:pPr lvl="1"/>
            <a:r>
              <a:rPr lang="en-US" dirty="0" smtClean="0"/>
              <a:t>The catalyst materials on the surface of the material inside the converter help create a chemical reaction.</a:t>
            </a:r>
          </a:p>
        </p:txBody>
      </p:sp>
    </p:spTree>
    <p:extLst>
      <p:ext uri="{BB962C8B-B14F-4D97-AF65-F5344CB8AC3E}">
        <p14:creationId xmlns:p14="http://schemas.microsoft.com/office/powerpoint/2010/main" val="3575169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dirty="0"/>
              <a:t>OBJECTIVES </a:t>
            </a:r>
            <a:r>
              <a:rPr lang="en-US" dirty="0" smtClean="0"/>
              <a:t>(2 OF </a:t>
            </a:r>
            <a:r>
              <a:rPr lang="en-US" dirty="0"/>
              <a:t>4)</a:t>
            </a:r>
          </a:p>
        </p:txBody>
      </p:sp>
      <p:sp>
        <p:nvSpPr>
          <p:cNvPr id="9218" name="Rectangle 8"/>
          <p:cNvSpPr>
            <a:spLocks noGrp="1" noChangeArrowheads="1"/>
          </p:cNvSpPr>
          <p:nvPr>
            <p:ph type="body" idx="1"/>
          </p:nvPr>
        </p:nvSpPr>
        <p:spPr/>
        <p:txBody>
          <a:bodyPr/>
          <a:lstStyle/>
          <a:p>
            <a:pPr marL="0" indent="-29718">
              <a:buNone/>
            </a:pPr>
            <a:r>
              <a:rPr lang="en-US" b="1" dirty="0">
                <a:solidFill>
                  <a:srgbClr val="007FA3"/>
                </a:solidFill>
              </a:rPr>
              <a:t>19.4 </a:t>
            </a:r>
            <a:r>
              <a:rPr lang="en-US" dirty="0"/>
              <a:t>Explain the secondary air-injection system and its diagnosis. </a:t>
            </a:r>
          </a:p>
          <a:p>
            <a:pPr marL="0" indent="-29718">
              <a:buNone/>
            </a:pPr>
            <a:r>
              <a:rPr lang="en-US" b="1" dirty="0" smtClean="0">
                <a:solidFill>
                  <a:srgbClr val="007FA3"/>
                </a:solidFill>
              </a:rPr>
              <a:t>19.5</a:t>
            </a:r>
            <a:r>
              <a:rPr lang="en-US" dirty="0" smtClean="0"/>
              <a:t> Explain the purpose and function of catalytic converters, their diagnosis, and guidelines to replace them. </a:t>
            </a:r>
          </a:p>
        </p:txBody>
      </p:sp>
    </p:spTree>
    <p:extLst>
      <p:ext uri="{BB962C8B-B14F-4D97-AF65-F5344CB8AC3E}">
        <p14:creationId xmlns:p14="http://schemas.microsoft.com/office/powerpoint/2010/main" val="338750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CATALYTIC CONVERTERS </a:t>
            </a:r>
            <a:r>
              <a:rPr lang="en-US" dirty="0" smtClean="0"/>
              <a:t>(2 </a:t>
            </a:r>
            <a:r>
              <a:rPr lang="en-US" dirty="0"/>
              <a:t>OF 3)</a:t>
            </a:r>
          </a:p>
        </p:txBody>
      </p:sp>
      <p:sp>
        <p:nvSpPr>
          <p:cNvPr id="22530" name="Rectangle 3"/>
          <p:cNvSpPr>
            <a:spLocks noGrp="1" noChangeArrowheads="1"/>
          </p:cNvSpPr>
          <p:nvPr>
            <p:ph type="body" idx="1"/>
          </p:nvPr>
        </p:nvSpPr>
        <p:spPr/>
        <p:txBody>
          <a:bodyPr/>
          <a:lstStyle/>
          <a:p>
            <a:pPr lvl="1"/>
            <a:r>
              <a:rPr lang="en-US" dirty="0"/>
              <a:t>The chemical reaction changes harmful exhaust emissions into </a:t>
            </a:r>
            <a:r>
              <a:rPr lang="en-US" dirty="0" err="1"/>
              <a:t>nonharmful</a:t>
            </a:r>
            <a:r>
              <a:rPr lang="en-US" dirty="0"/>
              <a:t> exhaust emissions.</a:t>
            </a:r>
          </a:p>
          <a:p>
            <a:pPr lvl="1"/>
            <a:r>
              <a:rPr lang="en-US" dirty="0"/>
              <a:t>The converter converts harmful exhaust gases into water vapor (H2O) and carbon dioxide (CO2).</a:t>
            </a:r>
          </a:p>
          <a:p>
            <a:r>
              <a:rPr lang="en-US" dirty="0" smtClean="0"/>
              <a:t>Catalytic Converter Construction</a:t>
            </a:r>
          </a:p>
          <a:p>
            <a:r>
              <a:rPr lang="en-US" dirty="0" smtClean="0"/>
              <a:t>Catalytic Converter Operation</a:t>
            </a:r>
          </a:p>
          <a:p>
            <a:r>
              <a:rPr lang="en-US" dirty="0" smtClean="0"/>
              <a:t>Converter Light-off Temperature</a:t>
            </a:r>
          </a:p>
        </p:txBody>
      </p:sp>
    </p:spTree>
    <p:extLst>
      <p:ext uri="{BB962C8B-B14F-4D97-AF65-F5344CB8AC3E}">
        <p14:creationId xmlns:p14="http://schemas.microsoft.com/office/powerpoint/2010/main" val="174924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CATALYTIC CONVERTERS </a:t>
            </a:r>
            <a:r>
              <a:rPr lang="en-US" dirty="0" smtClean="0"/>
              <a:t>(3 </a:t>
            </a:r>
            <a:r>
              <a:rPr lang="en-US" dirty="0"/>
              <a:t>OF 3)</a:t>
            </a:r>
          </a:p>
        </p:txBody>
      </p:sp>
      <p:sp>
        <p:nvSpPr>
          <p:cNvPr id="3" name="Content Placeholder 2"/>
          <p:cNvSpPr>
            <a:spLocks noGrp="1"/>
          </p:cNvSpPr>
          <p:nvPr>
            <p:ph idx="1"/>
          </p:nvPr>
        </p:nvSpPr>
        <p:spPr/>
        <p:txBody>
          <a:bodyPr/>
          <a:lstStyle/>
          <a:p>
            <a:r>
              <a:rPr lang="en-US" dirty="0"/>
              <a:t>Converter Usage</a:t>
            </a:r>
          </a:p>
          <a:p>
            <a:r>
              <a:rPr lang="en-US" dirty="0"/>
              <a:t>OBD-II Catalytic Converter Performance</a:t>
            </a:r>
          </a:p>
          <a:p>
            <a:r>
              <a:rPr lang="en-US" dirty="0"/>
              <a:t>Converter-damaging Conditions</a:t>
            </a:r>
          </a:p>
          <a:p>
            <a:pPr lvl="1"/>
            <a:r>
              <a:rPr lang="en-US" dirty="0"/>
              <a:t>Contamination</a:t>
            </a:r>
          </a:p>
          <a:p>
            <a:pPr lvl="1"/>
            <a:r>
              <a:rPr lang="en-US" dirty="0"/>
              <a:t>Excessive temperatures</a:t>
            </a:r>
          </a:p>
          <a:p>
            <a:pPr lvl="1"/>
            <a:r>
              <a:rPr lang="en-US" dirty="0"/>
              <a:t>Improper air-fuel </a:t>
            </a:r>
            <a:r>
              <a:rPr lang="en-US" dirty="0" smtClean="0"/>
              <a:t>mixtures</a:t>
            </a:r>
            <a:endParaRPr lang="en-US" dirty="0"/>
          </a:p>
        </p:txBody>
      </p:sp>
    </p:spTree>
    <p:extLst>
      <p:ext uri="{BB962C8B-B14F-4D97-AF65-F5344CB8AC3E}">
        <p14:creationId xmlns:p14="http://schemas.microsoft.com/office/powerpoint/2010/main" val="7832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19–22</a:t>
            </a:r>
            <a:r>
              <a:rPr lang="en-US" dirty="0" smtClean="0"/>
              <a:t> Most catalytic converters are located as close to the exhaust manifold as possible, as seen in this display of a Chevrolet Corvette.</a:t>
            </a:r>
            <a:endParaRPr lang="en-US" dirty="0"/>
          </a:p>
        </p:txBody>
      </p:sp>
      <p:pic>
        <p:nvPicPr>
          <p:cNvPr id="3" name="Picture 2" descr="654001902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97091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DIAGNOSING CATALYTIC CONVERTERS</a:t>
            </a:r>
            <a:endParaRPr lang="en-US"/>
          </a:p>
        </p:txBody>
      </p:sp>
      <p:sp>
        <p:nvSpPr>
          <p:cNvPr id="23554" name="Rectangle 3"/>
          <p:cNvSpPr>
            <a:spLocks noGrp="1" noChangeArrowheads="1"/>
          </p:cNvSpPr>
          <p:nvPr>
            <p:ph type="body" idx="1"/>
          </p:nvPr>
        </p:nvSpPr>
        <p:spPr/>
        <p:txBody>
          <a:bodyPr/>
          <a:lstStyle/>
          <a:p>
            <a:r>
              <a:rPr lang="en-US" smtClean="0"/>
              <a:t>The Tap Test</a:t>
            </a:r>
          </a:p>
          <a:p>
            <a:r>
              <a:rPr lang="en-US" smtClean="0"/>
              <a:t>Testing Backpressure With a Pressure Gauge</a:t>
            </a:r>
          </a:p>
          <a:p>
            <a:r>
              <a:rPr lang="en-US" smtClean="0"/>
              <a:t>Testing For Backpressure Using a Vacuum Gauge</a:t>
            </a:r>
          </a:p>
          <a:p>
            <a:r>
              <a:rPr lang="en-US" smtClean="0"/>
              <a:t>Testing a Catalytic Converter For Temperature Rise</a:t>
            </a:r>
          </a:p>
          <a:p>
            <a:r>
              <a:rPr lang="en-US" smtClean="0"/>
              <a:t>Catalytic Converter Efficiency Tests</a:t>
            </a:r>
            <a:endParaRPr lang="en-US"/>
          </a:p>
        </p:txBody>
      </p:sp>
    </p:spTree>
    <p:extLst>
      <p:ext uri="{BB962C8B-B14F-4D97-AF65-F5344CB8AC3E}">
        <p14:creationId xmlns:p14="http://schemas.microsoft.com/office/powerpoint/2010/main" val="240816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19–26</a:t>
            </a:r>
            <a:r>
              <a:rPr lang="en-US" dirty="0" smtClean="0"/>
              <a:t> A back pressure tool can be made by using an oxygen sensor housing and epoxy or braze to hold the tube to the housing.</a:t>
            </a:r>
            <a:endParaRPr lang="en-US" dirty="0"/>
          </a:p>
        </p:txBody>
      </p:sp>
      <p:pic>
        <p:nvPicPr>
          <p:cNvPr id="3" name="Picture 2" descr="6540019027.jpg"/>
          <p:cNvPicPr>
            <a:picLocks noChangeAspect="1"/>
          </p:cNvPicPr>
          <p:nvPr/>
        </p:nvPicPr>
        <p:blipFill>
          <a:blip r:embed="rId2" cstate="print"/>
          <a:stretch>
            <a:fillRect/>
          </a:stretch>
        </p:blipFill>
        <p:spPr>
          <a:xfrm>
            <a:off x="2323186" y="1859279"/>
            <a:ext cx="4497629" cy="4053840"/>
          </a:xfrm>
          <a:prstGeom prst="rect">
            <a:avLst/>
          </a:prstGeom>
        </p:spPr>
      </p:pic>
    </p:spTree>
    <p:extLst>
      <p:ext uri="{BB962C8B-B14F-4D97-AF65-F5344CB8AC3E}">
        <p14:creationId xmlns:p14="http://schemas.microsoft.com/office/powerpoint/2010/main" val="342206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CATALYTIC CONVERTER REPLACEMENT GUIDELINES (1 OF 2)</a:t>
            </a:r>
            <a:endParaRPr lang="en-US" dirty="0"/>
          </a:p>
        </p:txBody>
      </p:sp>
      <p:sp>
        <p:nvSpPr>
          <p:cNvPr id="24578" name="Rectangle 3"/>
          <p:cNvSpPr>
            <a:spLocks noGrp="1" noChangeArrowheads="1"/>
          </p:cNvSpPr>
          <p:nvPr>
            <p:ph type="body" idx="1"/>
          </p:nvPr>
        </p:nvSpPr>
        <p:spPr/>
        <p:txBody>
          <a:bodyPr/>
          <a:lstStyle/>
          <a:p>
            <a:r>
              <a:rPr lang="en-US" dirty="0" smtClean="0"/>
              <a:t>Because a catalytic converter is a major exhaust gas emission control device, the Environmental Protection Agency (EPA) has strict guidelines for its replacement, including:</a:t>
            </a:r>
          </a:p>
          <a:p>
            <a:pPr lvl="1"/>
            <a:r>
              <a:rPr lang="en-US" dirty="0" smtClean="0"/>
              <a:t>If a converter is replaced on a vehicle with less than 80,000 miles or eight years, depending on the year of the vehicle, an original equipment catalytic converter must be used as a replacement.</a:t>
            </a:r>
          </a:p>
        </p:txBody>
      </p:sp>
    </p:spTree>
    <p:extLst>
      <p:ext uri="{BB962C8B-B14F-4D97-AF65-F5344CB8AC3E}">
        <p14:creationId xmlns:p14="http://schemas.microsoft.com/office/powerpoint/2010/main" val="167263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CATALYTIC CONVERTER REPLACEMENT GUIDELINES </a:t>
            </a:r>
            <a:r>
              <a:rPr lang="en-US" dirty="0" smtClean="0"/>
              <a:t>(2 </a:t>
            </a:r>
            <a:r>
              <a:rPr lang="en-US" dirty="0"/>
              <a:t>OF 2)</a:t>
            </a:r>
          </a:p>
        </p:txBody>
      </p:sp>
      <p:sp>
        <p:nvSpPr>
          <p:cNvPr id="25602" name="Rectangle 3"/>
          <p:cNvSpPr>
            <a:spLocks noGrp="1" noChangeArrowheads="1"/>
          </p:cNvSpPr>
          <p:nvPr>
            <p:ph type="body" idx="1"/>
          </p:nvPr>
        </p:nvSpPr>
        <p:spPr/>
        <p:txBody>
          <a:bodyPr/>
          <a:lstStyle/>
          <a:p>
            <a:pPr lvl="1"/>
            <a:r>
              <a:rPr lang="en-US" dirty="0"/>
              <a:t>The replacement converter must be of the same design as the original. If the original had an air pump fitting, so must the replacement.</a:t>
            </a:r>
          </a:p>
          <a:p>
            <a:pPr lvl="1"/>
            <a:r>
              <a:rPr lang="en-US" dirty="0" smtClean="0"/>
              <a:t>The old converter must be kept for possible inspection by the authorities for 60 days.</a:t>
            </a:r>
          </a:p>
          <a:p>
            <a:pPr lvl="1"/>
            <a:r>
              <a:rPr lang="en-US" dirty="0" smtClean="0"/>
              <a:t>A form must be completed and signed by both the vehicle owner and a representative from the service facility. </a:t>
            </a:r>
            <a:endParaRPr lang="en-US" dirty="0"/>
          </a:p>
        </p:txBody>
      </p:sp>
    </p:spTree>
    <p:extLst>
      <p:ext uri="{BB962C8B-B14F-4D97-AF65-F5344CB8AC3E}">
        <p14:creationId xmlns:p14="http://schemas.microsoft.com/office/powerpoint/2010/main" val="331290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CATALYTIC CONVERTER-RELATED DIAGNOSTIC TROUBLE CODE</a:t>
            </a:r>
            <a:endParaRPr lang="en-US" dirty="0"/>
          </a:p>
        </p:txBody>
      </p:sp>
      <p:sp>
        <p:nvSpPr>
          <p:cNvPr id="3" name="Content Placeholder 2"/>
          <p:cNvSpPr>
            <a:spLocks noGrp="1"/>
          </p:cNvSpPr>
          <p:nvPr>
            <p:ph idx="1"/>
          </p:nvPr>
        </p:nvSpPr>
        <p:spPr/>
        <p:txBody>
          <a:bodyPr/>
          <a:lstStyle/>
          <a:p>
            <a:r>
              <a:rPr lang="en-US" dirty="0" smtClean="0"/>
              <a:t>P0420</a:t>
            </a:r>
            <a:endParaRPr lang="en-US" dirty="0"/>
          </a:p>
          <a:p>
            <a:r>
              <a:rPr lang="en-US" dirty="0" smtClean="0"/>
              <a:t>What is it and </a:t>
            </a:r>
            <a:r>
              <a:rPr lang="en-US" dirty="0"/>
              <a:t>what are the possible causes? </a:t>
            </a:r>
          </a:p>
        </p:txBody>
      </p:sp>
    </p:spTree>
    <p:extLst>
      <p:ext uri="{BB962C8B-B14F-4D97-AF65-F5344CB8AC3E}">
        <p14:creationId xmlns:p14="http://schemas.microsoft.com/office/powerpoint/2010/main" val="100755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EVAPORATIVE EMISSION CONTROL SYSTEM </a:t>
            </a:r>
            <a:endParaRPr lang="en-US"/>
          </a:p>
        </p:txBody>
      </p:sp>
      <p:sp>
        <p:nvSpPr>
          <p:cNvPr id="26626" name="Rectangle 3"/>
          <p:cNvSpPr>
            <a:spLocks noGrp="1" noChangeArrowheads="1"/>
          </p:cNvSpPr>
          <p:nvPr>
            <p:ph type="body" idx="1"/>
          </p:nvPr>
        </p:nvSpPr>
        <p:spPr/>
        <p:txBody>
          <a:bodyPr/>
          <a:lstStyle/>
          <a:p>
            <a:r>
              <a:rPr lang="en-US" smtClean="0"/>
              <a:t>The purpose of the evaporative (EVAP) emission control system is to trap and hold gasoline vapors, also called volatile organic compounds, or VOCs. </a:t>
            </a:r>
          </a:p>
          <a:p>
            <a:pPr lvl="1"/>
            <a:r>
              <a:rPr lang="en-US" smtClean="0"/>
              <a:t>The evaporative control system includes the charcoal canister, hoses, and valves. </a:t>
            </a:r>
          </a:p>
          <a:p>
            <a:pPr lvl="1"/>
            <a:r>
              <a:rPr lang="en-US" smtClean="0"/>
              <a:t>These vapors are routed into a charcoal canister, then into the intake airflow where they are burned in the engine instead of being released into the atmosphere.</a:t>
            </a:r>
            <a:endParaRPr lang="en-US"/>
          </a:p>
        </p:txBody>
      </p:sp>
    </p:spTree>
    <p:extLst>
      <p:ext uri="{BB962C8B-B14F-4D97-AF65-F5344CB8AC3E}">
        <p14:creationId xmlns:p14="http://schemas.microsoft.com/office/powerpoint/2010/main" val="17723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19–29</a:t>
            </a:r>
            <a:r>
              <a:rPr lang="en-US" dirty="0" smtClean="0"/>
              <a:t> A </a:t>
            </a:r>
            <a:r>
              <a:rPr lang="en-US" dirty="0" err="1" smtClean="0"/>
              <a:t>capless</a:t>
            </a:r>
            <a:r>
              <a:rPr lang="en-US" dirty="0" smtClean="0"/>
              <a:t> system from a Ford Flex does not use a replaceable cap; instead, it has a spring-loaded closure.</a:t>
            </a:r>
            <a:endParaRPr lang="en-US" dirty="0"/>
          </a:p>
        </p:txBody>
      </p:sp>
      <p:pic>
        <p:nvPicPr>
          <p:cNvPr id="3" name="Picture 2" descr="654001903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55728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
          <p:cNvSpPr>
            <a:spLocks noGrp="1" noChangeArrowheads="1"/>
          </p:cNvSpPr>
          <p:nvPr>
            <p:ph type="title"/>
          </p:nvPr>
        </p:nvSpPr>
        <p:spPr/>
        <p:txBody>
          <a:bodyPr/>
          <a:lstStyle/>
          <a:p>
            <a:r>
              <a:rPr lang="en-US" dirty="0"/>
              <a:t>OBJECTIVES </a:t>
            </a:r>
            <a:r>
              <a:rPr lang="en-US" dirty="0" smtClean="0"/>
              <a:t>(3 </a:t>
            </a:r>
            <a:r>
              <a:rPr lang="en-US" dirty="0"/>
              <a:t>OF 4)</a:t>
            </a:r>
          </a:p>
        </p:txBody>
      </p:sp>
      <p:sp>
        <p:nvSpPr>
          <p:cNvPr id="11266" name="Rectangle 8"/>
          <p:cNvSpPr>
            <a:spLocks noGrp="1" noChangeArrowheads="1"/>
          </p:cNvSpPr>
          <p:nvPr>
            <p:ph type="body" idx="1"/>
          </p:nvPr>
        </p:nvSpPr>
        <p:spPr/>
        <p:txBody>
          <a:bodyPr/>
          <a:lstStyle/>
          <a:p>
            <a:pPr marL="0" indent="-29718">
              <a:buNone/>
            </a:pPr>
            <a:r>
              <a:rPr lang="en-US" b="1" dirty="0">
                <a:solidFill>
                  <a:srgbClr val="007FA3"/>
                </a:solidFill>
              </a:rPr>
              <a:t>19.6</a:t>
            </a:r>
            <a:r>
              <a:rPr lang="en-US" dirty="0"/>
              <a:t> Explain evaporative emission control system, and compare enhanced evaporative control systems and </a:t>
            </a:r>
            <a:r>
              <a:rPr lang="en-US" dirty="0" err="1"/>
              <a:t>nonenhanced</a:t>
            </a:r>
            <a:r>
              <a:rPr lang="en-US" dirty="0"/>
              <a:t> evaporative control systems. </a:t>
            </a:r>
          </a:p>
          <a:p>
            <a:pPr marL="0" indent="-29718">
              <a:buNone/>
            </a:pPr>
            <a:r>
              <a:rPr lang="en-US" b="1" dirty="0">
                <a:solidFill>
                  <a:srgbClr val="007FA3"/>
                </a:solidFill>
              </a:rPr>
              <a:t>19.7 </a:t>
            </a:r>
            <a:r>
              <a:rPr lang="en-US" dirty="0"/>
              <a:t>Discuss the leak detection pump system and onboard refueling vapor recovery. </a:t>
            </a:r>
          </a:p>
        </p:txBody>
      </p:sp>
    </p:spTree>
    <p:extLst>
      <p:ext uri="{BB962C8B-B14F-4D97-AF65-F5344CB8AC3E}">
        <p14:creationId xmlns:p14="http://schemas.microsoft.com/office/powerpoint/2010/main" val="370432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NONENHANCED EVAPORATIVE CONTROL SSYTEMS</a:t>
            </a:r>
            <a:endParaRPr lang="en-US" dirty="0"/>
          </a:p>
        </p:txBody>
      </p:sp>
      <p:sp>
        <p:nvSpPr>
          <p:cNvPr id="4" name="Content Placeholder 3"/>
          <p:cNvSpPr>
            <a:spLocks noGrp="1"/>
          </p:cNvSpPr>
          <p:nvPr>
            <p:ph idx="1"/>
          </p:nvPr>
        </p:nvSpPr>
        <p:spPr/>
        <p:txBody>
          <a:bodyPr/>
          <a:lstStyle/>
          <a:p>
            <a:r>
              <a:rPr lang="en-US" dirty="0" smtClean="0"/>
              <a:t>What is a </a:t>
            </a:r>
            <a:r>
              <a:rPr lang="en-US" dirty="0" err="1" smtClean="0"/>
              <a:t>nonenhanced</a:t>
            </a:r>
            <a:r>
              <a:rPr lang="en-US" dirty="0" smtClean="0"/>
              <a:t> evaporative control system? </a:t>
            </a:r>
            <a:endParaRPr lang="en-US" dirty="0"/>
          </a:p>
          <a:p>
            <a:r>
              <a:rPr lang="en-US" dirty="0" smtClean="0"/>
              <a:t>Is it different than enhanced evaporative control systems?</a:t>
            </a:r>
          </a:p>
        </p:txBody>
      </p:sp>
    </p:spTree>
    <p:extLst>
      <p:ext uri="{BB962C8B-B14F-4D97-AF65-F5344CB8AC3E}">
        <p14:creationId xmlns:p14="http://schemas.microsoft.com/office/powerpoint/2010/main" val="413732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ENHANCED AND NONENHANCED EVAPORATIVE CONTROL SYSTEM</a:t>
            </a:r>
            <a:endParaRPr lang="en-US"/>
          </a:p>
        </p:txBody>
      </p:sp>
      <p:sp>
        <p:nvSpPr>
          <p:cNvPr id="27650" name="Rectangle 3"/>
          <p:cNvSpPr>
            <a:spLocks noGrp="1" noChangeArrowheads="1"/>
          </p:cNvSpPr>
          <p:nvPr>
            <p:ph type="body" idx="1"/>
          </p:nvPr>
        </p:nvSpPr>
        <p:spPr/>
        <p:txBody>
          <a:bodyPr/>
          <a:lstStyle/>
          <a:p>
            <a:r>
              <a:rPr lang="en-US" smtClean="0"/>
              <a:t>Prior to 1996, evaporative systems were referred to as nonenhanced evaporative (EVAP) control systems</a:t>
            </a:r>
          </a:p>
          <a:p>
            <a:pPr lvl="1"/>
            <a:r>
              <a:rPr lang="en-US" smtClean="0"/>
              <a:t>Evaporative systems that had limited diagnostic capabilities</a:t>
            </a:r>
          </a:p>
          <a:p>
            <a:r>
              <a:rPr lang="en-US" smtClean="0"/>
              <a:t>Background</a:t>
            </a:r>
          </a:p>
          <a:p>
            <a:r>
              <a:rPr lang="en-US" smtClean="0"/>
              <a:t>Canister Vent Valve</a:t>
            </a:r>
          </a:p>
          <a:p>
            <a:r>
              <a:rPr lang="en-US" smtClean="0"/>
              <a:t>Canister Purge Valve</a:t>
            </a:r>
            <a:endParaRPr lang="en-US"/>
          </a:p>
        </p:txBody>
      </p:sp>
    </p:spTree>
    <p:extLst>
      <p:ext uri="{BB962C8B-B14F-4D97-AF65-F5344CB8AC3E}">
        <p14:creationId xmlns:p14="http://schemas.microsoft.com/office/powerpoint/2010/main" val="377797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LEAK DETECTION PUMP SYSTEM</a:t>
            </a:r>
            <a:endParaRPr lang="en-US"/>
          </a:p>
        </p:txBody>
      </p:sp>
      <p:sp>
        <p:nvSpPr>
          <p:cNvPr id="28674" name="Rectangle 3"/>
          <p:cNvSpPr>
            <a:spLocks noGrp="1" noChangeArrowheads="1"/>
          </p:cNvSpPr>
          <p:nvPr>
            <p:ph idx="1"/>
          </p:nvPr>
        </p:nvSpPr>
        <p:spPr>
          <a:xfrm>
            <a:off x="457200" y="1600200"/>
            <a:ext cx="4114800" cy="4525963"/>
          </a:xfrm>
        </p:spPr>
        <p:txBody>
          <a:bodyPr/>
          <a:lstStyle/>
          <a:p>
            <a:r>
              <a:rPr lang="en-US" dirty="0" smtClean="0"/>
              <a:t>Many vehicles use a leak detection pump (LDP) as part of the evaporative control system diagnosis equipment.</a:t>
            </a:r>
          </a:p>
          <a:p>
            <a:pPr lvl="1"/>
            <a:r>
              <a:rPr lang="en-US" dirty="0" smtClean="0"/>
              <a:t>Operation</a:t>
            </a:r>
            <a:endParaRPr lang="en-US" dirty="0"/>
          </a:p>
        </p:txBody>
      </p:sp>
      <p:grpSp>
        <p:nvGrpSpPr>
          <p:cNvPr id="28675" name="Group 7"/>
          <p:cNvGrpSpPr>
            <a:grpSpLocks/>
          </p:cNvGrpSpPr>
          <p:nvPr/>
        </p:nvGrpSpPr>
        <p:grpSpPr bwMode="auto">
          <a:xfrm>
            <a:off x="1066800" y="1447800"/>
            <a:ext cx="7750175" cy="4541837"/>
            <a:chOff x="672" y="912"/>
            <a:chExt cx="4882" cy="2861"/>
          </a:xfrm>
        </p:grpSpPr>
        <p:pic>
          <p:nvPicPr>
            <p:cNvPr id="28676" name="Picture 4" descr="AAJLMI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912"/>
              <a:ext cx="2626" cy="2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7750" name="Rectangle 6"/>
            <p:cNvSpPr>
              <a:spLocks noChangeArrowheads="1"/>
            </p:cNvSpPr>
            <p:nvPr/>
          </p:nvSpPr>
          <p:spPr bwMode="auto">
            <a:xfrm>
              <a:off x="672" y="3024"/>
              <a:ext cx="2208" cy="594"/>
            </a:xfrm>
            <a:prstGeom prst="rect">
              <a:avLst/>
            </a:prstGeom>
            <a:noFill/>
            <a:ln>
              <a:noFill/>
            </a:ln>
            <a:effectLst/>
            <a:extLst/>
          </p:spPr>
          <p:txBody>
            <a:bodyPr>
              <a:spAutoFit/>
            </a:bodyPr>
            <a:lstStyle/>
            <a:p>
              <a:pPr algn="r">
                <a:defRPr/>
              </a:pPr>
              <a:r>
                <a:rPr lang="en-US" b="1" dirty="0">
                  <a:cs typeface="+mn-cs"/>
                </a:rPr>
                <a:t>FIGURE 19–33 </a:t>
              </a:r>
              <a:r>
                <a:rPr lang="en-US" dirty="0">
                  <a:cs typeface="+mn-cs"/>
                </a:rPr>
                <a:t>A leak detection pump (LDP) used on some Chrysler vehicles to pressurize (slightly) the fuel system to check for leaks.</a:t>
              </a:r>
            </a:p>
          </p:txBody>
        </p:sp>
      </p:grpSp>
    </p:spTree>
    <p:extLst>
      <p:ext uri="{BB962C8B-B14F-4D97-AF65-F5344CB8AC3E}">
        <p14:creationId xmlns:p14="http://schemas.microsoft.com/office/powerpoint/2010/main" val="4271540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ONBOARD REFUELING VAPOR RECOVERY</a:t>
            </a:r>
            <a:endParaRPr lang="en-US"/>
          </a:p>
        </p:txBody>
      </p:sp>
      <p:sp>
        <p:nvSpPr>
          <p:cNvPr id="29698" name="Rectangle 3"/>
          <p:cNvSpPr>
            <a:spLocks noGrp="1" noChangeArrowheads="1"/>
          </p:cNvSpPr>
          <p:nvPr>
            <p:ph idx="1"/>
          </p:nvPr>
        </p:nvSpPr>
        <p:spPr>
          <a:xfrm>
            <a:off x="457200" y="1600200"/>
            <a:ext cx="3886200" cy="4525963"/>
          </a:xfrm>
        </p:spPr>
        <p:txBody>
          <a:bodyPr/>
          <a:lstStyle/>
          <a:p>
            <a:r>
              <a:rPr lang="en-US" dirty="0" smtClean="0"/>
              <a:t>Purpose and Function</a:t>
            </a:r>
          </a:p>
          <a:p>
            <a:r>
              <a:rPr lang="en-US" dirty="0" smtClean="0"/>
              <a:t>Operation</a:t>
            </a:r>
          </a:p>
          <a:p>
            <a:pPr lvl="1"/>
            <a:r>
              <a:rPr lang="en-US" dirty="0" smtClean="0"/>
              <a:t>The fuel tank is vented to the charcoal canister with air flowing into the filler tube, no vapors can escape to the atmosphere</a:t>
            </a:r>
            <a:endParaRPr lang="en-US" dirty="0"/>
          </a:p>
        </p:txBody>
      </p:sp>
      <p:grpSp>
        <p:nvGrpSpPr>
          <p:cNvPr id="29699" name="Group 7"/>
          <p:cNvGrpSpPr>
            <a:grpSpLocks/>
          </p:cNvGrpSpPr>
          <p:nvPr/>
        </p:nvGrpSpPr>
        <p:grpSpPr bwMode="auto">
          <a:xfrm>
            <a:off x="4038859" y="1447800"/>
            <a:ext cx="5104737" cy="4894951"/>
            <a:chOff x="2009" y="829"/>
            <a:chExt cx="3790" cy="3358"/>
          </a:xfrm>
        </p:grpSpPr>
        <p:pic>
          <p:nvPicPr>
            <p:cNvPr id="29700" name="Picture 4" descr="AAJLMI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829"/>
              <a:ext cx="2626" cy="2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8774" name="Rectangle 6"/>
            <p:cNvSpPr>
              <a:spLocks noChangeArrowheads="1"/>
            </p:cNvSpPr>
            <p:nvPr/>
          </p:nvSpPr>
          <p:spPr bwMode="auto">
            <a:xfrm>
              <a:off x="2009" y="3744"/>
              <a:ext cx="3790" cy="443"/>
            </a:xfrm>
            <a:prstGeom prst="rect">
              <a:avLst/>
            </a:prstGeom>
            <a:noFill/>
            <a:ln>
              <a:noFill/>
            </a:ln>
            <a:effectLst/>
            <a:extLst/>
          </p:spPr>
          <p:txBody>
            <a:bodyPr wrap="square">
              <a:spAutoFit/>
            </a:bodyPr>
            <a:lstStyle/>
            <a:p>
              <a:pPr>
                <a:defRPr/>
              </a:pPr>
              <a:r>
                <a:rPr lang="en-US" b="1" dirty="0">
                  <a:cs typeface="+mn-cs"/>
                </a:rPr>
                <a:t>FIGURE 19–34 </a:t>
              </a:r>
              <a:r>
                <a:rPr lang="en-US" dirty="0">
                  <a:cs typeface="+mn-cs"/>
                </a:rPr>
                <a:t>A restricted fuel fill pipe shown on a vehicle with the interior removed.</a:t>
              </a:r>
            </a:p>
          </p:txBody>
        </p:sp>
      </p:grpSp>
    </p:spTree>
    <p:extLst>
      <p:ext uri="{BB962C8B-B14F-4D97-AF65-F5344CB8AC3E}">
        <p14:creationId xmlns:p14="http://schemas.microsoft.com/office/powerpoint/2010/main" val="972405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INSPECTION EVAP TESTS</a:t>
            </a:r>
            <a:endParaRPr lang="en-US" dirty="0"/>
          </a:p>
        </p:txBody>
      </p:sp>
      <p:sp>
        <p:nvSpPr>
          <p:cNvPr id="3" name="Content Placeholder 2"/>
          <p:cNvSpPr>
            <a:spLocks noGrp="1"/>
          </p:cNvSpPr>
          <p:nvPr>
            <p:ph idx="1"/>
          </p:nvPr>
        </p:nvSpPr>
        <p:spPr/>
        <p:txBody>
          <a:bodyPr/>
          <a:lstStyle/>
          <a:p>
            <a:r>
              <a:rPr lang="en-US" dirty="0"/>
              <a:t>In some states, a periodic inspection and test of the fuel </a:t>
            </a:r>
            <a:r>
              <a:rPr lang="en-US" dirty="0" smtClean="0"/>
              <a:t>system are </a:t>
            </a:r>
            <a:r>
              <a:rPr lang="en-US" dirty="0"/>
              <a:t>mandated along with a dynamometer test</a:t>
            </a:r>
            <a:r>
              <a:rPr lang="en-US" dirty="0" smtClean="0"/>
              <a:t>.</a:t>
            </a:r>
          </a:p>
          <a:p>
            <a:r>
              <a:rPr lang="en-US" dirty="0" smtClean="0"/>
              <a:t>How can the fuel tank, cap, fuel lines, canister, and other fuel system components be tested?</a:t>
            </a:r>
            <a:endParaRPr lang="en-US" dirty="0"/>
          </a:p>
        </p:txBody>
      </p:sp>
    </p:spTree>
    <p:extLst>
      <p:ext uri="{BB962C8B-B14F-4D97-AF65-F5344CB8AC3E}">
        <p14:creationId xmlns:p14="http://schemas.microsoft.com/office/powerpoint/2010/main" val="264789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THE EVAP SYSTEM</a:t>
            </a:r>
            <a:endParaRPr lang="en-US" dirty="0"/>
          </a:p>
        </p:txBody>
      </p:sp>
      <p:sp>
        <p:nvSpPr>
          <p:cNvPr id="3" name="Content Placeholder 2"/>
          <p:cNvSpPr>
            <a:spLocks noGrp="1"/>
          </p:cNvSpPr>
          <p:nvPr>
            <p:ph idx="1"/>
          </p:nvPr>
        </p:nvSpPr>
        <p:spPr/>
        <p:txBody>
          <a:bodyPr/>
          <a:lstStyle/>
          <a:p>
            <a:r>
              <a:rPr lang="en-US" dirty="0" smtClean="0"/>
              <a:t>Symptoms</a:t>
            </a:r>
          </a:p>
          <a:p>
            <a:pPr lvl="1"/>
            <a:r>
              <a:rPr lang="en-US" dirty="0" smtClean="0"/>
              <a:t>Poor fuel economy</a:t>
            </a:r>
          </a:p>
          <a:p>
            <a:pPr lvl="1"/>
            <a:r>
              <a:rPr lang="en-US" dirty="0" smtClean="0"/>
              <a:t>Poor performance</a:t>
            </a:r>
          </a:p>
          <a:p>
            <a:r>
              <a:rPr lang="en-US" dirty="0" smtClean="0"/>
              <a:t>Locating leaks in the system</a:t>
            </a:r>
          </a:p>
          <a:p>
            <a:pPr lvl="1"/>
            <a:r>
              <a:rPr lang="en-US" dirty="0" smtClean="0"/>
              <a:t>Smoke machine testing</a:t>
            </a:r>
          </a:p>
          <a:p>
            <a:pPr lvl="1"/>
            <a:r>
              <a:rPr lang="en-US" dirty="0" smtClean="0"/>
              <a:t>Nitrogen gas pressurization</a:t>
            </a:r>
          </a:p>
        </p:txBody>
      </p:sp>
    </p:spTree>
    <p:extLst>
      <p:ext uri="{BB962C8B-B14F-4D97-AF65-F5344CB8AC3E}">
        <p14:creationId xmlns:p14="http://schemas.microsoft.com/office/powerpoint/2010/main" val="354234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19–35</a:t>
            </a:r>
            <a:r>
              <a:rPr lang="en-US" dirty="0" smtClean="0"/>
              <a:t> Some vehicles will display a message if an evaporative control system leak is detected that could be the result of a loose gas cap.</a:t>
            </a:r>
            <a:endParaRPr lang="en-US" dirty="0"/>
          </a:p>
        </p:txBody>
      </p:sp>
      <p:pic>
        <p:nvPicPr>
          <p:cNvPr id="3" name="Picture 2" descr="6540019036.jpg"/>
          <p:cNvPicPr>
            <a:picLocks noChangeAspect="1"/>
          </p:cNvPicPr>
          <p:nvPr/>
        </p:nvPicPr>
        <p:blipFill>
          <a:blip r:embed="rId2" cstate="print"/>
          <a:stretch>
            <a:fillRect/>
          </a:stretch>
        </p:blipFill>
        <p:spPr>
          <a:xfrm>
            <a:off x="1691641" y="2443277"/>
            <a:ext cx="5760719" cy="2885846"/>
          </a:xfrm>
          <a:prstGeom prst="rect">
            <a:avLst/>
          </a:prstGeom>
        </p:spPr>
      </p:pic>
    </p:spTree>
    <p:extLst>
      <p:ext uri="{BB962C8B-B14F-4D97-AF65-F5344CB8AC3E}">
        <p14:creationId xmlns:p14="http://schemas.microsoft.com/office/powerpoint/2010/main" val="350649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EVAPORATIVE SYSTEM MONITOR</a:t>
            </a:r>
            <a:endParaRPr lang="en-US" dirty="0"/>
          </a:p>
        </p:txBody>
      </p:sp>
      <p:sp>
        <p:nvSpPr>
          <p:cNvPr id="4" name="Content Placeholder 3"/>
          <p:cNvSpPr>
            <a:spLocks noGrp="1"/>
          </p:cNvSpPr>
          <p:nvPr>
            <p:ph idx="1"/>
          </p:nvPr>
        </p:nvSpPr>
        <p:spPr/>
        <p:txBody>
          <a:bodyPr/>
          <a:lstStyle/>
          <a:p>
            <a:r>
              <a:rPr lang="en-US" dirty="0" smtClean="0"/>
              <a:t>OBD-II Requirements</a:t>
            </a:r>
          </a:p>
          <a:p>
            <a:pPr lvl="1"/>
            <a:r>
              <a:rPr lang="en-US" dirty="0" smtClean="0"/>
              <a:t>Serious </a:t>
            </a:r>
            <a:r>
              <a:rPr lang="en-US" dirty="0"/>
              <a:t>faults cause a blinking malfunction indicator </a:t>
            </a:r>
            <a:r>
              <a:rPr lang="en-US" dirty="0" smtClean="0"/>
              <a:t>lamp (</a:t>
            </a:r>
            <a:r>
              <a:rPr lang="en-US" dirty="0"/>
              <a:t>MIL) or even an engine shutdown.</a:t>
            </a:r>
          </a:p>
          <a:p>
            <a:pPr lvl="1"/>
            <a:r>
              <a:rPr lang="en-US" dirty="0" smtClean="0"/>
              <a:t>Less </a:t>
            </a:r>
            <a:r>
              <a:rPr lang="en-US" dirty="0"/>
              <a:t>serious faults may simply store a code but </a:t>
            </a:r>
            <a:r>
              <a:rPr lang="en-US" dirty="0" smtClean="0"/>
              <a:t>not illuminate </a:t>
            </a:r>
            <a:r>
              <a:rPr lang="en-US" dirty="0"/>
              <a:t>the MIL.</a:t>
            </a:r>
            <a:endParaRPr lang="en-US" dirty="0" smtClean="0"/>
          </a:p>
          <a:p>
            <a:r>
              <a:rPr lang="en-US" dirty="0" smtClean="0"/>
              <a:t>Engine-off natural vacuum</a:t>
            </a:r>
            <a:endParaRPr lang="en-US" dirty="0"/>
          </a:p>
        </p:txBody>
      </p:sp>
    </p:spTree>
    <p:extLst>
      <p:ext uri="{BB962C8B-B14F-4D97-AF65-F5344CB8AC3E}">
        <p14:creationId xmlns:p14="http://schemas.microsoft.com/office/powerpoint/2010/main" val="281678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19–39</a:t>
            </a:r>
            <a:r>
              <a:rPr lang="en-US" dirty="0" smtClean="0"/>
              <a:t> The fuel tank pressure sensor (black unit with three wires) looks like a MAP sensor and is usually located on top of the fuel pump module (white unit).</a:t>
            </a:r>
            <a:endParaRPr lang="en-US" dirty="0"/>
          </a:p>
        </p:txBody>
      </p:sp>
      <p:pic>
        <p:nvPicPr>
          <p:cNvPr id="3" name="Picture 2" descr="654001904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70469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TYPICAL EVAP MONITOR (1 OF 3)</a:t>
            </a:r>
            <a:endParaRPr lang="en-US" dirty="0"/>
          </a:p>
        </p:txBody>
      </p:sp>
      <p:sp>
        <p:nvSpPr>
          <p:cNvPr id="30722" name="Rectangle 3"/>
          <p:cNvSpPr>
            <a:spLocks noGrp="1" noChangeArrowheads="1"/>
          </p:cNvSpPr>
          <p:nvPr>
            <p:ph type="body" idx="1"/>
          </p:nvPr>
        </p:nvSpPr>
        <p:spPr/>
        <p:txBody>
          <a:bodyPr/>
          <a:lstStyle/>
          <a:p>
            <a:r>
              <a:rPr lang="en-US" dirty="0" smtClean="0"/>
              <a:t>The PCM will run the EVAP monitor when the following enable criteria are met.</a:t>
            </a:r>
          </a:p>
          <a:p>
            <a:pPr lvl="1"/>
            <a:r>
              <a:rPr lang="en-US" dirty="0" smtClean="0"/>
              <a:t>Cold start</a:t>
            </a:r>
          </a:p>
          <a:p>
            <a:pPr lvl="1"/>
            <a:r>
              <a:rPr lang="en-US" dirty="0" smtClean="0"/>
              <a:t>Barometric pressure (BARO) greater than 70 </a:t>
            </a:r>
            <a:r>
              <a:rPr lang="en-US" dirty="0" err="1" smtClean="0"/>
              <a:t>kPa</a:t>
            </a:r>
            <a:r>
              <a:rPr lang="en-US" dirty="0" smtClean="0"/>
              <a:t> (20.7 in. Hg or 10.2 PSI)</a:t>
            </a:r>
          </a:p>
          <a:p>
            <a:pPr lvl="1"/>
            <a:r>
              <a:rPr lang="en-US" dirty="0" smtClean="0"/>
              <a:t>Intake air temperature (IAT) between 39°F and 86°F at engine start-up</a:t>
            </a:r>
          </a:p>
        </p:txBody>
      </p:sp>
    </p:spTree>
    <p:extLst>
      <p:ext uri="{BB962C8B-B14F-4D97-AF65-F5344CB8AC3E}">
        <p14:creationId xmlns:p14="http://schemas.microsoft.com/office/powerpoint/2010/main" val="417801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r>
              <a:rPr lang="en-US" dirty="0" smtClean="0"/>
              <a:t>(4 </a:t>
            </a:r>
            <a:r>
              <a:rPr lang="en-US" dirty="0"/>
              <a:t>OF 4)</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19.8</a:t>
            </a:r>
            <a:r>
              <a:rPr lang="en-US" dirty="0"/>
              <a:t> Discuss the diagnosis of the EVAP system and state inspection EVAP tests. </a:t>
            </a:r>
          </a:p>
          <a:p>
            <a:pPr marL="0" indent="-29718">
              <a:buNone/>
            </a:pPr>
            <a:r>
              <a:rPr lang="en-US" b="1" dirty="0">
                <a:solidFill>
                  <a:srgbClr val="007FA3"/>
                </a:solidFill>
              </a:rPr>
              <a:t>19.9</a:t>
            </a:r>
            <a:r>
              <a:rPr lang="en-US" dirty="0"/>
              <a:t> Describe evaporative system monitors and typical EVAP monitors</a:t>
            </a:r>
            <a:r>
              <a:rPr lang="en-US" dirty="0" smtClean="0"/>
              <a:t>.</a:t>
            </a:r>
            <a:endParaRPr lang="en-US" dirty="0"/>
          </a:p>
        </p:txBody>
      </p:sp>
    </p:spTree>
    <p:extLst>
      <p:ext uri="{BB962C8B-B14F-4D97-AF65-F5344CB8AC3E}">
        <p14:creationId xmlns:p14="http://schemas.microsoft.com/office/powerpoint/2010/main" val="230176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a:t>TYPICAL EVAP MONITOR </a:t>
            </a:r>
            <a:r>
              <a:rPr lang="en-US" dirty="0" smtClean="0"/>
              <a:t>(2 </a:t>
            </a:r>
            <a:r>
              <a:rPr lang="en-US" dirty="0"/>
              <a:t>OF 3)</a:t>
            </a:r>
          </a:p>
        </p:txBody>
      </p:sp>
      <p:sp>
        <p:nvSpPr>
          <p:cNvPr id="32770" name="Rectangle 3"/>
          <p:cNvSpPr>
            <a:spLocks noGrp="1" noChangeArrowheads="1"/>
          </p:cNvSpPr>
          <p:nvPr>
            <p:ph type="body" idx="1"/>
          </p:nvPr>
        </p:nvSpPr>
        <p:spPr/>
        <p:txBody>
          <a:bodyPr/>
          <a:lstStyle/>
          <a:p>
            <a:pPr lvl="1"/>
            <a:r>
              <a:rPr lang="en-US" dirty="0"/>
              <a:t>Engine coolant temperature (ECT) between 39°F and 86°F at engine start-up</a:t>
            </a:r>
          </a:p>
          <a:p>
            <a:pPr lvl="1"/>
            <a:r>
              <a:rPr lang="en-US" dirty="0"/>
              <a:t>ECT and IAT within 39°F of each other at engine start-up</a:t>
            </a:r>
          </a:p>
          <a:p>
            <a:pPr lvl="1"/>
            <a:r>
              <a:rPr lang="en-US" dirty="0" smtClean="0"/>
              <a:t>Fuel level within 15% to 85%</a:t>
            </a:r>
          </a:p>
          <a:p>
            <a:pPr lvl="1"/>
            <a:r>
              <a:rPr lang="en-US" dirty="0" smtClean="0"/>
              <a:t>Throttle position (TP) sensor between 9% and 35%</a:t>
            </a:r>
          </a:p>
        </p:txBody>
      </p:sp>
    </p:spTree>
    <p:extLst>
      <p:ext uri="{BB962C8B-B14F-4D97-AF65-F5344CB8AC3E}">
        <p14:creationId xmlns:p14="http://schemas.microsoft.com/office/powerpoint/2010/main" val="55004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EVAP MONITOR </a:t>
            </a:r>
            <a:r>
              <a:rPr lang="en-US" dirty="0" smtClean="0"/>
              <a:t>(3 </a:t>
            </a:r>
            <a:r>
              <a:rPr lang="en-US" dirty="0"/>
              <a:t>OF 3)</a:t>
            </a:r>
          </a:p>
        </p:txBody>
      </p:sp>
      <p:sp>
        <p:nvSpPr>
          <p:cNvPr id="3" name="Content Placeholder 2"/>
          <p:cNvSpPr>
            <a:spLocks noGrp="1"/>
          </p:cNvSpPr>
          <p:nvPr>
            <p:ph idx="1"/>
          </p:nvPr>
        </p:nvSpPr>
        <p:spPr/>
        <p:txBody>
          <a:bodyPr/>
          <a:lstStyle/>
          <a:p>
            <a:r>
              <a:rPr lang="en-US" dirty="0"/>
              <a:t>Running the </a:t>
            </a:r>
            <a:r>
              <a:rPr lang="en-US" dirty="0" err="1"/>
              <a:t>Evap</a:t>
            </a:r>
            <a:r>
              <a:rPr lang="en-US" dirty="0"/>
              <a:t> Monitor</a:t>
            </a:r>
          </a:p>
          <a:p>
            <a:pPr lvl="1"/>
            <a:r>
              <a:rPr lang="en-US" dirty="0"/>
              <a:t>Weak vacuum test (P0440—large leak)</a:t>
            </a:r>
          </a:p>
          <a:p>
            <a:pPr lvl="1"/>
            <a:r>
              <a:rPr lang="en-US" dirty="0"/>
              <a:t>Small leak test (P0442—small leak)</a:t>
            </a:r>
          </a:p>
          <a:p>
            <a:pPr lvl="1"/>
            <a:r>
              <a:rPr lang="en-US" dirty="0"/>
              <a:t>Excess vacuum test (P0446</a:t>
            </a:r>
            <a:r>
              <a:rPr lang="en-US" dirty="0" smtClean="0"/>
              <a:t>)</a:t>
            </a:r>
            <a:endParaRPr lang="en-US" dirty="0"/>
          </a:p>
        </p:txBody>
      </p:sp>
    </p:spTree>
    <p:extLst>
      <p:ext uri="{BB962C8B-B14F-4D97-AF65-F5344CB8AC3E}">
        <p14:creationId xmlns:p14="http://schemas.microsoft.com/office/powerpoint/2010/main" val="56906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 SYSTEM-RELATED DIAGNOSTIC TROUBLE CODES</a:t>
            </a:r>
            <a:endParaRPr lang="en-US" dirty="0"/>
          </a:p>
        </p:txBody>
      </p:sp>
      <p:sp>
        <p:nvSpPr>
          <p:cNvPr id="3" name="Content Placeholder 2"/>
          <p:cNvSpPr>
            <a:spLocks noGrp="1"/>
          </p:cNvSpPr>
          <p:nvPr>
            <p:ph idx="1"/>
          </p:nvPr>
        </p:nvSpPr>
        <p:spPr/>
        <p:txBody>
          <a:bodyPr/>
          <a:lstStyle/>
          <a:p>
            <a:r>
              <a:rPr lang="en-US" dirty="0" smtClean="0"/>
              <a:t>P0440</a:t>
            </a:r>
          </a:p>
          <a:p>
            <a:r>
              <a:rPr lang="en-US" dirty="0" smtClean="0"/>
              <a:t>P0442</a:t>
            </a:r>
          </a:p>
          <a:p>
            <a:r>
              <a:rPr lang="en-US" dirty="0" smtClean="0"/>
              <a:t>P0446</a:t>
            </a:r>
          </a:p>
          <a:p>
            <a:r>
              <a:rPr lang="en-US" dirty="0" smtClean="0"/>
              <a:t>What are they and what are the possible causes?</a:t>
            </a:r>
            <a:endParaRPr lang="en-US" dirty="0"/>
          </a:p>
        </p:txBody>
      </p:sp>
    </p:spTree>
    <p:extLst>
      <p:ext uri="{BB962C8B-B14F-4D97-AF65-F5344CB8AC3E}">
        <p14:creationId xmlns:p14="http://schemas.microsoft.com/office/powerpoint/2010/main" val="88148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dirty="0" smtClean="0"/>
              <a:t>SUMMARY (1 OF 4)</a:t>
            </a:r>
            <a:endParaRPr lang="en-US" dirty="0"/>
          </a:p>
        </p:txBody>
      </p:sp>
      <p:sp>
        <p:nvSpPr>
          <p:cNvPr id="33794" name="Rectangle 3"/>
          <p:cNvSpPr>
            <a:spLocks noGrp="1" noChangeArrowheads="1"/>
          </p:cNvSpPr>
          <p:nvPr>
            <p:ph type="body" idx="1"/>
          </p:nvPr>
        </p:nvSpPr>
        <p:spPr/>
        <p:txBody>
          <a:bodyPr/>
          <a:lstStyle/>
          <a:p>
            <a:r>
              <a:rPr lang="en-US" dirty="0" smtClean="0"/>
              <a:t>Recirculating 6% to 10% inert exhaust gases back into the intake system by the EGR system reduces peak temperature inside the combustion chamber and reduces </a:t>
            </a:r>
            <a:r>
              <a:rPr lang="en-US" dirty="0" err="1" smtClean="0"/>
              <a:t>NOx</a:t>
            </a:r>
            <a:r>
              <a:rPr lang="en-US" dirty="0" smtClean="0"/>
              <a:t> exhaust emissions.</a:t>
            </a:r>
          </a:p>
          <a:p>
            <a:pPr lvl="1"/>
            <a:r>
              <a:rPr lang="en-US" dirty="0" smtClean="0"/>
              <a:t>OBD-II requires flow rate be tested and achieved by opening EGR valve and observing the reaction of the MAP sensor.</a:t>
            </a:r>
          </a:p>
        </p:txBody>
      </p:sp>
    </p:spTree>
    <p:extLst>
      <p:ext uri="{BB962C8B-B14F-4D97-AF65-F5344CB8AC3E}">
        <p14:creationId xmlns:p14="http://schemas.microsoft.com/office/powerpoint/2010/main" val="385235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SUMMARY </a:t>
            </a:r>
            <a:r>
              <a:rPr lang="en-US" dirty="0" smtClean="0"/>
              <a:t>(2 </a:t>
            </a:r>
            <a:r>
              <a:rPr lang="en-US" dirty="0"/>
              <a:t>OF 4)</a:t>
            </a:r>
          </a:p>
        </p:txBody>
      </p:sp>
      <p:sp>
        <p:nvSpPr>
          <p:cNvPr id="34818" name="Rectangle 3"/>
          <p:cNvSpPr>
            <a:spLocks noGrp="1" noChangeArrowheads="1"/>
          </p:cNvSpPr>
          <p:nvPr>
            <p:ph type="body" idx="1"/>
          </p:nvPr>
        </p:nvSpPr>
        <p:spPr/>
        <p:txBody>
          <a:bodyPr/>
          <a:lstStyle/>
          <a:p>
            <a:r>
              <a:rPr lang="en-US" dirty="0"/>
              <a:t>Positive crankcase ventilation systems use a valve or a fixed orifice to control and direct the fumes from the crankcase back into the intake system.</a:t>
            </a:r>
          </a:p>
          <a:p>
            <a:r>
              <a:rPr lang="en-US" dirty="0" smtClean="0"/>
              <a:t>The secondary air-injection (SAI) system forces air at low pressure into the exhaust to reduce CO and HC exhaust emissions.</a:t>
            </a:r>
          </a:p>
        </p:txBody>
      </p:sp>
    </p:spTree>
    <p:extLst>
      <p:ext uri="{BB962C8B-B14F-4D97-AF65-F5344CB8AC3E}">
        <p14:creationId xmlns:p14="http://schemas.microsoft.com/office/powerpoint/2010/main" val="96405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dirty="0"/>
              <a:t>SUMMARY </a:t>
            </a:r>
            <a:r>
              <a:rPr lang="en-US" dirty="0" smtClean="0"/>
              <a:t>(3 </a:t>
            </a:r>
            <a:r>
              <a:rPr lang="en-US" dirty="0"/>
              <a:t>OF 4)</a:t>
            </a:r>
          </a:p>
        </p:txBody>
      </p:sp>
      <p:sp>
        <p:nvSpPr>
          <p:cNvPr id="35842" name="Rectangle 3"/>
          <p:cNvSpPr>
            <a:spLocks noGrp="1" noChangeArrowheads="1"/>
          </p:cNvSpPr>
          <p:nvPr>
            <p:ph type="body" idx="1"/>
          </p:nvPr>
        </p:nvSpPr>
        <p:spPr/>
        <p:txBody>
          <a:bodyPr/>
          <a:lstStyle/>
          <a:p>
            <a:r>
              <a:rPr lang="en-US" dirty="0"/>
              <a:t>A catalytic converter is an after treatment device that reduces exhaust emissions outside of the engine. </a:t>
            </a:r>
          </a:p>
          <a:p>
            <a:r>
              <a:rPr lang="en-US" dirty="0"/>
              <a:t>The purpose of the evaporative emission control system is to reduce the release of volatile organic compounds into the atmosphere</a:t>
            </a:r>
            <a:r>
              <a:rPr lang="en-US" dirty="0" smtClean="0"/>
              <a:t>.</a:t>
            </a:r>
            <a:endParaRPr lang="en-US" dirty="0"/>
          </a:p>
        </p:txBody>
      </p:sp>
    </p:spTree>
    <p:extLst>
      <p:ext uri="{BB962C8B-B14F-4D97-AF65-F5344CB8AC3E}">
        <p14:creationId xmlns:p14="http://schemas.microsoft.com/office/powerpoint/2010/main" val="271801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a:t>
            </a:r>
            <a:r>
              <a:rPr lang="en-US" dirty="0"/>
              <a:t>4</a:t>
            </a:r>
            <a:r>
              <a:rPr lang="en-US" dirty="0" smtClean="0"/>
              <a:t> </a:t>
            </a:r>
            <a:r>
              <a:rPr lang="en-US" dirty="0"/>
              <a:t>OF 4)</a:t>
            </a:r>
          </a:p>
        </p:txBody>
      </p:sp>
      <p:sp>
        <p:nvSpPr>
          <p:cNvPr id="3" name="Content Placeholder 2"/>
          <p:cNvSpPr>
            <a:spLocks noGrp="1"/>
          </p:cNvSpPr>
          <p:nvPr>
            <p:ph idx="1"/>
          </p:nvPr>
        </p:nvSpPr>
        <p:spPr/>
        <p:txBody>
          <a:bodyPr/>
          <a:lstStyle/>
          <a:p>
            <a:r>
              <a:rPr lang="en-US" dirty="0"/>
              <a:t>A carbon canister is used to trap and hold gasoline vapors until they can be purged and run into the engine to be burned.</a:t>
            </a:r>
          </a:p>
          <a:p>
            <a:r>
              <a:rPr lang="en-US" dirty="0"/>
              <a:t>OBD-II regulation requires that the evaporative emission control system be checked for leakage and proper purge flow rates.</a:t>
            </a:r>
          </a:p>
          <a:p>
            <a:r>
              <a:rPr lang="en-US" dirty="0"/>
              <a:t>External leaks can best be located by pressurizing the fuel system with low-pressure smoke</a:t>
            </a:r>
            <a:r>
              <a:rPr lang="en-US" dirty="0" smtClean="0"/>
              <a:t>.</a:t>
            </a:r>
            <a:endParaRPr lang="en-US" dirty="0"/>
          </a:p>
        </p:txBody>
      </p:sp>
    </p:spTree>
    <p:extLst>
      <p:ext uri="{BB962C8B-B14F-4D97-AF65-F5344CB8AC3E}">
        <p14:creationId xmlns:p14="http://schemas.microsoft.com/office/powerpoint/2010/main" val="292797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a:t>
            </a:r>
            <a:endParaRPr lang="en-US" dirty="0"/>
          </a:p>
        </p:txBody>
      </p:sp>
      <p:sp>
        <p:nvSpPr>
          <p:cNvPr id="3" name="Content Placeholder 2"/>
          <p:cNvSpPr>
            <a:spLocks noGrp="1"/>
          </p:cNvSpPr>
          <p:nvPr>
            <p:ph idx="1"/>
          </p:nvPr>
        </p:nvSpPr>
        <p:spPr/>
        <p:txBody>
          <a:bodyPr/>
          <a:lstStyle/>
          <a:p>
            <a:r>
              <a:rPr lang="en-US" dirty="0" smtClean="0"/>
              <a:t>What is smog?</a:t>
            </a:r>
          </a:p>
          <a:p>
            <a:r>
              <a:rPr lang="en-US" dirty="0" smtClean="0"/>
              <a:t>What are the emissions that are controlled?</a:t>
            </a:r>
            <a:endParaRPr lang="en-US" dirty="0"/>
          </a:p>
        </p:txBody>
      </p:sp>
    </p:spTree>
    <p:extLst>
      <p:ext uri="{BB962C8B-B14F-4D97-AF65-F5344CB8AC3E}">
        <p14:creationId xmlns:p14="http://schemas.microsoft.com/office/powerpoint/2010/main" val="402180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19–1</a:t>
            </a:r>
            <a:r>
              <a:rPr lang="en-US" dirty="0" smtClean="0"/>
              <a:t> Notice the red-brown haze which is often over many major cities. This haze is the result of oxides or nitrogen in the atmosphere.</a:t>
            </a:r>
            <a:endParaRPr lang="en-US" dirty="0"/>
          </a:p>
        </p:txBody>
      </p:sp>
      <p:pic>
        <p:nvPicPr>
          <p:cNvPr id="3" name="Picture 2" descr="6540019001.jpg"/>
          <p:cNvPicPr>
            <a:picLocks noChangeAspect="1"/>
          </p:cNvPicPr>
          <p:nvPr/>
        </p:nvPicPr>
        <p:blipFill>
          <a:blip r:embed="rId2" cstate="print"/>
          <a:stretch>
            <a:fillRect/>
          </a:stretch>
        </p:blipFill>
        <p:spPr>
          <a:xfrm>
            <a:off x="1691641" y="1653235"/>
            <a:ext cx="5760719" cy="4465929"/>
          </a:xfrm>
          <a:prstGeom prst="rect">
            <a:avLst/>
          </a:prstGeom>
        </p:spPr>
      </p:pic>
    </p:spTree>
    <p:extLst>
      <p:ext uri="{BB962C8B-B14F-4D97-AF65-F5344CB8AC3E}">
        <p14:creationId xmlns:p14="http://schemas.microsoft.com/office/powerpoint/2010/main" val="51921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EXHAUST GAS RECIRCULATION SYSTEMS (1 OF 2)</a:t>
            </a:r>
            <a:endParaRPr lang="en-US" dirty="0"/>
          </a:p>
        </p:txBody>
      </p:sp>
      <p:sp>
        <p:nvSpPr>
          <p:cNvPr id="13314" name="Rectangle 3"/>
          <p:cNvSpPr>
            <a:spLocks noGrp="1" noChangeArrowheads="1"/>
          </p:cNvSpPr>
          <p:nvPr>
            <p:ph type="body" idx="1"/>
          </p:nvPr>
        </p:nvSpPr>
        <p:spPr/>
        <p:txBody>
          <a:bodyPr/>
          <a:lstStyle/>
          <a:p>
            <a:r>
              <a:rPr lang="en-US" dirty="0" smtClean="0"/>
              <a:t>Exhaust gas recirculation (EGR) is an emission control system that lowers the amount of nitrogen oxides (</a:t>
            </a:r>
            <a:r>
              <a:rPr lang="en-US" dirty="0" err="1" smtClean="0"/>
              <a:t>NOx</a:t>
            </a:r>
            <a:r>
              <a:rPr lang="en-US" dirty="0" smtClean="0"/>
              <a:t>) formed during combustion. </a:t>
            </a:r>
          </a:p>
          <a:p>
            <a:pPr lvl="1"/>
            <a:r>
              <a:rPr lang="en-US" dirty="0" smtClean="0"/>
              <a:t>In the presence of sunlight, </a:t>
            </a:r>
            <a:r>
              <a:rPr lang="en-US" dirty="0" err="1" smtClean="0"/>
              <a:t>NOx</a:t>
            </a:r>
            <a:r>
              <a:rPr lang="en-US" dirty="0" smtClean="0"/>
              <a:t> reacts with hydrocarbons in the atmosphere to form ozone (O3) or photochemical smog, an air pollutant.</a:t>
            </a:r>
          </a:p>
          <a:p>
            <a:r>
              <a:rPr lang="en-US" dirty="0" err="1"/>
              <a:t>NOx</a:t>
            </a:r>
            <a:r>
              <a:rPr lang="en-US" dirty="0"/>
              <a:t> </a:t>
            </a:r>
            <a:r>
              <a:rPr lang="en-US" dirty="0" smtClean="0"/>
              <a:t>Formation</a:t>
            </a:r>
          </a:p>
          <a:p>
            <a:r>
              <a:rPr lang="en-US" dirty="0"/>
              <a:t>Controlling </a:t>
            </a:r>
            <a:r>
              <a:rPr lang="en-US" dirty="0" err="1" smtClean="0"/>
              <a:t>NOx</a:t>
            </a:r>
            <a:endParaRPr lang="en-US" dirty="0"/>
          </a:p>
        </p:txBody>
      </p:sp>
    </p:spTree>
    <p:extLst>
      <p:ext uri="{BB962C8B-B14F-4D97-AF65-F5344CB8AC3E}">
        <p14:creationId xmlns:p14="http://schemas.microsoft.com/office/powerpoint/2010/main" val="203742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EXHAUST GAS RECIRCULATION SYSTEMS </a:t>
            </a:r>
            <a:r>
              <a:rPr lang="en-US" dirty="0" smtClean="0"/>
              <a:t>(2 </a:t>
            </a:r>
            <a:r>
              <a:rPr lang="en-US" dirty="0"/>
              <a:t>OF 2)</a:t>
            </a:r>
          </a:p>
        </p:txBody>
      </p:sp>
      <p:sp>
        <p:nvSpPr>
          <p:cNvPr id="14338" name="Rectangle 3"/>
          <p:cNvSpPr>
            <a:spLocks noGrp="1" noChangeArrowheads="1"/>
          </p:cNvSpPr>
          <p:nvPr>
            <p:ph type="body" idx="1"/>
          </p:nvPr>
        </p:nvSpPr>
        <p:spPr/>
        <p:txBody>
          <a:bodyPr/>
          <a:lstStyle/>
          <a:p>
            <a:r>
              <a:rPr lang="en-US" dirty="0" smtClean="0"/>
              <a:t>EGR System Operation</a:t>
            </a:r>
          </a:p>
          <a:p>
            <a:r>
              <a:rPr lang="en-US" dirty="0" smtClean="0"/>
              <a:t>EGR Benefits</a:t>
            </a:r>
          </a:p>
          <a:p>
            <a:r>
              <a:rPr lang="en-US" dirty="0" smtClean="0"/>
              <a:t>Positive and Negative Backpressure EGR Valves</a:t>
            </a:r>
          </a:p>
          <a:p>
            <a:r>
              <a:rPr lang="en-US" dirty="0" smtClean="0"/>
              <a:t>Computer-controlled EGR Systems</a:t>
            </a:r>
          </a:p>
          <a:p>
            <a:r>
              <a:rPr lang="en-US" dirty="0" smtClean="0"/>
              <a:t>EGR Valve Position Sensors</a:t>
            </a:r>
          </a:p>
          <a:p>
            <a:r>
              <a:rPr lang="en-US" dirty="0"/>
              <a:t>Digital EGR Valves</a:t>
            </a:r>
          </a:p>
          <a:p>
            <a:r>
              <a:rPr lang="en-US" dirty="0"/>
              <a:t>Linear </a:t>
            </a:r>
            <a:r>
              <a:rPr lang="en-US" dirty="0" smtClean="0"/>
              <a:t>EGR</a:t>
            </a:r>
            <a:endParaRPr lang="en-US" dirty="0"/>
          </a:p>
        </p:txBody>
      </p:sp>
    </p:spTree>
    <p:extLst>
      <p:ext uri="{BB962C8B-B14F-4D97-AF65-F5344CB8AC3E}">
        <p14:creationId xmlns:p14="http://schemas.microsoft.com/office/powerpoint/2010/main" val="27201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4297</TotalTime>
  <Words>1904</Words>
  <Application>Microsoft Macintosh PowerPoint</Application>
  <PresentationFormat>On-screen Show (4:3)</PresentationFormat>
  <Paragraphs>215</Paragraphs>
  <Slides>56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Tahoma</vt:lpstr>
      <vt:lpstr>Times New Roman</vt:lpstr>
      <vt:lpstr>Verdana</vt:lpstr>
      <vt:lpstr>Wingdings</vt:lpstr>
      <vt:lpstr>Arial</vt:lpstr>
      <vt:lpstr>508 Lecture</vt:lpstr>
      <vt:lpstr>Automotive Engines Theory and Servicing</vt:lpstr>
      <vt:lpstr>OBJECTIVES (1 OF 4)</vt:lpstr>
      <vt:lpstr>OBJECTIVES (2 OF 4)</vt:lpstr>
      <vt:lpstr>OBJECTIVES (3 OF 4)</vt:lpstr>
      <vt:lpstr>OBJECTIVES (4 OF 4)</vt:lpstr>
      <vt:lpstr>SMOG</vt:lpstr>
      <vt:lpstr>FIGURE 19–1 Notice the red-brown haze which is often over many major cities. This haze is the result of oxides or nitrogen in the atmosphere.</vt:lpstr>
      <vt:lpstr>EXHAUST GAS RECIRCULATION SYSTEMS (1 OF 2)</vt:lpstr>
      <vt:lpstr>EXHAUST GAS RECIRCULATION SYSTEMS (2 OF 2)</vt:lpstr>
      <vt:lpstr>Figure 19–2 When the EGR valve opens, the exhaust gases flow through the valve and into passages in the intake manifold.</vt:lpstr>
      <vt:lpstr>OBD-II EGR MONITORING STRATEGIES (1 OF 2)</vt:lpstr>
      <vt:lpstr>OBD-II EGR MONITORING STRATEGIES (2 OF 2)</vt:lpstr>
      <vt:lpstr>Figure 19–9 An OBD-II active test. The PCM opens the EGR valve and then monitors the MAP sensor and/or engine speed (RPM) to verify that it meets acceptable values.</vt:lpstr>
      <vt:lpstr>DIAGNOSING A DEFECTIVE EGR (1 OF 3)</vt:lpstr>
      <vt:lpstr>DIAGNOSING A DEFECTIVE EGR (2 OF 3)</vt:lpstr>
      <vt:lpstr>DIAGNOSING A DEFECTIVE EGR (3 OF 3)</vt:lpstr>
      <vt:lpstr>EGR-RELATED OBD-II DIAGNOSTIC TROUBLE CODES</vt:lpstr>
      <vt:lpstr>CRANKCASE VENTILATION (1 OF 2)</vt:lpstr>
      <vt:lpstr>CRANKCASE VENTILATION (2 OF 2)</vt:lpstr>
      <vt:lpstr>FIGURE 19–11 A PCV valve in a cutaway valve cover, showing the baffles that prevent liquid oil from being drawn into the intake manifold.</vt:lpstr>
      <vt:lpstr>PCV SYSTEM DIAGNOSIS</vt:lpstr>
      <vt:lpstr>Figure 19–16 Using a gauge that measures vacuum in units of inches of water to test the vacuum at the dipstick tube, being sure that the PCV system is capable of drawing a vacuum on the crankcase. Note that 28 inch of water equals  1 PSI, or about 2 inch of mercury (inch Hg) of vacuum.</vt:lpstr>
      <vt:lpstr>PCV-RELATED DIAGNOSTIC TROUBLE CODE</vt:lpstr>
      <vt:lpstr>SECONDARY AIR-INJECTION SYSTEM (1 OF 2)</vt:lpstr>
      <vt:lpstr>SECONDARY AIR-INJECTION SYSTEM (2 OF 2)</vt:lpstr>
      <vt:lpstr>FIGURE 19–18 A typical belt-driven AIR pump. Air enters through the revolving fins behind the drive pulley. The fins act as an air filter because dirt is heavier than air and therefore the dirt is deflected off of the fins at the same time air is being drawn into the pump.</vt:lpstr>
      <vt:lpstr>SECONDARY AIR-INJECTION SYSTEM DIAGNOSIS</vt:lpstr>
      <vt:lpstr>SAI-RELATED DIAGNOSTIC TROUBLE CODE</vt:lpstr>
      <vt:lpstr>CATALYTIC CONVERTERS (1 OF 3)</vt:lpstr>
      <vt:lpstr>CATALYTIC CONVERTERS (2 OF 3)</vt:lpstr>
      <vt:lpstr>CATALYTIC CONVERTERS (3 OF 3)</vt:lpstr>
      <vt:lpstr>Figure 19–22 Most catalytic converters are located as close to the exhaust manifold as possible, as seen in this display of a Chevrolet Corvette.</vt:lpstr>
      <vt:lpstr>DIAGNOSING CATALYTIC CONVERTERS</vt:lpstr>
      <vt:lpstr>FIGURE 19–26 A back pressure tool can be made by using an oxygen sensor housing and epoxy or braze to hold the tube to the housing.</vt:lpstr>
      <vt:lpstr>CATALYTIC CONVERTER REPLACEMENT GUIDELINES (1 OF 2)</vt:lpstr>
      <vt:lpstr>CATALYTIC CONVERTER REPLACEMENT GUIDELINES (2 OF 2)</vt:lpstr>
      <vt:lpstr>CATALYTIC CONVERTER-RELATED DIAGNOSTIC TROUBLE CODE</vt:lpstr>
      <vt:lpstr>EVAPORATIVE EMISSION CONTROL SYSTEM </vt:lpstr>
      <vt:lpstr>Figure 19–29 A capless system from a Ford Flex does not use a replaceable cap; instead, it has a spring-loaded closure.</vt:lpstr>
      <vt:lpstr>NONENHANCED EVAPORATIVE CONTROL SSYTEMS</vt:lpstr>
      <vt:lpstr>ENHANCED AND NONENHANCED EVAPORATIVE CONTROL SYSTEM</vt:lpstr>
      <vt:lpstr>LEAK DETECTION PUMP SYSTEM</vt:lpstr>
      <vt:lpstr>ONBOARD REFUELING VAPOR RECOVERY</vt:lpstr>
      <vt:lpstr>STATE INSPECTION EVAP TESTS</vt:lpstr>
      <vt:lpstr>DIAGNOSING THE EVAP SYSTEM</vt:lpstr>
      <vt:lpstr>FIGURE 19–35 Some vehicles will display a message if an evaporative control system leak is detected that could be the result of a loose gas cap.</vt:lpstr>
      <vt:lpstr>EVAPORATIVE SYSTEM MONITOR</vt:lpstr>
      <vt:lpstr>Figure 19–39 The fuel tank pressure sensor (black unit with three wires) looks like a MAP sensor and is usually located on top of the fuel pump module (white unit).</vt:lpstr>
      <vt:lpstr>TYPICAL EVAP MONITOR (1 OF 3)</vt:lpstr>
      <vt:lpstr>TYPICAL EVAP MONITOR (2 OF 3)</vt:lpstr>
      <vt:lpstr>TYPICAL EVAP MONITOR (3 OF 3)</vt:lpstr>
      <vt:lpstr>EVAP SYSTEM-RELATED DIAGNOSTIC TROUBLE CODES</vt:lpstr>
      <vt:lpstr>SUMMARY (1 OF 4)</vt:lpstr>
      <vt:lpstr>SUMMARY (2 OF 4)</vt:lpstr>
      <vt:lpstr>SUMMARY (3 OF 4)</vt:lpstr>
      <vt:lpstr>SUMMARY (4 OF 4)</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Emission Control Devices Operation and Diagnosis</dc:title>
  <dc:subject>Automotive Engines Theory and Servicing, Ninth Edition</dc:subject>
  <dc:creator>James D. Halderman</dc:creator>
  <cp:keywords>Automotive</cp:keywords>
  <cp:lastModifiedBy>Anthony Borsani</cp:lastModifiedBy>
  <cp:revision>211</cp:revision>
  <dcterms:created xsi:type="dcterms:W3CDTF">2014-07-14T20:04:21Z</dcterms:created>
  <dcterms:modified xsi:type="dcterms:W3CDTF">2018-03-15T13:26:39Z</dcterms:modified>
</cp:coreProperties>
</file>