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376" r:id="rId2"/>
    <p:sldId id="417" r:id="rId3"/>
    <p:sldId id="418" r:id="rId4"/>
    <p:sldId id="419" r:id="rId5"/>
    <p:sldId id="420" r:id="rId6"/>
    <p:sldId id="421" r:id="rId7"/>
    <p:sldId id="455" r:id="rId8"/>
    <p:sldId id="422" r:id="rId9"/>
    <p:sldId id="423" r:id="rId10"/>
    <p:sldId id="424" r:id="rId11"/>
    <p:sldId id="456" r:id="rId12"/>
    <p:sldId id="457" r:id="rId13"/>
    <p:sldId id="458" r:id="rId14"/>
    <p:sldId id="459" r:id="rId15"/>
    <p:sldId id="425" r:id="rId16"/>
    <p:sldId id="460" r:id="rId17"/>
    <p:sldId id="426" r:id="rId18"/>
    <p:sldId id="442" r:id="rId19"/>
    <p:sldId id="461" r:id="rId20"/>
    <p:sldId id="427" r:id="rId21"/>
    <p:sldId id="443" r:id="rId22"/>
    <p:sldId id="462" r:id="rId23"/>
    <p:sldId id="463" r:id="rId24"/>
    <p:sldId id="428" r:id="rId25"/>
    <p:sldId id="444" r:id="rId26"/>
    <p:sldId id="429" r:id="rId27"/>
    <p:sldId id="445" r:id="rId28"/>
    <p:sldId id="464" r:id="rId29"/>
    <p:sldId id="465" r:id="rId30"/>
    <p:sldId id="466" r:id="rId31"/>
    <p:sldId id="467" r:id="rId32"/>
    <p:sldId id="430" r:id="rId33"/>
    <p:sldId id="446" r:id="rId34"/>
    <p:sldId id="468" r:id="rId35"/>
    <p:sldId id="431" r:id="rId36"/>
    <p:sldId id="447" r:id="rId37"/>
    <p:sldId id="469" r:id="rId38"/>
    <p:sldId id="432" r:id="rId39"/>
    <p:sldId id="448" r:id="rId40"/>
    <p:sldId id="470" r:id="rId41"/>
    <p:sldId id="433" r:id="rId42"/>
    <p:sldId id="449" r:id="rId43"/>
    <p:sldId id="434" r:id="rId44"/>
    <p:sldId id="471" r:id="rId45"/>
    <p:sldId id="472" r:id="rId46"/>
    <p:sldId id="435" r:id="rId47"/>
    <p:sldId id="450" r:id="rId48"/>
    <p:sldId id="473" r:id="rId49"/>
    <p:sldId id="436" r:id="rId50"/>
    <p:sldId id="437" r:id="rId51"/>
    <p:sldId id="451" r:id="rId52"/>
    <p:sldId id="438" r:id="rId53"/>
    <p:sldId id="452" r:id="rId54"/>
    <p:sldId id="474" r:id="rId55"/>
    <p:sldId id="475" r:id="rId56"/>
    <p:sldId id="439" r:id="rId57"/>
    <p:sldId id="453" r:id="rId58"/>
    <p:sldId id="476" r:id="rId59"/>
    <p:sldId id="440" r:id="rId60"/>
    <p:sldId id="441" r:id="rId61"/>
    <p:sldId id="45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1" autoAdjust="0"/>
    <p:restoredTop sz="83248" autoAdjust="0"/>
  </p:normalViewPr>
  <p:slideViewPr>
    <p:cSldViewPr>
      <p:cViewPr varScale="1">
        <p:scale>
          <a:sx n="189" d="100"/>
          <a:sy n="189" d="100"/>
        </p:scale>
        <p:origin x="1088"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90905B43-9CD0-024F-B689-1C6497AD8F6D}"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15104AE1-CBFC-2548-9258-5004B07EF769}" type="slidenum">
              <a:rPr lang="en-US" sz="1200">
                <a:latin typeface="Tahoma" charset="0"/>
              </a:rPr>
              <a:pPr eaLnBrk="1" hangingPunct="1"/>
              <a:t>3</a:t>
            </a:fld>
            <a:endParaRPr lang="en-US" sz="1200">
              <a:latin typeface="Tahoma" charset="0"/>
            </a:endParaRPr>
          </a:p>
        </p:txBody>
      </p:sp>
      <p:sp>
        <p:nvSpPr>
          <p:cNvPr id="10242"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F23C65DF-E284-9946-BECB-0F91E81D8B87}" type="slidenum">
              <a:rPr lang="en-US" sz="1200">
                <a:latin typeface="Tahoma" charset="0"/>
              </a:rPr>
              <a:pPr eaLnBrk="1" hangingPunct="1"/>
              <a:t>4</a:t>
            </a:fld>
            <a:endParaRPr lang="en-US" sz="1200">
              <a:latin typeface="Tahoma" charset="0"/>
            </a:endParaRPr>
          </a:p>
        </p:txBody>
      </p:sp>
      <p:sp>
        <p:nvSpPr>
          <p:cNvPr id="12290"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846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17</a:t>
            </a:r>
            <a:endParaRPr lang="en-US" dirty="0"/>
          </a:p>
        </p:txBody>
      </p:sp>
      <p:sp>
        <p:nvSpPr>
          <p:cNvPr id="5" name="Text Placeholder 4"/>
          <p:cNvSpPr>
            <a:spLocks noGrp="1"/>
          </p:cNvSpPr>
          <p:nvPr>
            <p:ph type="body" sz="quarter" idx="15"/>
          </p:nvPr>
        </p:nvSpPr>
        <p:spPr/>
        <p:txBody>
          <a:bodyPr/>
          <a:lstStyle/>
          <a:p>
            <a:r>
              <a:rPr lang="en-US" dirty="0" smtClean="0"/>
              <a:t>Engine Starting and Charging Systems</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mtClean="0"/>
              <a:t>BATTERY VISUAL INSPECTION AND VOLTAGE TEST</a:t>
            </a:r>
            <a:endParaRPr lang="en-US"/>
          </a:p>
        </p:txBody>
      </p:sp>
      <p:sp>
        <p:nvSpPr>
          <p:cNvPr id="17410" name="Rectangle 3"/>
          <p:cNvSpPr>
            <a:spLocks noGrp="1" noChangeArrowheads="1"/>
          </p:cNvSpPr>
          <p:nvPr>
            <p:ph idx="1"/>
          </p:nvPr>
        </p:nvSpPr>
        <p:spPr/>
        <p:txBody>
          <a:bodyPr/>
          <a:lstStyle/>
          <a:p>
            <a:r>
              <a:rPr lang="en-US" smtClean="0"/>
              <a:t>The battery and battery cables should be included in the list of items checked during a thorough visual inspection. </a:t>
            </a:r>
          </a:p>
          <a:p>
            <a:r>
              <a:rPr lang="en-US" smtClean="0"/>
              <a:t>Check the battery cables for corrosion and tightness</a:t>
            </a:r>
          </a:p>
          <a:p>
            <a:r>
              <a:rPr lang="en-US" smtClean="0"/>
              <a:t>Testing the battery voltage with a voltmeter is a simple method for determining the state of charge of any battery.</a:t>
            </a:r>
            <a:endParaRPr lang="en-US"/>
          </a:p>
        </p:txBody>
      </p:sp>
    </p:spTree>
    <p:extLst>
      <p:ext uri="{BB962C8B-B14F-4D97-AF65-F5344CB8AC3E}">
        <p14:creationId xmlns:p14="http://schemas.microsoft.com/office/powerpoint/2010/main" val="27802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–3</a:t>
            </a:r>
            <a:r>
              <a:rPr lang="en-US" dirty="0" smtClean="0"/>
              <a:t> A visual inspection on this battery showed that the electrolyte level was below the plates in all cells.</a:t>
            </a:r>
            <a:endParaRPr lang="en-US" dirty="0"/>
          </a:p>
        </p:txBody>
      </p:sp>
      <p:pic>
        <p:nvPicPr>
          <p:cNvPr id="3" name="Picture 2" descr="6540017003.jpg"/>
          <p:cNvPicPr>
            <a:picLocks noChangeAspect="1"/>
          </p:cNvPicPr>
          <p:nvPr/>
        </p:nvPicPr>
        <p:blipFill>
          <a:blip r:embed="rId2" cstate="print"/>
          <a:stretch>
            <a:fillRect/>
          </a:stretch>
        </p:blipFill>
        <p:spPr>
          <a:xfrm>
            <a:off x="1691641" y="1894637"/>
            <a:ext cx="5760719" cy="3983126"/>
          </a:xfrm>
          <a:prstGeom prst="rect">
            <a:avLst/>
          </a:prstGeom>
        </p:spPr>
      </p:pic>
    </p:spTree>
    <p:extLst>
      <p:ext uri="{BB962C8B-B14F-4D97-AF65-F5344CB8AC3E}">
        <p14:creationId xmlns:p14="http://schemas.microsoft.com/office/powerpoint/2010/main" val="192982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–4</a:t>
            </a:r>
            <a:r>
              <a:rPr lang="en-US" dirty="0" smtClean="0"/>
              <a:t> Using a DMM to measure the open-circuit voltage of a battery.</a:t>
            </a:r>
            <a:endParaRPr lang="en-US" dirty="0"/>
          </a:p>
        </p:txBody>
      </p:sp>
      <p:pic>
        <p:nvPicPr>
          <p:cNvPr id="3" name="Picture 2" descr="6540017004.jpg"/>
          <p:cNvPicPr>
            <a:picLocks noChangeAspect="1"/>
          </p:cNvPicPr>
          <p:nvPr/>
        </p:nvPicPr>
        <p:blipFill>
          <a:blip r:embed="rId2" cstate="print"/>
          <a:stretch>
            <a:fillRect/>
          </a:stretch>
        </p:blipFill>
        <p:spPr>
          <a:xfrm>
            <a:off x="3133344" y="1691639"/>
            <a:ext cx="2877312" cy="4389120"/>
          </a:xfrm>
          <a:prstGeom prst="rect">
            <a:avLst/>
          </a:prstGeom>
        </p:spPr>
      </p:pic>
    </p:spTree>
    <p:extLst>
      <p:ext uri="{BB962C8B-B14F-4D97-AF65-F5344CB8AC3E}">
        <p14:creationId xmlns:p14="http://schemas.microsoft.com/office/powerpoint/2010/main" val="78451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BATTERY LOAD TESTING</a:t>
            </a:r>
            <a:endParaRPr lang="en-US" dirty="0"/>
          </a:p>
        </p:txBody>
      </p:sp>
      <p:sp>
        <p:nvSpPr>
          <p:cNvPr id="4" name="Content Placeholder 3"/>
          <p:cNvSpPr>
            <a:spLocks noGrp="1"/>
          </p:cNvSpPr>
          <p:nvPr>
            <p:ph idx="1"/>
          </p:nvPr>
        </p:nvSpPr>
        <p:spPr/>
        <p:txBody>
          <a:bodyPr/>
          <a:lstStyle/>
          <a:p>
            <a:r>
              <a:rPr lang="en-US" dirty="0" smtClean="0"/>
              <a:t>What is a battery load test?</a:t>
            </a:r>
          </a:p>
          <a:p>
            <a:r>
              <a:rPr lang="en-US" dirty="0"/>
              <a:t>If the battery fails the load test, recharge the </a:t>
            </a:r>
            <a:r>
              <a:rPr lang="en-US" dirty="0" smtClean="0"/>
              <a:t>battery and </a:t>
            </a:r>
            <a:r>
              <a:rPr lang="en-US" dirty="0"/>
              <a:t>retest. </a:t>
            </a:r>
            <a:endParaRPr lang="en-US" dirty="0" smtClean="0"/>
          </a:p>
          <a:p>
            <a:r>
              <a:rPr lang="en-US" dirty="0" smtClean="0"/>
              <a:t>If </a:t>
            </a:r>
            <a:r>
              <a:rPr lang="en-US" dirty="0"/>
              <a:t>the battery fails the load test again, replace </a:t>
            </a:r>
            <a:r>
              <a:rPr lang="en-US" dirty="0" smtClean="0"/>
              <a:t>the battery</a:t>
            </a:r>
            <a:r>
              <a:rPr lang="en-US" dirty="0"/>
              <a:t>.</a:t>
            </a:r>
          </a:p>
        </p:txBody>
      </p:sp>
    </p:spTree>
    <p:extLst>
      <p:ext uri="{BB962C8B-B14F-4D97-AF65-F5344CB8AC3E}">
        <p14:creationId xmlns:p14="http://schemas.microsoft.com/office/powerpoint/2010/main" val="1411021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–7</a:t>
            </a:r>
            <a:r>
              <a:rPr lang="en-US" dirty="0" smtClean="0"/>
              <a:t> A </a:t>
            </a:r>
            <a:r>
              <a:rPr lang="en-US" dirty="0" err="1" smtClean="0"/>
              <a:t>Midtronics</a:t>
            </a:r>
            <a:r>
              <a:rPr lang="en-US" dirty="0" smtClean="0"/>
              <a:t> tester that can not only test the battery but can also detect faults with the starter and alternator.</a:t>
            </a:r>
            <a:endParaRPr lang="en-US" dirty="0"/>
          </a:p>
        </p:txBody>
      </p:sp>
      <p:pic>
        <p:nvPicPr>
          <p:cNvPr id="3" name="Picture 2" descr="6540017008.jpg"/>
          <p:cNvPicPr>
            <a:picLocks noChangeAspect="1"/>
          </p:cNvPicPr>
          <p:nvPr/>
        </p:nvPicPr>
        <p:blipFill>
          <a:blip r:embed="rId2" cstate="print"/>
          <a:stretch>
            <a:fillRect/>
          </a:stretch>
        </p:blipFill>
        <p:spPr>
          <a:xfrm>
            <a:off x="1691641" y="2262226"/>
            <a:ext cx="5760719" cy="3247948"/>
          </a:xfrm>
          <a:prstGeom prst="rect">
            <a:avLst/>
          </a:prstGeom>
        </p:spPr>
      </p:pic>
    </p:spTree>
    <p:extLst>
      <p:ext uri="{BB962C8B-B14F-4D97-AF65-F5344CB8AC3E}">
        <p14:creationId xmlns:p14="http://schemas.microsoft.com/office/powerpoint/2010/main" val="1686103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mtClean="0"/>
              <a:t>CONDUCTANCE TESTING</a:t>
            </a:r>
            <a:endParaRPr lang="en-US"/>
          </a:p>
        </p:txBody>
      </p:sp>
      <p:sp>
        <p:nvSpPr>
          <p:cNvPr id="18434" name="Rectangle 3"/>
          <p:cNvSpPr>
            <a:spLocks noGrp="1" noChangeArrowheads="1"/>
          </p:cNvSpPr>
          <p:nvPr>
            <p:ph type="body" idx="1"/>
          </p:nvPr>
        </p:nvSpPr>
        <p:spPr/>
        <p:txBody>
          <a:bodyPr/>
          <a:lstStyle/>
          <a:p>
            <a:r>
              <a:rPr lang="en-US" dirty="0" smtClean="0"/>
              <a:t>General Motors Corporation, Chrysler Corporation, Ford, and other vehicle manufacturers specify that a conductance tester be used to test batteries in vehicles still under factory warranty. </a:t>
            </a:r>
          </a:p>
          <a:p>
            <a:pPr lvl="1"/>
            <a:r>
              <a:rPr lang="en-US" dirty="0" smtClean="0"/>
              <a:t>It uses its internal electronic circuitry to determine the state of charge and capacity of the battery by measuring the voltage and conductance of the plates.</a:t>
            </a:r>
            <a:endParaRPr lang="en-US" dirty="0"/>
          </a:p>
        </p:txBody>
      </p:sp>
    </p:spTree>
    <p:extLst>
      <p:ext uri="{BB962C8B-B14F-4D97-AF65-F5344CB8AC3E}">
        <p14:creationId xmlns:p14="http://schemas.microsoft.com/office/powerpoint/2010/main" val="397499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–9</a:t>
            </a:r>
            <a:r>
              <a:rPr lang="en-US" dirty="0" smtClean="0"/>
              <a:t> An electronic battery tester.</a:t>
            </a:r>
            <a:endParaRPr lang="en-US" dirty="0"/>
          </a:p>
        </p:txBody>
      </p:sp>
      <p:pic>
        <p:nvPicPr>
          <p:cNvPr id="3" name="Picture 2" descr="6540017010.jpg"/>
          <p:cNvPicPr>
            <a:picLocks noChangeAspect="1"/>
          </p:cNvPicPr>
          <p:nvPr/>
        </p:nvPicPr>
        <p:blipFill>
          <a:blip r:embed="rId2" cstate="print"/>
          <a:stretch>
            <a:fillRect/>
          </a:stretch>
        </p:blipFill>
        <p:spPr>
          <a:xfrm>
            <a:off x="1691640" y="1998878"/>
            <a:ext cx="5760720" cy="3774643"/>
          </a:xfrm>
          <a:prstGeom prst="rect">
            <a:avLst/>
          </a:prstGeom>
        </p:spPr>
      </p:pic>
    </p:spTree>
    <p:extLst>
      <p:ext uri="{BB962C8B-B14F-4D97-AF65-F5344CB8AC3E}">
        <p14:creationId xmlns:p14="http://schemas.microsoft.com/office/powerpoint/2010/main" val="257341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JUMP STARTING (1 OF 2)</a:t>
            </a:r>
            <a:endParaRPr lang="en-US" dirty="0"/>
          </a:p>
        </p:txBody>
      </p:sp>
      <p:sp>
        <p:nvSpPr>
          <p:cNvPr id="19458" name="Rectangle 3"/>
          <p:cNvSpPr>
            <a:spLocks noGrp="1" noChangeArrowheads="1"/>
          </p:cNvSpPr>
          <p:nvPr>
            <p:ph type="body" idx="1"/>
          </p:nvPr>
        </p:nvSpPr>
        <p:spPr/>
        <p:txBody>
          <a:bodyPr/>
          <a:lstStyle/>
          <a:p>
            <a:r>
              <a:rPr lang="en-US" dirty="0" smtClean="0"/>
              <a:t>To safely jump start a vehicle without doing any harm, use the following procedure.</a:t>
            </a:r>
          </a:p>
          <a:p>
            <a:pPr lvl="1"/>
            <a:r>
              <a:rPr lang="en-US" dirty="0" smtClean="0"/>
              <a:t>Be certain the ignition switch is off on both vehicles.</a:t>
            </a:r>
          </a:p>
          <a:p>
            <a:pPr lvl="1"/>
            <a:r>
              <a:rPr lang="en-US" dirty="0" smtClean="0"/>
              <a:t>Connect good-quality copper jumper cables.</a:t>
            </a:r>
          </a:p>
        </p:txBody>
      </p:sp>
    </p:spTree>
    <p:extLst>
      <p:ext uri="{BB962C8B-B14F-4D97-AF65-F5344CB8AC3E}">
        <p14:creationId xmlns:p14="http://schemas.microsoft.com/office/powerpoint/2010/main" val="143306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JUMP STARTING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Start the vehicle with the good battery and allow it to run for 5 to 10 minutes. This allows the alternator of the good vehicle to charge the battery on the disabled vehicle.</a:t>
            </a:r>
          </a:p>
          <a:p>
            <a:pPr lvl="1"/>
            <a:r>
              <a:rPr lang="en-US" dirty="0"/>
              <a:t>Start the disabled vehicle and, after the engine is operating smoothly, disconnect the jumper cables in the reverse order of step 2</a:t>
            </a:r>
            <a:r>
              <a:rPr lang="en-US" dirty="0" smtClean="0"/>
              <a:t>.</a:t>
            </a:r>
            <a:endParaRPr lang="en-US" dirty="0"/>
          </a:p>
        </p:txBody>
      </p:sp>
    </p:spTree>
    <p:extLst>
      <p:ext uri="{BB962C8B-B14F-4D97-AF65-F5344CB8AC3E}">
        <p14:creationId xmlns:p14="http://schemas.microsoft.com/office/powerpoint/2010/main" val="3745747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–10</a:t>
            </a:r>
            <a:r>
              <a:rPr lang="en-US" dirty="0" smtClean="0"/>
              <a:t> Jumper cable usage guide. Follow the same connections if using a portable jump box.</a:t>
            </a:r>
            <a:endParaRPr lang="en-US" dirty="0"/>
          </a:p>
        </p:txBody>
      </p:sp>
      <p:pic>
        <p:nvPicPr>
          <p:cNvPr id="3" name="Picture 2" descr="6540017011.jpg"/>
          <p:cNvPicPr>
            <a:picLocks noChangeAspect="1"/>
          </p:cNvPicPr>
          <p:nvPr/>
        </p:nvPicPr>
        <p:blipFill>
          <a:blip r:embed="rId2" cstate="print"/>
          <a:stretch>
            <a:fillRect/>
          </a:stretch>
        </p:blipFill>
        <p:spPr>
          <a:xfrm>
            <a:off x="429769" y="2426817"/>
            <a:ext cx="8284462" cy="2918764"/>
          </a:xfrm>
          <a:prstGeom prst="rect">
            <a:avLst/>
          </a:prstGeom>
        </p:spPr>
      </p:pic>
    </p:spTree>
    <p:extLst>
      <p:ext uri="{BB962C8B-B14F-4D97-AF65-F5344CB8AC3E}">
        <p14:creationId xmlns:p14="http://schemas.microsoft.com/office/powerpoint/2010/main" val="754495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smtClean="0"/>
              <a:t>OBJECTIVES</a:t>
            </a:r>
            <a:endParaRPr lang="en-US"/>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17.1 </a:t>
            </a:r>
            <a:r>
              <a:rPr lang="en-US" dirty="0" smtClean="0"/>
              <a:t>Explain the purpose and function of a battery, and discuss battery ratings. </a:t>
            </a:r>
          </a:p>
          <a:p>
            <a:pPr marL="0" indent="-29718">
              <a:buNone/>
            </a:pPr>
            <a:r>
              <a:rPr lang="en-US" b="1" dirty="0" smtClean="0">
                <a:solidFill>
                  <a:srgbClr val="007FA3"/>
                </a:solidFill>
              </a:rPr>
              <a:t>17.2</a:t>
            </a:r>
            <a:r>
              <a:rPr lang="en-US" dirty="0" smtClean="0"/>
              <a:t> Discuss battery service and battery service safety considerations. </a:t>
            </a:r>
          </a:p>
          <a:p>
            <a:pPr marL="0" indent="-29718">
              <a:buNone/>
            </a:pPr>
            <a:r>
              <a:rPr lang="en-US" b="1" dirty="0" smtClean="0">
                <a:solidFill>
                  <a:srgbClr val="007FA3"/>
                </a:solidFill>
              </a:rPr>
              <a:t>17.3</a:t>
            </a:r>
            <a:r>
              <a:rPr lang="en-US" dirty="0" smtClean="0"/>
              <a:t> Discuss battery voltage test, battery load testing, and conductance testing. </a:t>
            </a:r>
          </a:p>
          <a:p>
            <a:pPr marL="0" indent="-29718">
              <a:buNone/>
            </a:pPr>
            <a:r>
              <a:rPr lang="en-US" b="1" dirty="0" smtClean="0">
                <a:solidFill>
                  <a:srgbClr val="007FA3"/>
                </a:solidFill>
              </a:rPr>
              <a:t>17.4 </a:t>
            </a:r>
            <a:r>
              <a:rPr lang="en-US" dirty="0" smtClean="0"/>
              <a:t>Explain how to safely jump start a battery, and discuss battery charging and charging circuit. </a:t>
            </a:r>
            <a:endParaRPr lang="en-US" dirty="0"/>
          </a:p>
        </p:txBody>
      </p:sp>
    </p:spTree>
    <p:extLst>
      <p:ext uri="{BB962C8B-B14F-4D97-AF65-F5344CB8AC3E}">
        <p14:creationId xmlns:p14="http://schemas.microsoft.com/office/powerpoint/2010/main" val="426510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smtClean="0"/>
              <a:t>BATTERY CHARGING AND SERVICE (1 OF 2)</a:t>
            </a:r>
            <a:endParaRPr lang="en-US" dirty="0"/>
          </a:p>
        </p:txBody>
      </p:sp>
      <p:sp>
        <p:nvSpPr>
          <p:cNvPr id="20482" name="Rectangle 3"/>
          <p:cNvSpPr>
            <a:spLocks noGrp="1" noChangeArrowheads="1"/>
          </p:cNvSpPr>
          <p:nvPr>
            <p:ph idx="1"/>
          </p:nvPr>
        </p:nvSpPr>
        <p:spPr/>
        <p:txBody>
          <a:bodyPr/>
          <a:lstStyle/>
          <a:p>
            <a:r>
              <a:rPr lang="en-US" dirty="0" smtClean="0"/>
              <a:t>It is best to slow-charge any battery to prevent possible overheating damage to the battery. </a:t>
            </a:r>
          </a:p>
          <a:p>
            <a:r>
              <a:rPr lang="en-US" dirty="0" smtClean="0"/>
              <a:t>Remember, it may take eight hours or more to charge a fully discharged battery.</a:t>
            </a:r>
          </a:p>
        </p:txBody>
      </p:sp>
    </p:spTree>
    <p:extLst>
      <p:ext uri="{BB962C8B-B14F-4D97-AF65-F5344CB8AC3E}">
        <p14:creationId xmlns:p14="http://schemas.microsoft.com/office/powerpoint/2010/main" val="29738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CHARGING AND SERVICE </a:t>
            </a:r>
            <a:r>
              <a:rPr lang="en-US" dirty="0" smtClean="0"/>
              <a:t>(2 </a:t>
            </a:r>
            <a:r>
              <a:rPr lang="en-US" dirty="0"/>
              <a:t>OF 2)</a:t>
            </a:r>
          </a:p>
        </p:txBody>
      </p:sp>
      <p:sp>
        <p:nvSpPr>
          <p:cNvPr id="3" name="Content Placeholder 2"/>
          <p:cNvSpPr>
            <a:spLocks noGrp="1"/>
          </p:cNvSpPr>
          <p:nvPr>
            <p:ph idx="1"/>
          </p:nvPr>
        </p:nvSpPr>
        <p:spPr/>
        <p:txBody>
          <a:bodyPr/>
          <a:lstStyle/>
          <a:p>
            <a:r>
              <a:rPr lang="en-US" dirty="0"/>
              <a:t>Check and service the following items if needed.</a:t>
            </a:r>
          </a:p>
          <a:p>
            <a:pPr lvl="1"/>
            <a:r>
              <a:rPr lang="en-US" dirty="0"/>
              <a:t>Neutralize and clean any corrosion from the battery terminals with a solution of baking soda and water.</a:t>
            </a:r>
          </a:p>
          <a:p>
            <a:pPr lvl="1"/>
            <a:r>
              <a:rPr lang="en-US" dirty="0"/>
              <a:t>Carefully inspect the battery cables by visual inspection.</a:t>
            </a:r>
          </a:p>
          <a:p>
            <a:pPr lvl="1"/>
            <a:r>
              <a:rPr lang="en-US" dirty="0"/>
              <a:t>Check the tightness and cleanliness of all ground connections</a:t>
            </a:r>
            <a:r>
              <a:rPr lang="en-US" dirty="0" smtClean="0"/>
              <a:t>.</a:t>
            </a:r>
            <a:endParaRPr lang="en-US" dirty="0"/>
          </a:p>
        </p:txBody>
      </p:sp>
    </p:spTree>
    <p:extLst>
      <p:ext uri="{BB962C8B-B14F-4D97-AF65-F5344CB8AC3E}">
        <p14:creationId xmlns:p14="http://schemas.microsoft.com/office/powerpoint/2010/main" val="102771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11</a:t>
            </a:r>
            <a:r>
              <a:rPr lang="en-US" dirty="0" smtClean="0"/>
              <a:t> To use a battery charger, make sure the charger is connected to the battery before plugging in the charger.</a:t>
            </a:r>
            <a:endParaRPr lang="en-US" dirty="0"/>
          </a:p>
        </p:txBody>
      </p:sp>
      <p:pic>
        <p:nvPicPr>
          <p:cNvPr id="3" name="Picture 2" descr="6540017012.jpg"/>
          <p:cNvPicPr>
            <a:picLocks noChangeAspect="1"/>
          </p:cNvPicPr>
          <p:nvPr/>
        </p:nvPicPr>
        <p:blipFill>
          <a:blip r:embed="rId2" cstate="print"/>
          <a:stretch>
            <a:fillRect/>
          </a:stretch>
        </p:blipFill>
        <p:spPr>
          <a:xfrm>
            <a:off x="2328063" y="2234794"/>
            <a:ext cx="4487874" cy="3302812"/>
          </a:xfrm>
          <a:prstGeom prst="rect">
            <a:avLst/>
          </a:prstGeom>
        </p:spPr>
      </p:pic>
    </p:spTree>
    <p:extLst>
      <p:ext uri="{BB962C8B-B14F-4D97-AF65-F5344CB8AC3E}">
        <p14:creationId xmlns:p14="http://schemas.microsoft.com/office/powerpoint/2010/main" val="17654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12</a:t>
            </a:r>
            <a:r>
              <a:rPr lang="en-US" dirty="0" smtClean="0"/>
              <a:t> This battery cable was found corroded underneath. The corrosion had eaten through the insulation yet was not noticeable without careful inspection. This cable should be replaced.</a:t>
            </a:r>
            <a:endParaRPr lang="en-US" dirty="0"/>
          </a:p>
        </p:txBody>
      </p:sp>
      <p:pic>
        <p:nvPicPr>
          <p:cNvPr id="3" name="Picture 2" descr="6540017013.jpg"/>
          <p:cNvPicPr>
            <a:picLocks noChangeAspect="1"/>
          </p:cNvPicPr>
          <p:nvPr/>
        </p:nvPicPr>
        <p:blipFill>
          <a:blip r:embed="rId2" cstate="print"/>
          <a:stretch>
            <a:fillRect/>
          </a:stretch>
        </p:blipFill>
        <p:spPr>
          <a:xfrm>
            <a:off x="1691640" y="1998878"/>
            <a:ext cx="5760720" cy="3774643"/>
          </a:xfrm>
          <a:prstGeom prst="rect">
            <a:avLst/>
          </a:prstGeom>
        </p:spPr>
      </p:pic>
    </p:spTree>
    <p:extLst>
      <p:ext uri="{BB962C8B-B14F-4D97-AF65-F5344CB8AC3E}">
        <p14:creationId xmlns:p14="http://schemas.microsoft.com/office/powerpoint/2010/main" val="2017404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BATTERY ELECTRICAL DRAIN TEST (1 OF 2)</a:t>
            </a:r>
            <a:endParaRPr lang="en-US" dirty="0"/>
          </a:p>
        </p:txBody>
      </p:sp>
      <p:sp>
        <p:nvSpPr>
          <p:cNvPr id="21506" name="Rectangle 3"/>
          <p:cNvSpPr>
            <a:spLocks noGrp="1" noChangeArrowheads="1"/>
          </p:cNvSpPr>
          <p:nvPr>
            <p:ph type="body" idx="1"/>
          </p:nvPr>
        </p:nvSpPr>
        <p:spPr/>
        <p:txBody>
          <a:bodyPr/>
          <a:lstStyle/>
          <a:p>
            <a:r>
              <a:rPr lang="en-US" dirty="0" smtClean="0"/>
              <a:t>The battery electrical drain test determines if some component or circuit in a vehicle or truck is causing a drain on the battery when everything is off. </a:t>
            </a:r>
          </a:p>
          <a:p>
            <a:pPr lvl="1"/>
            <a:r>
              <a:rPr lang="en-US" dirty="0" smtClean="0"/>
              <a:t>This test is also called the ignition off-draw (IOD) or parasitic load test. </a:t>
            </a:r>
          </a:p>
        </p:txBody>
      </p:sp>
    </p:spTree>
    <p:extLst>
      <p:ext uri="{BB962C8B-B14F-4D97-AF65-F5344CB8AC3E}">
        <p14:creationId xmlns:p14="http://schemas.microsoft.com/office/powerpoint/2010/main" val="213281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ELECTRICAL DRAIN TEST </a:t>
            </a:r>
            <a:r>
              <a:rPr lang="en-US" dirty="0" smtClean="0"/>
              <a:t>(2 </a:t>
            </a:r>
            <a:r>
              <a:rPr lang="en-US" dirty="0"/>
              <a:t>OF 2)</a:t>
            </a:r>
          </a:p>
        </p:txBody>
      </p:sp>
      <p:sp>
        <p:nvSpPr>
          <p:cNvPr id="3" name="Content Placeholder 2"/>
          <p:cNvSpPr>
            <a:spLocks noGrp="1"/>
          </p:cNvSpPr>
          <p:nvPr>
            <p:ph idx="1"/>
          </p:nvPr>
        </p:nvSpPr>
        <p:spPr/>
        <p:txBody>
          <a:bodyPr/>
          <a:lstStyle/>
          <a:p>
            <a:r>
              <a:rPr lang="en-US" dirty="0"/>
              <a:t>This test should be performed whenever one of the following conditions exists.</a:t>
            </a:r>
          </a:p>
          <a:p>
            <a:pPr lvl="1"/>
            <a:r>
              <a:rPr lang="en-US" dirty="0"/>
              <a:t>Whenever a battery is being charged or replaced</a:t>
            </a:r>
          </a:p>
          <a:p>
            <a:pPr lvl="1"/>
            <a:r>
              <a:rPr lang="en-US" dirty="0"/>
              <a:t>Whenever the battery is suspected of being </a:t>
            </a:r>
            <a:r>
              <a:rPr lang="en-US" dirty="0" smtClean="0"/>
              <a:t>drained</a:t>
            </a:r>
            <a:endParaRPr lang="en-US" dirty="0"/>
          </a:p>
        </p:txBody>
      </p:sp>
    </p:spTree>
    <p:extLst>
      <p:ext uri="{BB962C8B-B14F-4D97-AF65-F5344CB8AC3E}">
        <p14:creationId xmlns:p14="http://schemas.microsoft.com/office/powerpoint/2010/main" val="1038586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smtClean="0"/>
              <a:t>BATTERY ELECTRICAL DRAIN TESTING USING AN AMMETER (1 OF 2)</a:t>
            </a:r>
            <a:endParaRPr lang="en-US" dirty="0"/>
          </a:p>
        </p:txBody>
      </p:sp>
      <p:sp>
        <p:nvSpPr>
          <p:cNvPr id="22530" name="Rectangle 3"/>
          <p:cNvSpPr>
            <a:spLocks noGrp="1" noChangeArrowheads="1"/>
          </p:cNvSpPr>
          <p:nvPr>
            <p:ph type="body" idx="1"/>
          </p:nvPr>
        </p:nvSpPr>
        <p:spPr/>
        <p:txBody>
          <a:bodyPr/>
          <a:lstStyle/>
          <a:p>
            <a:r>
              <a:rPr lang="en-US" dirty="0" smtClean="0"/>
              <a:t>The ammeter method is the most accurate way to test for a possible battery drain. </a:t>
            </a:r>
          </a:p>
          <a:p>
            <a:r>
              <a:rPr lang="en-US" dirty="0" smtClean="0"/>
              <a:t>Connect an ammeter in series between the battery terminal (post) and the disconnected cable. </a:t>
            </a:r>
          </a:p>
          <a:p>
            <a:pPr lvl="1"/>
            <a:r>
              <a:rPr lang="en-US" dirty="0" smtClean="0"/>
              <a:t>Normal battery drain is 0.020 to 0.030 A and any drain greater than 0.050 A should be found and corrected.</a:t>
            </a:r>
          </a:p>
        </p:txBody>
      </p:sp>
    </p:spTree>
    <p:extLst>
      <p:ext uri="{BB962C8B-B14F-4D97-AF65-F5344CB8AC3E}">
        <p14:creationId xmlns:p14="http://schemas.microsoft.com/office/powerpoint/2010/main" val="281998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ELECTRICAL DRAIN TESTING USING AN AMMETER </a:t>
            </a:r>
            <a:r>
              <a:rPr lang="en-US" dirty="0" smtClean="0"/>
              <a:t>(2 </a:t>
            </a:r>
            <a:r>
              <a:rPr lang="en-US" dirty="0"/>
              <a:t>OF 2)</a:t>
            </a:r>
          </a:p>
        </p:txBody>
      </p:sp>
      <p:sp>
        <p:nvSpPr>
          <p:cNvPr id="3" name="Content Placeholder 2"/>
          <p:cNvSpPr>
            <a:spLocks noGrp="1"/>
          </p:cNvSpPr>
          <p:nvPr>
            <p:ph idx="1"/>
          </p:nvPr>
        </p:nvSpPr>
        <p:spPr/>
        <p:txBody>
          <a:bodyPr/>
          <a:lstStyle/>
          <a:p>
            <a:r>
              <a:rPr lang="en-US" dirty="0"/>
              <a:t>Many digital </a:t>
            </a:r>
            <a:r>
              <a:rPr lang="en-US" dirty="0" err="1"/>
              <a:t>multimeters</a:t>
            </a:r>
            <a:r>
              <a:rPr lang="en-US" dirty="0"/>
              <a:t> have an ammeter scale that can be used to safely and accurately test for an abnormal parasitic drain</a:t>
            </a:r>
            <a:r>
              <a:rPr lang="en-US" dirty="0" smtClean="0"/>
              <a:t>.</a:t>
            </a:r>
            <a:endParaRPr lang="en-US" dirty="0"/>
          </a:p>
        </p:txBody>
      </p:sp>
    </p:spTree>
    <p:extLst>
      <p:ext uri="{BB962C8B-B14F-4D97-AF65-F5344CB8AC3E}">
        <p14:creationId xmlns:p14="http://schemas.microsoft.com/office/powerpoint/2010/main" val="3422054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FOR BATTERY ELECTRICAL DRAIN TEST</a:t>
            </a:r>
            <a:endParaRPr lang="en-US" dirty="0"/>
          </a:p>
        </p:txBody>
      </p:sp>
      <p:sp>
        <p:nvSpPr>
          <p:cNvPr id="3" name="Content Placeholder 2"/>
          <p:cNvSpPr>
            <a:spLocks noGrp="1"/>
          </p:cNvSpPr>
          <p:nvPr>
            <p:ph idx="1"/>
          </p:nvPr>
        </p:nvSpPr>
        <p:spPr/>
        <p:txBody>
          <a:bodyPr/>
          <a:lstStyle/>
          <a:p>
            <a:r>
              <a:rPr lang="en-US" dirty="0" smtClean="0"/>
              <a:t>What conditions should exist in order to perform this test? </a:t>
            </a:r>
          </a:p>
          <a:p>
            <a:r>
              <a:rPr lang="en-US" dirty="0"/>
              <a:t>Normal battery drain on a vehicle equipped with </a:t>
            </a:r>
            <a:r>
              <a:rPr lang="en-US" dirty="0" smtClean="0"/>
              <a:t>electronic radio</a:t>
            </a:r>
            <a:r>
              <a:rPr lang="en-US" dirty="0"/>
              <a:t>, climate control, computerized fuel injection, </a:t>
            </a:r>
            <a:r>
              <a:rPr lang="en-US" dirty="0" smtClean="0"/>
              <a:t>and so </a:t>
            </a:r>
            <a:r>
              <a:rPr lang="en-US" dirty="0"/>
              <a:t>forth,</a:t>
            </a:r>
          </a:p>
        </p:txBody>
      </p:sp>
    </p:spTree>
    <p:extLst>
      <p:ext uri="{BB962C8B-B14F-4D97-AF65-F5344CB8AC3E}">
        <p14:creationId xmlns:p14="http://schemas.microsoft.com/office/powerpoint/2010/main" val="107430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cap="all" dirty="0" smtClean="0"/>
              <a:t>Figure </a:t>
            </a:r>
            <a:r>
              <a:rPr lang="en-US" sz="1600" dirty="0" smtClean="0"/>
              <a:t>17–</a:t>
            </a:r>
            <a:r>
              <a:rPr lang="en-US" sz="1600" cap="all" dirty="0" smtClean="0"/>
              <a:t>14</a:t>
            </a:r>
            <a:r>
              <a:rPr lang="en-US" sz="1600" dirty="0" smtClean="0"/>
              <a:t> This mini clamp-on DMM is being used to measure the amount of battery electrical drain that is present. In this case, a reading of 20 </a:t>
            </a:r>
            <a:r>
              <a:rPr lang="en-US" sz="1600" dirty="0" err="1" smtClean="0"/>
              <a:t>mA</a:t>
            </a:r>
            <a:r>
              <a:rPr lang="en-US" sz="1600" dirty="0" smtClean="0"/>
              <a:t> (displayed on the meter as 00.02 A) is within the normal range of 20 to 30 </a:t>
            </a:r>
            <a:r>
              <a:rPr lang="en-US" sz="1600" dirty="0" err="1" smtClean="0"/>
              <a:t>mA</a:t>
            </a:r>
            <a:r>
              <a:rPr lang="en-US" sz="1600" dirty="0" smtClean="0"/>
              <a:t>. Be sure to clamp around all of the positive battery cables or all of the negative battery cables, whichever is easiest to clamp.</a:t>
            </a:r>
            <a:endParaRPr lang="en-US" sz="1600" dirty="0"/>
          </a:p>
        </p:txBody>
      </p:sp>
      <p:pic>
        <p:nvPicPr>
          <p:cNvPr id="3" name="Picture 2" descr="6540017016.jpg"/>
          <p:cNvPicPr>
            <a:picLocks noChangeAspect="1"/>
          </p:cNvPicPr>
          <p:nvPr/>
        </p:nvPicPr>
        <p:blipFill>
          <a:blip r:embed="rId2" cstate="print"/>
          <a:stretch>
            <a:fillRect/>
          </a:stretch>
        </p:blipFill>
        <p:spPr>
          <a:xfrm>
            <a:off x="1691640" y="1911096"/>
            <a:ext cx="5760720" cy="3950208"/>
          </a:xfrm>
          <a:prstGeom prst="rect">
            <a:avLst/>
          </a:prstGeom>
        </p:spPr>
      </p:pic>
    </p:spTree>
    <p:extLst>
      <p:ext uri="{BB962C8B-B14F-4D97-AF65-F5344CB8AC3E}">
        <p14:creationId xmlns:p14="http://schemas.microsoft.com/office/powerpoint/2010/main" val="257366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
          <p:cNvSpPr>
            <a:spLocks noGrp="1" noChangeArrowheads="1"/>
          </p:cNvSpPr>
          <p:nvPr>
            <p:ph type="title"/>
          </p:nvPr>
        </p:nvSpPr>
        <p:spPr/>
        <p:txBody>
          <a:bodyPr/>
          <a:lstStyle/>
          <a:p>
            <a:r>
              <a:rPr lang="en-US" smtClean="0"/>
              <a:t>OBJECTIVES</a:t>
            </a:r>
            <a:endParaRPr lang="en-US"/>
          </a:p>
        </p:txBody>
      </p:sp>
      <p:sp>
        <p:nvSpPr>
          <p:cNvPr id="9218" name="Rectangle 8"/>
          <p:cNvSpPr>
            <a:spLocks noGrp="1" noChangeArrowheads="1"/>
          </p:cNvSpPr>
          <p:nvPr>
            <p:ph type="body" idx="1"/>
          </p:nvPr>
        </p:nvSpPr>
        <p:spPr/>
        <p:txBody>
          <a:bodyPr/>
          <a:lstStyle/>
          <a:p>
            <a:pPr marL="0" indent="-29718">
              <a:buNone/>
            </a:pPr>
            <a:r>
              <a:rPr lang="en-US" b="1" dirty="0" smtClean="0">
                <a:solidFill>
                  <a:srgbClr val="007FA3"/>
                </a:solidFill>
              </a:rPr>
              <a:t>17.5</a:t>
            </a:r>
            <a:r>
              <a:rPr lang="en-US" dirty="0" smtClean="0"/>
              <a:t> Explain the battery electrical drain test. </a:t>
            </a:r>
          </a:p>
          <a:p>
            <a:pPr marL="0" indent="-29718">
              <a:buNone/>
            </a:pPr>
            <a:r>
              <a:rPr lang="en-US" b="1" dirty="0" smtClean="0">
                <a:solidFill>
                  <a:srgbClr val="007FA3"/>
                </a:solidFill>
              </a:rPr>
              <a:t>17.6</a:t>
            </a:r>
            <a:r>
              <a:rPr lang="en-US" dirty="0" smtClean="0"/>
              <a:t> Describe the cranking circuit, and discuss how to diagnose starter problems using visual inspection.</a:t>
            </a:r>
          </a:p>
          <a:p>
            <a:pPr marL="0" indent="-29718">
              <a:buNone/>
            </a:pPr>
            <a:r>
              <a:rPr lang="en-US" b="1" dirty="0" smtClean="0">
                <a:solidFill>
                  <a:srgbClr val="007FA3"/>
                </a:solidFill>
              </a:rPr>
              <a:t>17.7</a:t>
            </a:r>
            <a:r>
              <a:rPr lang="en-US" dirty="0" smtClean="0"/>
              <a:t> Explain starter testing on a vehicle and how to test a starter using a scan tool. </a:t>
            </a:r>
          </a:p>
          <a:p>
            <a:pPr marL="0" indent="-29718">
              <a:buNone/>
            </a:pPr>
            <a:r>
              <a:rPr lang="en-US" b="1" dirty="0" smtClean="0">
                <a:solidFill>
                  <a:srgbClr val="007FA3"/>
                </a:solidFill>
              </a:rPr>
              <a:t>17.8</a:t>
            </a:r>
            <a:r>
              <a:rPr lang="en-US" dirty="0" smtClean="0"/>
              <a:t> Discuss voltage drop testing and how to check charging system voltage. </a:t>
            </a:r>
          </a:p>
        </p:txBody>
      </p:sp>
    </p:spTree>
    <p:extLst>
      <p:ext uri="{BB962C8B-B14F-4D97-AF65-F5344CB8AC3E}">
        <p14:creationId xmlns:p14="http://schemas.microsoft.com/office/powerpoint/2010/main" val="151055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FINDING THE SOURCE OF THE DRAIN</a:t>
            </a:r>
            <a:endParaRPr lang="en-US" dirty="0"/>
          </a:p>
        </p:txBody>
      </p:sp>
      <p:sp>
        <p:nvSpPr>
          <p:cNvPr id="4" name="Content Placeholder 3"/>
          <p:cNvSpPr>
            <a:spLocks noGrp="1"/>
          </p:cNvSpPr>
          <p:nvPr>
            <p:ph idx="1"/>
          </p:nvPr>
        </p:nvSpPr>
        <p:spPr/>
        <p:txBody>
          <a:bodyPr/>
          <a:lstStyle/>
          <a:p>
            <a:r>
              <a:rPr lang="en-US" dirty="0"/>
              <a:t>If there is a drain, check and temporarily disconnect the </a:t>
            </a:r>
            <a:r>
              <a:rPr lang="en-US" dirty="0" smtClean="0"/>
              <a:t>following components</a:t>
            </a:r>
            <a:r>
              <a:rPr lang="en-US" dirty="0"/>
              <a:t>.</a:t>
            </a:r>
          </a:p>
          <a:p>
            <a:pPr lvl="1"/>
            <a:r>
              <a:rPr lang="en-US" dirty="0"/>
              <a:t>1. Cell phone or MP3 player still connected to the vehicle</a:t>
            </a:r>
          </a:p>
          <a:p>
            <a:pPr lvl="1"/>
            <a:r>
              <a:rPr lang="en-US" dirty="0"/>
              <a:t>2. Glove compartment light</a:t>
            </a:r>
          </a:p>
          <a:p>
            <a:pPr lvl="1"/>
            <a:r>
              <a:rPr lang="en-US" dirty="0"/>
              <a:t>3. Trunk light</a:t>
            </a:r>
          </a:p>
        </p:txBody>
      </p:sp>
    </p:spTree>
    <p:extLst>
      <p:ext uri="{BB962C8B-B14F-4D97-AF65-F5344CB8AC3E}">
        <p14:creationId xmlns:p14="http://schemas.microsoft.com/office/powerpoint/2010/main" val="2790019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 BATTERY DRAIN EXISTS AFTER FUSES ARE DISCONNECTED</a:t>
            </a:r>
            <a:endParaRPr lang="en-US" dirty="0"/>
          </a:p>
        </p:txBody>
      </p:sp>
      <p:sp>
        <p:nvSpPr>
          <p:cNvPr id="3" name="Content Placeholder 2"/>
          <p:cNvSpPr>
            <a:spLocks noGrp="1"/>
          </p:cNvSpPr>
          <p:nvPr>
            <p:ph idx="1"/>
          </p:nvPr>
        </p:nvSpPr>
        <p:spPr/>
        <p:txBody>
          <a:bodyPr/>
          <a:lstStyle/>
          <a:p>
            <a:r>
              <a:rPr lang="en-US" dirty="0" smtClean="0"/>
              <a:t>What are the most common sources of drain under the hood?</a:t>
            </a:r>
            <a:endParaRPr lang="en-US" dirty="0"/>
          </a:p>
        </p:txBody>
      </p:sp>
    </p:spTree>
    <p:extLst>
      <p:ext uri="{BB962C8B-B14F-4D97-AF65-F5344CB8AC3E}">
        <p14:creationId xmlns:p14="http://schemas.microsoft.com/office/powerpoint/2010/main" val="1555359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smtClean="0"/>
              <a:t>CRANKING CIRCUIT (1 OF 2)</a:t>
            </a:r>
            <a:endParaRPr lang="en-US" dirty="0"/>
          </a:p>
        </p:txBody>
      </p:sp>
      <p:sp>
        <p:nvSpPr>
          <p:cNvPr id="23554" name="Rectangle 3"/>
          <p:cNvSpPr>
            <a:spLocks noGrp="1" noChangeArrowheads="1"/>
          </p:cNvSpPr>
          <p:nvPr>
            <p:ph type="body" idx="1"/>
          </p:nvPr>
        </p:nvSpPr>
        <p:spPr/>
        <p:txBody>
          <a:bodyPr/>
          <a:lstStyle/>
          <a:p>
            <a:r>
              <a:rPr lang="en-US" dirty="0" smtClean="0"/>
              <a:t>The cranking circuit includes those mechanical and electrical components required to crank the engine for starting. </a:t>
            </a:r>
          </a:p>
          <a:p>
            <a:r>
              <a:rPr lang="en-US" dirty="0" smtClean="0"/>
              <a:t>The cranking force in the early 1900s was the driver's arm. </a:t>
            </a:r>
          </a:p>
        </p:txBody>
      </p:sp>
    </p:spTree>
    <p:extLst>
      <p:ext uri="{BB962C8B-B14F-4D97-AF65-F5344CB8AC3E}">
        <p14:creationId xmlns:p14="http://schemas.microsoft.com/office/powerpoint/2010/main" val="3930214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CRANKING CIRCUIT </a:t>
            </a:r>
            <a:r>
              <a:rPr lang="en-US" dirty="0" smtClean="0"/>
              <a:t>(2 </a:t>
            </a:r>
            <a:r>
              <a:rPr lang="en-US" dirty="0"/>
              <a:t>OF 2)</a:t>
            </a:r>
          </a:p>
        </p:txBody>
      </p:sp>
      <p:sp>
        <p:nvSpPr>
          <p:cNvPr id="3" name="Content Placeholder 2"/>
          <p:cNvSpPr>
            <a:spLocks noGrp="1"/>
          </p:cNvSpPr>
          <p:nvPr>
            <p:ph idx="1"/>
          </p:nvPr>
        </p:nvSpPr>
        <p:spPr/>
        <p:txBody>
          <a:bodyPr/>
          <a:lstStyle/>
          <a:p>
            <a:r>
              <a:rPr lang="en-US" dirty="0"/>
              <a:t>Modern cranking circuits include the following:</a:t>
            </a:r>
          </a:p>
          <a:p>
            <a:pPr lvl="1"/>
            <a:r>
              <a:rPr lang="en-US" dirty="0"/>
              <a:t>Starter motor</a:t>
            </a:r>
          </a:p>
          <a:p>
            <a:pPr lvl="1"/>
            <a:r>
              <a:rPr lang="en-US" dirty="0"/>
              <a:t>Battery</a:t>
            </a:r>
          </a:p>
          <a:p>
            <a:pPr lvl="1"/>
            <a:r>
              <a:rPr lang="en-US" dirty="0"/>
              <a:t>Starter solenoid or relay</a:t>
            </a:r>
          </a:p>
          <a:p>
            <a:pPr lvl="1"/>
            <a:r>
              <a:rPr lang="en-US" dirty="0"/>
              <a:t>Starter drive</a:t>
            </a:r>
          </a:p>
          <a:p>
            <a:pPr lvl="1"/>
            <a:r>
              <a:rPr lang="en-US" dirty="0"/>
              <a:t>Ignition </a:t>
            </a:r>
            <a:r>
              <a:rPr lang="en-US" dirty="0" smtClean="0"/>
              <a:t>switch</a:t>
            </a:r>
            <a:endParaRPr lang="en-US" dirty="0"/>
          </a:p>
        </p:txBody>
      </p:sp>
    </p:spTree>
    <p:extLst>
      <p:ext uri="{BB962C8B-B14F-4D97-AF65-F5344CB8AC3E}">
        <p14:creationId xmlns:p14="http://schemas.microsoft.com/office/powerpoint/2010/main" val="3280629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17</a:t>
            </a:r>
            <a:r>
              <a:rPr lang="en-US" dirty="0" smtClean="0"/>
              <a:t> A typical ignition switch showing all of the electrical terminals after the connector has been removed.</a:t>
            </a:r>
            <a:endParaRPr lang="en-US" dirty="0"/>
          </a:p>
        </p:txBody>
      </p:sp>
      <p:pic>
        <p:nvPicPr>
          <p:cNvPr id="3" name="Picture 2" descr="6540017019.jpg"/>
          <p:cNvPicPr>
            <a:picLocks noChangeAspect="1"/>
          </p:cNvPicPr>
          <p:nvPr/>
        </p:nvPicPr>
        <p:blipFill>
          <a:blip r:embed="rId2" cstate="print"/>
          <a:stretch>
            <a:fillRect/>
          </a:stretch>
        </p:blipFill>
        <p:spPr>
          <a:xfrm>
            <a:off x="1691641" y="2031796"/>
            <a:ext cx="5760719" cy="3708806"/>
          </a:xfrm>
          <a:prstGeom prst="rect">
            <a:avLst/>
          </a:prstGeom>
        </p:spPr>
      </p:pic>
    </p:spTree>
    <p:extLst>
      <p:ext uri="{BB962C8B-B14F-4D97-AF65-F5344CB8AC3E}">
        <p14:creationId xmlns:p14="http://schemas.microsoft.com/office/powerpoint/2010/main" val="237752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smtClean="0"/>
              <a:t>DIAGNOSING STARTER PROBLEMS USING VISUAL INSPECTION (1 OF 2)</a:t>
            </a:r>
            <a:endParaRPr lang="en-US" dirty="0"/>
          </a:p>
        </p:txBody>
      </p:sp>
      <p:sp>
        <p:nvSpPr>
          <p:cNvPr id="24578" name="Rectangle 3"/>
          <p:cNvSpPr>
            <a:spLocks noGrp="1" noChangeArrowheads="1"/>
          </p:cNvSpPr>
          <p:nvPr>
            <p:ph type="body" idx="1"/>
          </p:nvPr>
        </p:nvSpPr>
        <p:spPr/>
        <p:txBody>
          <a:bodyPr/>
          <a:lstStyle/>
          <a:p>
            <a:r>
              <a:rPr lang="en-US" dirty="0" smtClean="0"/>
              <a:t>Carefully check the battery cables for tightness both at the battery and at the starter, and block connections.</a:t>
            </a:r>
          </a:p>
          <a:p>
            <a:r>
              <a:rPr lang="en-US" dirty="0" smtClean="0"/>
              <a:t>Check to see if the heat shield (if equipped) is in place.</a:t>
            </a:r>
          </a:p>
        </p:txBody>
      </p:sp>
    </p:spTree>
    <p:extLst>
      <p:ext uri="{BB962C8B-B14F-4D97-AF65-F5344CB8AC3E}">
        <p14:creationId xmlns:p14="http://schemas.microsoft.com/office/powerpoint/2010/main" val="2628675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DIAGNOSING STARTER PROBLEMS USING VISUAL INSPECTION </a:t>
            </a:r>
            <a:r>
              <a:rPr lang="en-US" dirty="0" smtClean="0"/>
              <a:t>(2 </a:t>
            </a:r>
            <a:r>
              <a:rPr lang="en-US" dirty="0"/>
              <a:t>OF 2)</a:t>
            </a:r>
          </a:p>
        </p:txBody>
      </p:sp>
      <p:sp>
        <p:nvSpPr>
          <p:cNvPr id="3" name="Content Placeholder 2"/>
          <p:cNvSpPr>
            <a:spLocks noGrp="1"/>
          </p:cNvSpPr>
          <p:nvPr>
            <p:ph idx="1"/>
          </p:nvPr>
        </p:nvSpPr>
        <p:spPr/>
        <p:txBody>
          <a:bodyPr/>
          <a:lstStyle/>
          <a:p>
            <a:r>
              <a:rPr lang="en-US" dirty="0"/>
              <a:t>Check for any </a:t>
            </a:r>
            <a:r>
              <a:rPr lang="en-US" dirty="0" err="1"/>
              <a:t>nonstock</a:t>
            </a:r>
            <a:r>
              <a:rPr lang="en-US" dirty="0"/>
              <a:t> add-on accessories or equipment that may drain the battery such as a sound system or extra lighting.</a:t>
            </a:r>
          </a:p>
          <a:p>
            <a:r>
              <a:rPr lang="en-US" dirty="0"/>
              <a:t>Crank the engine</a:t>
            </a:r>
            <a:r>
              <a:rPr lang="en-US" dirty="0" smtClean="0"/>
              <a:t>.</a:t>
            </a:r>
            <a:endParaRPr lang="en-US" dirty="0"/>
          </a:p>
        </p:txBody>
      </p:sp>
    </p:spTree>
    <p:extLst>
      <p:ext uri="{BB962C8B-B14F-4D97-AF65-F5344CB8AC3E}">
        <p14:creationId xmlns:p14="http://schemas.microsoft.com/office/powerpoint/2010/main" val="1728794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20</a:t>
            </a:r>
            <a:r>
              <a:rPr lang="en-US" dirty="0" smtClean="0"/>
              <a:t> Carefully inspect all battery terminals for corrosion.</a:t>
            </a:r>
            <a:endParaRPr lang="en-US" dirty="0"/>
          </a:p>
        </p:txBody>
      </p:sp>
      <p:pic>
        <p:nvPicPr>
          <p:cNvPr id="3" name="Picture 2" descr="6540017022.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535404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smtClean="0"/>
              <a:t>STARTER TESTING ON THE VEHICLE (1 OF 2)</a:t>
            </a:r>
            <a:endParaRPr lang="en-US" dirty="0"/>
          </a:p>
        </p:txBody>
      </p:sp>
      <p:sp>
        <p:nvSpPr>
          <p:cNvPr id="25602" name="Rectangle 3"/>
          <p:cNvSpPr>
            <a:spLocks noGrp="1" noChangeArrowheads="1"/>
          </p:cNvSpPr>
          <p:nvPr>
            <p:ph type="body" idx="1"/>
          </p:nvPr>
        </p:nvSpPr>
        <p:spPr/>
        <p:txBody>
          <a:bodyPr/>
          <a:lstStyle/>
          <a:p>
            <a:r>
              <a:rPr lang="en-US" dirty="0" smtClean="0"/>
              <a:t>Check Battery</a:t>
            </a:r>
          </a:p>
          <a:p>
            <a:r>
              <a:rPr lang="en-US" dirty="0" smtClean="0"/>
              <a:t>Starter Amperage Test</a:t>
            </a:r>
          </a:p>
          <a:p>
            <a:pPr lvl="1"/>
            <a:r>
              <a:rPr lang="en-US" dirty="0" smtClean="0"/>
              <a:t>Excessive current draw may indicate one or more of the following:</a:t>
            </a:r>
          </a:p>
          <a:p>
            <a:pPr lvl="2"/>
            <a:r>
              <a:rPr lang="en-US" dirty="0" smtClean="0"/>
              <a:t>Low battery voltage (discharged or defective battery)</a:t>
            </a:r>
          </a:p>
          <a:p>
            <a:pPr lvl="2"/>
            <a:r>
              <a:rPr lang="en-US" dirty="0" smtClean="0"/>
              <a:t>Binding of starter armature as a result of worn bushings</a:t>
            </a:r>
          </a:p>
        </p:txBody>
      </p:sp>
    </p:spTree>
    <p:extLst>
      <p:ext uri="{BB962C8B-B14F-4D97-AF65-F5344CB8AC3E}">
        <p14:creationId xmlns:p14="http://schemas.microsoft.com/office/powerpoint/2010/main" val="759683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STARTER TESTING ON THE VEHICLE </a:t>
            </a:r>
            <a:r>
              <a:rPr lang="en-US" dirty="0" smtClean="0"/>
              <a:t>(2 </a:t>
            </a:r>
            <a:r>
              <a:rPr lang="en-US" dirty="0"/>
              <a:t>OF 2)</a:t>
            </a:r>
          </a:p>
        </p:txBody>
      </p:sp>
      <p:sp>
        <p:nvSpPr>
          <p:cNvPr id="3" name="Content Placeholder 2"/>
          <p:cNvSpPr>
            <a:spLocks noGrp="1"/>
          </p:cNvSpPr>
          <p:nvPr>
            <p:ph idx="1"/>
          </p:nvPr>
        </p:nvSpPr>
        <p:spPr/>
        <p:txBody>
          <a:bodyPr/>
          <a:lstStyle/>
          <a:p>
            <a:pPr lvl="2"/>
            <a:r>
              <a:rPr lang="en-US" dirty="0"/>
              <a:t>Oil too thick (viscosity too high) for weather conditions</a:t>
            </a:r>
          </a:p>
          <a:p>
            <a:pPr lvl="2"/>
            <a:r>
              <a:rPr lang="en-US" dirty="0"/>
              <a:t>Shorted or grounded starter windings or cables</a:t>
            </a:r>
          </a:p>
          <a:p>
            <a:pPr lvl="2"/>
            <a:r>
              <a:rPr lang="en-US" dirty="0"/>
              <a:t>Tight or seized </a:t>
            </a:r>
            <a:r>
              <a:rPr lang="en-US" dirty="0" smtClean="0"/>
              <a:t>engine</a:t>
            </a:r>
            <a:endParaRPr lang="en-US" dirty="0"/>
          </a:p>
        </p:txBody>
      </p:sp>
    </p:spTree>
    <p:extLst>
      <p:ext uri="{BB962C8B-B14F-4D97-AF65-F5344CB8AC3E}">
        <p14:creationId xmlns:p14="http://schemas.microsoft.com/office/powerpoint/2010/main" val="718293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0"/>
          <p:cNvSpPr>
            <a:spLocks noGrp="1" noChangeArrowheads="1"/>
          </p:cNvSpPr>
          <p:nvPr>
            <p:ph type="title"/>
          </p:nvPr>
        </p:nvSpPr>
        <p:spPr/>
        <p:txBody>
          <a:bodyPr/>
          <a:lstStyle/>
          <a:p>
            <a:r>
              <a:rPr lang="en-US" smtClean="0"/>
              <a:t>OBJECTIVES</a:t>
            </a:r>
            <a:endParaRPr lang="en-US"/>
          </a:p>
        </p:txBody>
      </p:sp>
      <p:sp>
        <p:nvSpPr>
          <p:cNvPr id="11266" name="Rectangle 8"/>
          <p:cNvSpPr>
            <a:spLocks noGrp="1" noChangeArrowheads="1"/>
          </p:cNvSpPr>
          <p:nvPr>
            <p:ph type="body" idx="1"/>
          </p:nvPr>
        </p:nvSpPr>
        <p:spPr/>
        <p:txBody>
          <a:bodyPr/>
          <a:lstStyle/>
          <a:p>
            <a:pPr marL="0" indent="-29718">
              <a:buNone/>
            </a:pPr>
            <a:r>
              <a:rPr lang="en-US" b="1" dirty="0">
                <a:solidFill>
                  <a:srgbClr val="007FA3"/>
                </a:solidFill>
              </a:rPr>
              <a:t>17.9</a:t>
            </a:r>
            <a:r>
              <a:rPr lang="en-US" dirty="0"/>
              <a:t> Discuss the need for proper starter drive-to-flywheel clearance. </a:t>
            </a:r>
          </a:p>
          <a:p>
            <a:pPr marL="0" indent="-29718">
              <a:buNone/>
            </a:pPr>
            <a:r>
              <a:rPr lang="en-US" b="1" dirty="0" smtClean="0">
                <a:solidFill>
                  <a:srgbClr val="007FA3"/>
                </a:solidFill>
              </a:rPr>
              <a:t>17.10</a:t>
            </a:r>
            <a:r>
              <a:rPr lang="en-US" dirty="0" smtClean="0"/>
              <a:t> Discuss how to test an alternator using a scan tool and using a scope. </a:t>
            </a:r>
          </a:p>
          <a:p>
            <a:pPr marL="0" indent="-29718">
              <a:buNone/>
            </a:pPr>
            <a:r>
              <a:rPr lang="en-US" b="1" dirty="0" smtClean="0">
                <a:solidFill>
                  <a:srgbClr val="007FA3"/>
                </a:solidFill>
              </a:rPr>
              <a:t>17.11</a:t>
            </a:r>
            <a:r>
              <a:rPr lang="en-US" dirty="0" smtClean="0"/>
              <a:t> Discuss AC ripple voltage check and AC current check. </a:t>
            </a:r>
          </a:p>
          <a:p>
            <a:pPr marL="0" indent="-29718">
              <a:buNone/>
            </a:pPr>
            <a:r>
              <a:rPr lang="en-US" b="1" dirty="0" smtClean="0">
                <a:solidFill>
                  <a:srgbClr val="007FA3"/>
                </a:solidFill>
              </a:rPr>
              <a:t>17.12</a:t>
            </a:r>
            <a:r>
              <a:rPr lang="en-US" dirty="0" smtClean="0"/>
              <a:t> Explain charging system voltage drop testing and alternator output test.</a:t>
            </a:r>
            <a:endParaRPr lang="en-US" dirty="0"/>
          </a:p>
        </p:txBody>
      </p:sp>
    </p:spTree>
    <p:extLst>
      <p:ext uri="{BB962C8B-B14F-4D97-AF65-F5344CB8AC3E}">
        <p14:creationId xmlns:p14="http://schemas.microsoft.com/office/powerpoint/2010/main" val="348189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21</a:t>
            </a:r>
            <a:r>
              <a:rPr lang="en-US" dirty="0" smtClean="0"/>
              <a:t> When connecting a starter tester such as a Sun VAT 45 to the vehicle, make certain that the inductive probe is placed over all of the cables or wires from the battery.</a:t>
            </a:r>
            <a:endParaRPr lang="en-US" dirty="0"/>
          </a:p>
        </p:txBody>
      </p:sp>
      <p:pic>
        <p:nvPicPr>
          <p:cNvPr id="3" name="Picture 2" descr="6540017023.jpg"/>
          <p:cNvPicPr>
            <a:picLocks noChangeAspect="1"/>
          </p:cNvPicPr>
          <p:nvPr/>
        </p:nvPicPr>
        <p:blipFill>
          <a:blip r:embed="rId2" cstate="print"/>
          <a:stretch>
            <a:fillRect/>
          </a:stretch>
        </p:blipFill>
        <p:spPr>
          <a:xfrm>
            <a:off x="1976933" y="1938527"/>
            <a:ext cx="5190134" cy="3895344"/>
          </a:xfrm>
          <a:prstGeom prst="rect">
            <a:avLst/>
          </a:prstGeom>
        </p:spPr>
      </p:pic>
    </p:spTree>
    <p:extLst>
      <p:ext uri="{BB962C8B-B14F-4D97-AF65-F5344CB8AC3E}">
        <p14:creationId xmlns:p14="http://schemas.microsoft.com/office/powerpoint/2010/main" val="3198761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smtClean="0"/>
              <a:t>TESTING A STARTER USING A SCAN TOOL (1 OF 2)</a:t>
            </a:r>
            <a:endParaRPr lang="en-US" dirty="0"/>
          </a:p>
        </p:txBody>
      </p:sp>
      <p:sp>
        <p:nvSpPr>
          <p:cNvPr id="26626" name="Rectangle 3"/>
          <p:cNvSpPr>
            <a:spLocks noGrp="1" noChangeArrowheads="1"/>
          </p:cNvSpPr>
          <p:nvPr>
            <p:ph type="body" idx="1"/>
          </p:nvPr>
        </p:nvSpPr>
        <p:spPr/>
        <p:txBody>
          <a:bodyPr/>
          <a:lstStyle/>
          <a:p>
            <a:r>
              <a:rPr lang="en-US" dirty="0" smtClean="0"/>
              <a:t>Connect the scan tool according to the manufacturer's instructions.</a:t>
            </a:r>
          </a:p>
          <a:p>
            <a:r>
              <a:rPr lang="en-US" dirty="0" smtClean="0"/>
              <a:t>Select battery voltage and engine RPM on the scan tool.</a:t>
            </a:r>
          </a:p>
          <a:p>
            <a:r>
              <a:rPr lang="en-US" dirty="0" smtClean="0"/>
              <a:t>Select "snapshot" and start recording or graphing if the scan tool is capable.</a:t>
            </a:r>
          </a:p>
        </p:txBody>
      </p:sp>
    </p:spTree>
    <p:extLst>
      <p:ext uri="{BB962C8B-B14F-4D97-AF65-F5344CB8AC3E}">
        <p14:creationId xmlns:p14="http://schemas.microsoft.com/office/powerpoint/2010/main" val="265028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STARTER USING A SCAN TOOL </a:t>
            </a:r>
            <a:r>
              <a:rPr lang="en-US" dirty="0" smtClean="0"/>
              <a:t>(2 </a:t>
            </a:r>
            <a:r>
              <a:rPr lang="en-US" dirty="0"/>
              <a:t>OF 2)</a:t>
            </a:r>
          </a:p>
        </p:txBody>
      </p:sp>
      <p:sp>
        <p:nvSpPr>
          <p:cNvPr id="3" name="Content Placeholder 2"/>
          <p:cNvSpPr>
            <a:spLocks noGrp="1"/>
          </p:cNvSpPr>
          <p:nvPr>
            <p:ph idx="1"/>
          </p:nvPr>
        </p:nvSpPr>
        <p:spPr/>
        <p:txBody>
          <a:bodyPr/>
          <a:lstStyle/>
          <a:p>
            <a:r>
              <a:rPr lang="en-US" dirty="0"/>
              <a:t>Crank the engine. Stop the scan tool recording.</a:t>
            </a:r>
          </a:p>
          <a:p>
            <a:r>
              <a:rPr lang="en-US" dirty="0"/>
              <a:t>Retrieve the scan data and record cranking RPM and battery voltage during </a:t>
            </a:r>
            <a:r>
              <a:rPr lang="en-US" dirty="0" smtClean="0"/>
              <a:t>cranking.</a:t>
            </a:r>
            <a:endParaRPr lang="en-US" dirty="0"/>
          </a:p>
        </p:txBody>
      </p:sp>
    </p:spTree>
    <p:extLst>
      <p:ext uri="{BB962C8B-B14F-4D97-AF65-F5344CB8AC3E}">
        <p14:creationId xmlns:p14="http://schemas.microsoft.com/office/powerpoint/2010/main" val="3505656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dirty="0" smtClean="0"/>
              <a:t>VOLTAGE DROP TESTING AND DRIVE-TO-FLYWHEEL CLEARANCE</a:t>
            </a:r>
            <a:endParaRPr lang="en-US" dirty="0"/>
          </a:p>
        </p:txBody>
      </p:sp>
      <p:sp>
        <p:nvSpPr>
          <p:cNvPr id="27650" name="Rectangle 3"/>
          <p:cNvSpPr>
            <a:spLocks noGrp="1" noChangeArrowheads="1"/>
          </p:cNvSpPr>
          <p:nvPr>
            <p:ph type="body" idx="1"/>
          </p:nvPr>
        </p:nvSpPr>
        <p:spPr/>
        <p:txBody>
          <a:bodyPr/>
          <a:lstStyle/>
          <a:p>
            <a:r>
              <a:rPr lang="en-US" dirty="0" smtClean="0"/>
              <a:t>Purpose of Voltage Drop Testing</a:t>
            </a:r>
          </a:p>
          <a:p>
            <a:r>
              <a:rPr lang="en-US" dirty="0" smtClean="0"/>
              <a:t>Results of Excessive Voltage Drop</a:t>
            </a:r>
          </a:p>
          <a:p>
            <a:r>
              <a:rPr lang="en-US" dirty="0" smtClean="0"/>
              <a:t>Performing A Voltage Drop Test</a:t>
            </a:r>
          </a:p>
          <a:p>
            <a:r>
              <a:rPr lang="en-US" dirty="0" smtClean="0"/>
              <a:t>Need For Proper Clearance</a:t>
            </a:r>
          </a:p>
          <a:p>
            <a:pPr lvl="1"/>
            <a:r>
              <a:rPr lang="en-US" dirty="0" smtClean="0"/>
              <a:t>There must be a slight clearance between the starter pinion and the engine flywheel ring gear.</a:t>
            </a:r>
          </a:p>
          <a:p>
            <a:r>
              <a:rPr lang="en-US" dirty="0" smtClean="0"/>
              <a:t>Checking For Proper Clearance</a:t>
            </a:r>
            <a:endParaRPr lang="en-US" dirty="0"/>
          </a:p>
        </p:txBody>
      </p:sp>
    </p:spTree>
    <p:extLst>
      <p:ext uri="{BB962C8B-B14F-4D97-AF65-F5344CB8AC3E}">
        <p14:creationId xmlns:p14="http://schemas.microsoft.com/office/powerpoint/2010/main" val="2374738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26</a:t>
            </a:r>
            <a:r>
              <a:rPr lang="en-US" dirty="0" smtClean="0"/>
              <a:t> Starter diagnosis chart.</a:t>
            </a:r>
            <a:endParaRPr lang="en-US" dirty="0"/>
          </a:p>
        </p:txBody>
      </p:sp>
      <p:pic>
        <p:nvPicPr>
          <p:cNvPr id="3" name="Picture 2" descr="6540017028.jpg"/>
          <p:cNvPicPr>
            <a:picLocks noChangeAspect="1"/>
          </p:cNvPicPr>
          <p:nvPr/>
        </p:nvPicPr>
        <p:blipFill>
          <a:blip r:embed="rId2" cstate="print"/>
          <a:stretch>
            <a:fillRect/>
          </a:stretch>
        </p:blipFill>
        <p:spPr>
          <a:xfrm>
            <a:off x="1894637" y="1623364"/>
            <a:ext cx="5354726" cy="4525670"/>
          </a:xfrm>
          <a:prstGeom prst="rect">
            <a:avLst/>
          </a:prstGeom>
        </p:spPr>
      </p:pic>
    </p:spTree>
    <p:extLst>
      <p:ext uri="{BB962C8B-B14F-4D97-AF65-F5344CB8AC3E}">
        <p14:creationId xmlns:p14="http://schemas.microsoft.com/office/powerpoint/2010/main" val="220685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27</a:t>
            </a:r>
            <a:r>
              <a:rPr lang="en-US" dirty="0" smtClean="0"/>
              <a:t> A shim (or half shim) may be needed to provide the proper clearance between the flywheel teeth of the engine and the pinion teeth of the starter.</a:t>
            </a:r>
            <a:endParaRPr lang="en-US" dirty="0"/>
          </a:p>
        </p:txBody>
      </p:sp>
      <p:pic>
        <p:nvPicPr>
          <p:cNvPr id="3" name="Picture 2" descr="6540017029.jpg"/>
          <p:cNvPicPr>
            <a:picLocks noChangeAspect="1"/>
          </p:cNvPicPr>
          <p:nvPr/>
        </p:nvPicPr>
        <p:blipFill>
          <a:blip r:embed="rId2" cstate="print"/>
          <a:stretch>
            <a:fillRect/>
          </a:stretch>
        </p:blipFill>
        <p:spPr>
          <a:xfrm>
            <a:off x="2990088" y="1447800"/>
            <a:ext cx="3163824" cy="4876800"/>
          </a:xfrm>
          <a:prstGeom prst="rect">
            <a:avLst/>
          </a:prstGeom>
        </p:spPr>
      </p:pic>
    </p:spTree>
    <p:extLst>
      <p:ext uri="{BB962C8B-B14F-4D97-AF65-F5344CB8AC3E}">
        <p14:creationId xmlns:p14="http://schemas.microsoft.com/office/powerpoint/2010/main" val="1915658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smtClean="0"/>
              <a:t>CHARGING CIRCUIT (1 OF 2)</a:t>
            </a:r>
            <a:endParaRPr lang="en-US" dirty="0"/>
          </a:p>
        </p:txBody>
      </p:sp>
      <p:sp>
        <p:nvSpPr>
          <p:cNvPr id="28674" name="Rectangle 3"/>
          <p:cNvSpPr>
            <a:spLocks noGrp="1" noChangeArrowheads="1"/>
          </p:cNvSpPr>
          <p:nvPr>
            <p:ph type="body" idx="1"/>
          </p:nvPr>
        </p:nvSpPr>
        <p:spPr/>
        <p:txBody>
          <a:bodyPr/>
          <a:lstStyle/>
          <a:p>
            <a:r>
              <a:rPr lang="en-US" dirty="0" smtClean="0"/>
              <a:t>An alternator is constructed of a two-piece cast-aluminum housing. </a:t>
            </a:r>
          </a:p>
          <a:p>
            <a:pPr lvl="1"/>
            <a:r>
              <a:rPr lang="en-US" dirty="0" smtClean="0"/>
              <a:t>Aluminum is used because of its lightweight, nonmagnetic properties and heat transfer properties </a:t>
            </a:r>
          </a:p>
        </p:txBody>
      </p:sp>
    </p:spTree>
    <p:extLst>
      <p:ext uri="{BB962C8B-B14F-4D97-AF65-F5344CB8AC3E}">
        <p14:creationId xmlns:p14="http://schemas.microsoft.com/office/powerpoint/2010/main" val="302254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CHARGING </a:t>
            </a:r>
            <a:r>
              <a:rPr lang="en-US" dirty="0" smtClean="0"/>
              <a:t>CIRCUIT (2 </a:t>
            </a:r>
            <a:r>
              <a:rPr lang="en-US" dirty="0"/>
              <a:t>OF 2)</a:t>
            </a:r>
          </a:p>
        </p:txBody>
      </p:sp>
      <p:sp>
        <p:nvSpPr>
          <p:cNvPr id="3" name="Content Placeholder 2"/>
          <p:cNvSpPr>
            <a:spLocks noGrp="1"/>
          </p:cNvSpPr>
          <p:nvPr>
            <p:ph idx="1"/>
          </p:nvPr>
        </p:nvSpPr>
        <p:spPr/>
        <p:txBody>
          <a:bodyPr/>
          <a:lstStyle/>
          <a:p>
            <a:pPr lvl="1"/>
            <a:r>
              <a:rPr lang="en-US" dirty="0"/>
              <a:t>A front ball bearing is pressed into the front housing to provide the support and friction reduction necessary for the belt-driven rotor assembly. </a:t>
            </a:r>
          </a:p>
          <a:p>
            <a:pPr lvl="1"/>
            <a:r>
              <a:rPr lang="en-US" dirty="0"/>
              <a:t>The rear housing usually contains a roller-bearing support for the rotor and mounting for the brushes, diodes, and internal voltage </a:t>
            </a:r>
            <a:r>
              <a:rPr lang="en-US" dirty="0" smtClean="0"/>
              <a:t>regulator</a:t>
            </a:r>
            <a:endParaRPr lang="en-US" dirty="0"/>
          </a:p>
        </p:txBody>
      </p:sp>
    </p:spTree>
    <p:extLst>
      <p:ext uri="{BB962C8B-B14F-4D97-AF65-F5344CB8AC3E}">
        <p14:creationId xmlns:p14="http://schemas.microsoft.com/office/powerpoint/2010/main" val="425457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28</a:t>
            </a:r>
            <a:r>
              <a:rPr lang="en-US" dirty="0" smtClean="0"/>
              <a:t> Cutaway view of a typical AC alternator.</a:t>
            </a:r>
            <a:endParaRPr lang="en-US" dirty="0"/>
          </a:p>
        </p:txBody>
      </p:sp>
      <p:pic>
        <p:nvPicPr>
          <p:cNvPr id="3" name="Picture 2" descr="6540017030.jpg"/>
          <p:cNvPicPr>
            <a:picLocks noChangeAspect="1"/>
          </p:cNvPicPr>
          <p:nvPr/>
        </p:nvPicPr>
        <p:blipFill>
          <a:blip r:embed="rId2" cstate="print"/>
          <a:stretch>
            <a:fillRect/>
          </a:stretch>
        </p:blipFill>
        <p:spPr>
          <a:xfrm>
            <a:off x="2425599" y="1842211"/>
            <a:ext cx="4292803" cy="4087978"/>
          </a:xfrm>
          <a:prstGeom prst="rect">
            <a:avLst/>
          </a:prstGeom>
        </p:spPr>
      </p:pic>
    </p:spTree>
    <p:extLst>
      <p:ext uri="{BB962C8B-B14F-4D97-AF65-F5344CB8AC3E}">
        <p14:creationId xmlns:p14="http://schemas.microsoft.com/office/powerpoint/2010/main" val="147910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CHECKING CHARGING SYSTEM VOLTAGE</a:t>
            </a:r>
            <a:endParaRPr lang="en-US"/>
          </a:p>
        </p:txBody>
      </p:sp>
      <p:sp>
        <p:nvSpPr>
          <p:cNvPr id="29698" name="Rectangle 3"/>
          <p:cNvSpPr>
            <a:spLocks noGrp="1" noChangeArrowheads="1"/>
          </p:cNvSpPr>
          <p:nvPr>
            <p:ph idx="1"/>
          </p:nvPr>
        </p:nvSpPr>
        <p:spPr>
          <a:xfrm>
            <a:off x="457200" y="1600200"/>
            <a:ext cx="3962400" cy="4525963"/>
          </a:xfrm>
        </p:spPr>
        <p:txBody>
          <a:bodyPr/>
          <a:lstStyle/>
          <a:p>
            <a:r>
              <a:rPr lang="en-US" dirty="0" smtClean="0"/>
              <a:t>Digital </a:t>
            </a:r>
            <a:r>
              <a:rPr lang="en-US" dirty="0" err="1" smtClean="0"/>
              <a:t>Multimeter</a:t>
            </a:r>
            <a:r>
              <a:rPr lang="en-US" dirty="0" smtClean="0"/>
              <a:t> Connections</a:t>
            </a:r>
          </a:p>
          <a:p>
            <a:r>
              <a:rPr lang="en-US" dirty="0" smtClean="0"/>
              <a:t>Charging System Voltage Specifications</a:t>
            </a:r>
          </a:p>
          <a:p>
            <a:r>
              <a:rPr lang="en-US" dirty="0" smtClean="0"/>
              <a:t>Charging System Voltage Test Procedure</a:t>
            </a:r>
            <a:endParaRPr lang="en-US" dirty="0"/>
          </a:p>
        </p:txBody>
      </p:sp>
      <p:grpSp>
        <p:nvGrpSpPr>
          <p:cNvPr id="29699" name="Group 7"/>
          <p:cNvGrpSpPr>
            <a:grpSpLocks/>
          </p:cNvGrpSpPr>
          <p:nvPr/>
        </p:nvGrpSpPr>
        <p:grpSpPr bwMode="auto">
          <a:xfrm>
            <a:off x="4572000" y="1524000"/>
            <a:ext cx="4222750" cy="4335463"/>
            <a:chOff x="2880" y="1270"/>
            <a:chExt cx="2660" cy="2731"/>
          </a:xfrm>
        </p:grpSpPr>
        <p:pic>
          <p:nvPicPr>
            <p:cNvPr id="29700" name="Picture 4" descr="AAJLMFJ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2" name="Rectangle 6"/>
            <p:cNvSpPr>
              <a:spLocks noChangeArrowheads="1"/>
            </p:cNvSpPr>
            <p:nvPr/>
          </p:nvSpPr>
          <p:spPr bwMode="auto">
            <a:xfrm>
              <a:off x="2880" y="3264"/>
              <a:ext cx="2640" cy="737"/>
            </a:xfrm>
            <a:prstGeom prst="rect">
              <a:avLst/>
            </a:prstGeom>
            <a:noFill/>
            <a:ln>
              <a:noFill/>
            </a:ln>
            <a:effectLst/>
            <a:extLst/>
          </p:spPr>
          <p:txBody>
            <a:bodyPr>
              <a:spAutoFit/>
            </a:bodyPr>
            <a:lstStyle/>
            <a:p>
              <a:pPr>
                <a:defRPr/>
              </a:pPr>
              <a:r>
                <a:rPr lang="en-US" b="1" dirty="0">
                  <a:cs typeface="+mn-cs"/>
                </a:rPr>
                <a:t>FIGURE 17–29 </a:t>
              </a:r>
              <a:r>
                <a:rPr lang="en-US" dirty="0">
                  <a:cs typeface="+mn-cs"/>
                </a:rPr>
                <a:t>The digital multimeter should be set to read DC volts and the red lead connected to the battery positive (+) terminal and the black meter lead connected to the negative (-) battery terminal.</a:t>
              </a:r>
            </a:p>
          </p:txBody>
        </p:sp>
      </p:grpSp>
    </p:spTree>
    <p:extLst>
      <p:ext uri="{BB962C8B-B14F-4D97-AF65-F5344CB8AC3E}">
        <p14:creationId xmlns:p14="http://schemas.microsoft.com/office/powerpoint/2010/main" val="3685598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smtClean="0"/>
              <a:t>PURPOSE AND FUNCTION OF A BATTERY</a:t>
            </a:r>
            <a:endParaRPr lang="en-US"/>
          </a:p>
        </p:txBody>
      </p:sp>
      <p:sp>
        <p:nvSpPr>
          <p:cNvPr id="13314" name="Rectangle 3"/>
          <p:cNvSpPr>
            <a:spLocks noGrp="1" noChangeArrowheads="1"/>
          </p:cNvSpPr>
          <p:nvPr>
            <p:ph type="body" idx="1"/>
          </p:nvPr>
        </p:nvSpPr>
        <p:spPr/>
        <p:txBody>
          <a:bodyPr/>
          <a:lstStyle/>
          <a:p>
            <a:r>
              <a:rPr lang="en-US" smtClean="0"/>
              <a:t>An automotive battery provides a source of electrical power for starting and for electrical demands that exceed alternator output. </a:t>
            </a:r>
          </a:p>
          <a:p>
            <a:pPr lvl="1"/>
            <a:r>
              <a:rPr lang="en-US" smtClean="0"/>
              <a:t>The battery also acts as a voltage stabilizer for the entire electrical system.</a:t>
            </a:r>
            <a:endParaRPr lang="en-US"/>
          </a:p>
        </p:txBody>
      </p:sp>
    </p:spTree>
    <p:extLst>
      <p:ext uri="{BB962C8B-B14F-4D97-AF65-F5344CB8AC3E}">
        <p14:creationId xmlns:p14="http://schemas.microsoft.com/office/powerpoint/2010/main" val="2227999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smtClean="0"/>
              <a:t>TESTING AN ALTERNATOR USING A SCAN TOOL (1 OF 2)</a:t>
            </a:r>
            <a:endParaRPr lang="en-US" dirty="0"/>
          </a:p>
        </p:txBody>
      </p:sp>
      <p:sp>
        <p:nvSpPr>
          <p:cNvPr id="30722" name="Rectangle 3"/>
          <p:cNvSpPr>
            <a:spLocks noGrp="1" noChangeArrowheads="1"/>
          </p:cNvSpPr>
          <p:nvPr>
            <p:ph type="body" idx="1"/>
          </p:nvPr>
        </p:nvSpPr>
        <p:spPr/>
        <p:txBody>
          <a:bodyPr/>
          <a:lstStyle/>
          <a:p>
            <a:r>
              <a:rPr lang="en-US" dirty="0" smtClean="0"/>
              <a:t>A scan tool can be used on most General Motors and Chrysler Corporation vehicles and others that have </a:t>
            </a:r>
            <a:r>
              <a:rPr lang="en-US" dirty="0" err="1" smtClean="0"/>
              <a:t>datastream</a:t>
            </a:r>
            <a:r>
              <a:rPr lang="en-US" dirty="0" smtClean="0"/>
              <a:t> information.</a:t>
            </a:r>
          </a:p>
          <a:p>
            <a:r>
              <a:rPr lang="en-US" dirty="0" smtClean="0"/>
              <a:t>Follow these steps:</a:t>
            </a:r>
          </a:p>
          <a:p>
            <a:pPr lvl="1"/>
            <a:r>
              <a:rPr lang="en-US" dirty="0" smtClean="0"/>
              <a:t>Connect the scan tool according to the manufacturer's instructions.</a:t>
            </a:r>
          </a:p>
        </p:txBody>
      </p:sp>
    </p:spTree>
    <p:extLst>
      <p:ext uri="{BB962C8B-B14F-4D97-AF65-F5344CB8AC3E}">
        <p14:creationId xmlns:p14="http://schemas.microsoft.com/office/powerpoint/2010/main" val="89613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AN ALTERNATOR USING A SCAN TOOL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Select battery voltage and engine RPM on the scan tool.</a:t>
            </a:r>
          </a:p>
          <a:p>
            <a:pPr lvl="1"/>
            <a:r>
              <a:rPr lang="en-US" dirty="0"/>
              <a:t>Start the engine and operate at 2,000 RPM.</a:t>
            </a:r>
          </a:p>
          <a:p>
            <a:pPr lvl="1"/>
            <a:r>
              <a:rPr lang="en-US" dirty="0"/>
              <a:t>Observe the battery voltage. This voltage should be between 13.5 and 15 volts (or within the manufacturer's specifications)</a:t>
            </a:r>
            <a:r>
              <a:rPr lang="en-US" dirty="0" smtClean="0"/>
              <a:t>.</a:t>
            </a:r>
            <a:endParaRPr lang="en-US" dirty="0"/>
          </a:p>
        </p:txBody>
      </p:sp>
    </p:spTree>
    <p:extLst>
      <p:ext uri="{BB962C8B-B14F-4D97-AF65-F5344CB8AC3E}">
        <p14:creationId xmlns:p14="http://schemas.microsoft.com/office/powerpoint/2010/main" val="61608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smtClean="0"/>
              <a:t>AC RIPPLE VOLTAGE CHECK AND VOLTAGE DROP TESTING (1 OF 2)</a:t>
            </a:r>
            <a:endParaRPr lang="en-US" dirty="0"/>
          </a:p>
        </p:txBody>
      </p:sp>
      <p:sp>
        <p:nvSpPr>
          <p:cNvPr id="31746" name="Rectangle 3"/>
          <p:cNvSpPr>
            <a:spLocks noGrp="1" noChangeArrowheads="1"/>
          </p:cNvSpPr>
          <p:nvPr>
            <p:ph type="body" idx="1"/>
          </p:nvPr>
        </p:nvSpPr>
        <p:spPr/>
        <p:txBody>
          <a:bodyPr/>
          <a:lstStyle/>
          <a:p>
            <a:r>
              <a:rPr lang="en-US" dirty="0" smtClean="0"/>
              <a:t>Set the digital meter to read AC volts.</a:t>
            </a:r>
          </a:p>
          <a:p>
            <a:r>
              <a:rPr lang="en-US" dirty="0" smtClean="0"/>
              <a:t>Start the engine and operate it at 2,000 RPM (fast idle).</a:t>
            </a:r>
          </a:p>
          <a:p>
            <a:r>
              <a:rPr lang="en-US" dirty="0" smtClean="0"/>
              <a:t>Connect the voltmeter leads to the positive and negative battery terminals.</a:t>
            </a:r>
          </a:p>
        </p:txBody>
      </p:sp>
    </p:spTree>
    <p:extLst>
      <p:ext uri="{BB962C8B-B14F-4D97-AF65-F5344CB8AC3E}">
        <p14:creationId xmlns:p14="http://schemas.microsoft.com/office/powerpoint/2010/main" val="1935280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 RIPPLE VOLTAGE CHECK AND VOLTAGE DROP TESTING </a:t>
            </a:r>
            <a:r>
              <a:rPr lang="en-US" dirty="0" smtClean="0"/>
              <a:t>(2 </a:t>
            </a:r>
            <a:r>
              <a:rPr lang="en-US" dirty="0"/>
              <a:t>OF 2)</a:t>
            </a:r>
          </a:p>
        </p:txBody>
      </p:sp>
      <p:sp>
        <p:nvSpPr>
          <p:cNvPr id="3" name="Content Placeholder 2"/>
          <p:cNvSpPr>
            <a:spLocks noGrp="1"/>
          </p:cNvSpPr>
          <p:nvPr>
            <p:ph idx="1"/>
          </p:nvPr>
        </p:nvSpPr>
        <p:spPr/>
        <p:txBody>
          <a:bodyPr/>
          <a:lstStyle/>
          <a:p>
            <a:r>
              <a:rPr lang="en-US" dirty="0"/>
              <a:t>Turn on the headlights to provide an electrical load on the alternator.</a:t>
            </a:r>
          </a:p>
          <a:p>
            <a:r>
              <a:rPr lang="en-US" dirty="0"/>
              <a:t>Purpose of Charging System Voltage Drop Testing</a:t>
            </a:r>
          </a:p>
          <a:p>
            <a:r>
              <a:rPr lang="en-US" dirty="0"/>
              <a:t>Charging System Voltage Drop Testing </a:t>
            </a:r>
            <a:r>
              <a:rPr lang="en-US" dirty="0" smtClean="0"/>
              <a:t>Procedure</a:t>
            </a:r>
            <a:endParaRPr lang="en-US" dirty="0"/>
          </a:p>
        </p:txBody>
      </p:sp>
    </p:spTree>
    <p:extLst>
      <p:ext uri="{BB962C8B-B14F-4D97-AF65-F5344CB8AC3E}">
        <p14:creationId xmlns:p14="http://schemas.microsoft.com/office/powerpoint/2010/main" val="381822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 CURRENT CHECK</a:t>
            </a:r>
            <a:endParaRPr lang="en-US" dirty="0"/>
          </a:p>
        </p:txBody>
      </p:sp>
      <p:sp>
        <p:nvSpPr>
          <p:cNvPr id="3" name="Content Placeholder 2"/>
          <p:cNvSpPr>
            <a:spLocks noGrp="1"/>
          </p:cNvSpPr>
          <p:nvPr>
            <p:ph idx="1"/>
          </p:nvPr>
        </p:nvSpPr>
        <p:spPr/>
        <p:txBody>
          <a:bodyPr/>
          <a:lstStyle/>
          <a:p>
            <a:r>
              <a:rPr lang="en-US" dirty="0"/>
              <a:t>The amount of AC current (also called ripple current) in </a:t>
            </a:r>
            <a:r>
              <a:rPr lang="en-US" dirty="0" smtClean="0"/>
              <a:t>amperes flowing </a:t>
            </a:r>
            <a:r>
              <a:rPr lang="en-US" dirty="0"/>
              <a:t>from the alternator to the battery can be measured </a:t>
            </a:r>
            <a:r>
              <a:rPr lang="en-US" dirty="0" smtClean="0"/>
              <a:t>using a </a:t>
            </a:r>
            <a:r>
              <a:rPr lang="en-US" dirty="0"/>
              <a:t>clamp-on digital </a:t>
            </a:r>
            <a:r>
              <a:rPr lang="en-US" dirty="0" err="1"/>
              <a:t>multimeter</a:t>
            </a:r>
            <a:r>
              <a:rPr lang="en-US" dirty="0"/>
              <a:t> set to read AC amperes.</a:t>
            </a:r>
          </a:p>
        </p:txBody>
      </p:sp>
    </p:spTree>
    <p:extLst>
      <p:ext uri="{BB962C8B-B14F-4D97-AF65-F5344CB8AC3E}">
        <p14:creationId xmlns:p14="http://schemas.microsoft.com/office/powerpoint/2010/main" val="2493088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32</a:t>
            </a:r>
            <a:r>
              <a:rPr lang="en-US" dirty="0" smtClean="0"/>
              <a:t> A mini clamp-on digital </a:t>
            </a:r>
            <a:r>
              <a:rPr lang="en-US" dirty="0" err="1" smtClean="0"/>
              <a:t>multimeter</a:t>
            </a:r>
            <a:r>
              <a:rPr lang="en-US" dirty="0" smtClean="0"/>
              <a:t> can be used to measure alternator output and unwanted AC current by switching the meter to read DC amperes.</a:t>
            </a:r>
            <a:endParaRPr lang="en-US" dirty="0"/>
          </a:p>
        </p:txBody>
      </p:sp>
      <p:pic>
        <p:nvPicPr>
          <p:cNvPr id="3" name="Picture 2" descr="6540017034.jpg"/>
          <p:cNvPicPr>
            <a:picLocks noChangeAspect="1"/>
          </p:cNvPicPr>
          <p:nvPr/>
        </p:nvPicPr>
        <p:blipFill>
          <a:blip r:embed="rId2" cstate="print"/>
          <a:stretch>
            <a:fillRect/>
          </a:stretch>
        </p:blipFill>
        <p:spPr>
          <a:xfrm>
            <a:off x="1691640" y="1938527"/>
            <a:ext cx="5760720" cy="3895344"/>
          </a:xfrm>
          <a:prstGeom prst="rect">
            <a:avLst/>
          </a:prstGeom>
        </p:spPr>
      </p:pic>
    </p:spTree>
    <p:extLst>
      <p:ext uri="{BB962C8B-B14F-4D97-AF65-F5344CB8AC3E}">
        <p14:creationId xmlns:p14="http://schemas.microsoft.com/office/powerpoint/2010/main" val="2350280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dirty="0" smtClean="0"/>
              <a:t>ALTERNATOR OUTPUT TEST (1 OF 2)</a:t>
            </a:r>
            <a:endParaRPr lang="en-US" dirty="0"/>
          </a:p>
        </p:txBody>
      </p:sp>
      <p:sp>
        <p:nvSpPr>
          <p:cNvPr id="32770" name="Rectangle 3"/>
          <p:cNvSpPr>
            <a:spLocks noGrp="1" noChangeArrowheads="1"/>
          </p:cNvSpPr>
          <p:nvPr>
            <p:ph type="body" idx="1"/>
          </p:nvPr>
        </p:nvSpPr>
        <p:spPr/>
        <p:txBody>
          <a:bodyPr/>
          <a:lstStyle/>
          <a:p>
            <a:r>
              <a:rPr lang="en-US" dirty="0" smtClean="0"/>
              <a:t>Connect the starting and charging test leads according to the manufacturer's instructions.</a:t>
            </a:r>
          </a:p>
          <a:p>
            <a:r>
              <a:rPr lang="en-US" dirty="0" smtClean="0"/>
              <a:t>Turn the ignition on and observe the ammeter. It should be about 2 to 8 amperes.</a:t>
            </a:r>
          </a:p>
        </p:txBody>
      </p:sp>
    </p:spTree>
    <p:extLst>
      <p:ext uri="{BB962C8B-B14F-4D97-AF65-F5344CB8AC3E}">
        <p14:creationId xmlns:p14="http://schemas.microsoft.com/office/powerpoint/2010/main" val="3455815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ALTERNATOR OUTPUT TEST </a:t>
            </a:r>
            <a:r>
              <a:rPr lang="en-US" dirty="0" smtClean="0"/>
              <a:t>(2 </a:t>
            </a:r>
            <a:r>
              <a:rPr lang="en-US" dirty="0"/>
              <a:t>OF 2)</a:t>
            </a:r>
          </a:p>
        </p:txBody>
      </p:sp>
      <p:sp>
        <p:nvSpPr>
          <p:cNvPr id="3" name="Content Placeholder 2"/>
          <p:cNvSpPr>
            <a:spLocks noGrp="1"/>
          </p:cNvSpPr>
          <p:nvPr>
            <p:ph idx="1"/>
          </p:nvPr>
        </p:nvSpPr>
        <p:spPr/>
        <p:txBody>
          <a:bodyPr/>
          <a:lstStyle/>
          <a:p>
            <a:r>
              <a:rPr lang="en-US" dirty="0"/>
              <a:t>Start the engine and operate it at 2,000. Turn the load increase control slowly to obtain the highest reading on the ammeter scale while maintaining a battery voltage of at least 13 volts</a:t>
            </a:r>
          </a:p>
          <a:p>
            <a:r>
              <a:rPr lang="en-US" dirty="0"/>
              <a:t>Total the amperes from steps 2 and 3. Results should be within 10% (or 15 amperes) of the rated output. </a:t>
            </a:r>
          </a:p>
        </p:txBody>
      </p:sp>
    </p:spTree>
    <p:extLst>
      <p:ext uri="{BB962C8B-B14F-4D97-AF65-F5344CB8AC3E}">
        <p14:creationId xmlns:p14="http://schemas.microsoft.com/office/powerpoint/2010/main" val="92180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35</a:t>
            </a:r>
            <a:r>
              <a:rPr lang="en-US" dirty="0" smtClean="0"/>
              <a:t> The output on this alternator is printed on a label.</a:t>
            </a:r>
            <a:endParaRPr lang="en-US" dirty="0"/>
          </a:p>
        </p:txBody>
      </p:sp>
      <p:pic>
        <p:nvPicPr>
          <p:cNvPr id="3" name="Picture 2" descr="6540017037.jpg"/>
          <p:cNvPicPr>
            <a:picLocks noChangeAspect="1"/>
          </p:cNvPicPr>
          <p:nvPr/>
        </p:nvPicPr>
        <p:blipFill>
          <a:blip r:embed="rId2" cstate="print"/>
          <a:stretch>
            <a:fillRect/>
          </a:stretch>
        </p:blipFill>
        <p:spPr>
          <a:xfrm>
            <a:off x="1691640" y="1587399"/>
            <a:ext cx="5760720" cy="4597603"/>
          </a:xfrm>
          <a:prstGeom prst="rect">
            <a:avLst/>
          </a:prstGeom>
        </p:spPr>
      </p:pic>
    </p:spTree>
    <p:extLst>
      <p:ext uri="{BB962C8B-B14F-4D97-AF65-F5344CB8AC3E}">
        <p14:creationId xmlns:p14="http://schemas.microsoft.com/office/powerpoint/2010/main" val="406203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dirty="0" smtClean="0"/>
              <a:t>SUMMARY (1 OF 3)</a:t>
            </a:r>
            <a:endParaRPr lang="en-US" dirty="0"/>
          </a:p>
        </p:txBody>
      </p:sp>
      <p:sp>
        <p:nvSpPr>
          <p:cNvPr id="33794" name="Rectangle 3"/>
          <p:cNvSpPr>
            <a:spLocks noGrp="1" noChangeArrowheads="1"/>
          </p:cNvSpPr>
          <p:nvPr>
            <p:ph type="body" idx="1"/>
          </p:nvPr>
        </p:nvSpPr>
        <p:spPr/>
        <p:txBody>
          <a:bodyPr/>
          <a:lstStyle/>
          <a:p>
            <a:r>
              <a:rPr lang="en-US" dirty="0" smtClean="0"/>
              <a:t>Batteries can be tested with a voltmeter to determine the state of charge. </a:t>
            </a:r>
          </a:p>
          <a:p>
            <a:r>
              <a:rPr lang="en-US" dirty="0" smtClean="0"/>
              <a:t>A battery drain test should be performed if the battery runs down.</a:t>
            </a:r>
          </a:p>
          <a:p>
            <a:r>
              <a:rPr lang="en-US" dirty="0" smtClean="0"/>
              <a:t>Proper operation of the starter motor depends on the battery being at least 75% charged and the battery cables being of the correct size (gauge) and having no more than a 0.2 volt drop.</a:t>
            </a:r>
          </a:p>
        </p:txBody>
      </p:sp>
    </p:spTree>
    <p:extLst>
      <p:ext uri="{BB962C8B-B14F-4D97-AF65-F5344CB8AC3E}">
        <p14:creationId xmlns:p14="http://schemas.microsoft.com/office/powerpoint/2010/main" val="229319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t>BATTERY RATINGS</a:t>
            </a:r>
            <a:endParaRPr lang="en-US"/>
          </a:p>
        </p:txBody>
      </p:sp>
      <p:sp>
        <p:nvSpPr>
          <p:cNvPr id="14338" name="Rectangle 3"/>
          <p:cNvSpPr>
            <a:spLocks noGrp="1" noChangeArrowheads="1"/>
          </p:cNvSpPr>
          <p:nvPr>
            <p:ph type="body" idx="1"/>
          </p:nvPr>
        </p:nvSpPr>
        <p:spPr/>
        <p:txBody>
          <a:bodyPr/>
          <a:lstStyle/>
          <a:p>
            <a:r>
              <a:rPr lang="en-US" smtClean="0"/>
              <a:t>Batteries are rated according to the amount of current they can produce under specific conditions.</a:t>
            </a:r>
          </a:p>
          <a:p>
            <a:pPr lvl="1"/>
            <a:r>
              <a:rPr lang="en-US" smtClean="0"/>
              <a:t>Cold-cranking Amperes</a:t>
            </a:r>
          </a:p>
          <a:p>
            <a:pPr lvl="1"/>
            <a:r>
              <a:rPr lang="en-US" smtClean="0"/>
              <a:t>Cranking Amperes</a:t>
            </a:r>
          </a:p>
          <a:p>
            <a:pPr lvl="1"/>
            <a:r>
              <a:rPr lang="en-US" smtClean="0"/>
              <a:t>Marine Cranking Amperes</a:t>
            </a:r>
          </a:p>
          <a:p>
            <a:pPr lvl="1"/>
            <a:r>
              <a:rPr lang="en-US" smtClean="0"/>
              <a:t>Ampere-hour Rating</a:t>
            </a:r>
          </a:p>
          <a:p>
            <a:pPr lvl="1"/>
            <a:r>
              <a:rPr lang="en-US" smtClean="0"/>
              <a:t>Reserve Capacity</a:t>
            </a:r>
            <a:endParaRPr lang="en-US"/>
          </a:p>
        </p:txBody>
      </p:sp>
    </p:spTree>
    <p:extLst>
      <p:ext uri="{BB962C8B-B14F-4D97-AF65-F5344CB8AC3E}">
        <p14:creationId xmlns:p14="http://schemas.microsoft.com/office/powerpoint/2010/main" val="315096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dirty="0"/>
              <a:t>SUMMARY </a:t>
            </a:r>
            <a:r>
              <a:rPr lang="en-US" dirty="0" smtClean="0"/>
              <a:t>(2 </a:t>
            </a:r>
            <a:r>
              <a:rPr lang="en-US" dirty="0"/>
              <a:t>OF 3)</a:t>
            </a:r>
          </a:p>
        </p:txBody>
      </p:sp>
      <p:sp>
        <p:nvSpPr>
          <p:cNvPr id="34818" name="Rectangle 3"/>
          <p:cNvSpPr>
            <a:spLocks noGrp="1" noChangeArrowheads="1"/>
          </p:cNvSpPr>
          <p:nvPr>
            <p:ph type="body" idx="1"/>
          </p:nvPr>
        </p:nvSpPr>
        <p:spPr/>
        <p:txBody>
          <a:bodyPr/>
          <a:lstStyle/>
          <a:p>
            <a:r>
              <a:rPr lang="en-US" dirty="0"/>
              <a:t>Charging system testing requires that the battery be at least 75% charged to be assured of accurate test results. </a:t>
            </a:r>
          </a:p>
          <a:p>
            <a:r>
              <a:rPr lang="en-US" dirty="0" smtClean="0"/>
              <a:t>Cranking system voltage drop testing includes cranking the engine, measuring the drop in voltage from the battery to the starter, and measuring the drop in voltage from the negative terminal of the battery to the engine block.</a:t>
            </a:r>
          </a:p>
        </p:txBody>
      </p:sp>
    </p:spTree>
    <p:extLst>
      <p:ext uri="{BB962C8B-B14F-4D97-AF65-F5344CB8AC3E}">
        <p14:creationId xmlns:p14="http://schemas.microsoft.com/office/powerpoint/2010/main" val="3734468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(3 </a:t>
            </a:r>
            <a:r>
              <a:rPr lang="en-US" dirty="0"/>
              <a:t>OF 3)</a:t>
            </a:r>
          </a:p>
        </p:txBody>
      </p:sp>
      <p:sp>
        <p:nvSpPr>
          <p:cNvPr id="3" name="Content Placeholder 2"/>
          <p:cNvSpPr>
            <a:spLocks noGrp="1"/>
          </p:cNvSpPr>
          <p:nvPr>
            <p:ph idx="1"/>
          </p:nvPr>
        </p:nvSpPr>
        <p:spPr/>
        <p:txBody>
          <a:bodyPr/>
          <a:lstStyle/>
          <a:p>
            <a:r>
              <a:rPr lang="en-US" dirty="0"/>
              <a:t>The cranking circuit should be tested for proper amperage draw.</a:t>
            </a:r>
          </a:p>
          <a:p>
            <a:r>
              <a:rPr lang="en-US" dirty="0"/>
              <a:t>An open in the control circuit can prevent starter motor operation.</a:t>
            </a:r>
          </a:p>
          <a:p>
            <a:r>
              <a:rPr lang="en-US" dirty="0"/>
              <a:t>To check for excessive resistance in the wiring between the alternator and the battery, perform a voltage drop test</a:t>
            </a:r>
            <a:r>
              <a:rPr lang="en-US" dirty="0" smtClean="0"/>
              <a:t>.</a:t>
            </a:r>
            <a:endParaRPr lang="en-US" dirty="0"/>
          </a:p>
        </p:txBody>
      </p:sp>
    </p:spTree>
    <p:extLst>
      <p:ext uri="{BB962C8B-B14F-4D97-AF65-F5344CB8AC3E}">
        <p14:creationId xmlns:p14="http://schemas.microsoft.com/office/powerpoint/2010/main" val="413843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17</a:t>
            </a:r>
            <a:r>
              <a:rPr lang="en-US" cap="all" dirty="0" smtClean="0"/>
              <a:t>–1</a:t>
            </a:r>
            <a:r>
              <a:rPr lang="en-US" dirty="0" smtClean="0"/>
              <a:t> This battery shows a large “1000” on the front panel but this is the CA rating and not the more important CCA rating. Always compare batteries with the same rating.</a:t>
            </a:r>
            <a:endParaRPr lang="en-US" dirty="0"/>
          </a:p>
        </p:txBody>
      </p:sp>
      <p:pic>
        <p:nvPicPr>
          <p:cNvPr id="3" name="Picture 2" descr="6540017001.jpg"/>
          <p:cNvPicPr>
            <a:picLocks noChangeAspect="1"/>
          </p:cNvPicPr>
          <p:nvPr/>
        </p:nvPicPr>
        <p:blipFill>
          <a:blip r:embed="rId2" cstate="print"/>
          <a:stretch>
            <a:fillRect/>
          </a:stretch>
        </p:blipFill>
        <p:spPr>
          <a:xfrm>
            <a:off x="1691641" y="1900123"/>
            <a:ext cx="5760719" cy="3972153"/>
          </a:xfrm>
          <a:prstGeom prst="rect">
            <a:avLst/>
          </a:prstGeom>
        </p:spPr>
      </p:pic>
    </p:spTree>
    <p:extLst>
      <p:ext uri="{BB962C8B-B14F-4D97-AF65-F5344CB8AC3E}">
        <p14:creationId xmlns:p14="http://schemas.microsoft.com/office/powerpoint/2010/main" val="271924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t>BATTERY SERVICE SAFETY CONSIDERATIONS (1 OF 2)</a:t>
            </a:r>
            <a:endParaRPr lang="en-US" dirty="0"/>
          </a:p>
        </p:txBody>
      </p:sp>
      <p:sp>
        <p:nvSpPr>
          <p:cNvPr id="15362" name="Rectangle 3"/>
          <p:cNvSpPr>
            <a:spLocks noGrp="1" noChangeArrowheads="1"/>
          </p:cNvSpPr>
          <p:nvPr>
            <p:ph type="body" idx="1"/>
          </p:nvPr>
        </p:nvSpPr>
        <p:spPr/>
        <p:txBody>
          <a:bodyPr/>
          <a:lstStyle/>
          <a:p>
            <a:r>
              <a:rPr lang="en-US" dirty="0" smtClean="0"/>
              <a:t>Batteries contain acid and release explosive gases (hydrogen and oxygen) during normal charging and discharging cycles. </a:t>
            </a:r>
          </a:p>
          <a:p>
            <a:r>
              <a:rPr lang="en-US" dirty="0" smtClean="0"/>
              <a:t>To help prevent physical injury or damage to the vehicle, always adhere to the following safety procedures.</a:t>
            </a:r>
          </a:p>
          <a:p>
            <a:pPr lvl="1"/>
            <a:r>
              <a:rPr lang="en-US" dirty="0" smtClean="0"/>
              <a:t>Disconnect the negative battery cable from the battery. </a:t>
            </a:r>
          </a:p>
        </p:txBody>
      </p:sp>
    </p:spTree>
    <p:extLst>
      <p:ext uri="{BB962C8B-B14F-4D97-AF65-F5344CB8AC3E}">
        <p14:creationId xmlns:p14="http://schemas.microsoft.com/office/powerpoint/2010/main" val="66635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smtClean="0"/>
              <a:t>BATTERY SERVICE SAFETY CONSIDERATIONS (2 OF 2)</a:t>
            </a:r>
            <a:endParaRPr lang="en-US" dirty="0"/>
          </a:p>
        </p:txBody>
      </p:sp>
      <p:sp>
        <p:nvSpPr>
          <p:cNvPr id="16386" name="Rectangle 3"/>
          <p:cNvSpPr>
            <a:spLocks noGrp="1" noChangeArrowheads="1"/>
          </p:cNvSpPr>
          <p:nvPr>
            <p:ph type="body" idx="1"/>
          </p:nvPr>
        </p:nvSpPr>
        <p:spPr/>
        <p:txBody>
          <a:bodyPr/>
          <a:lstStyle/>
          <a:p>
            <a:pPr lvl="1"/>
            <a:r>
              <a:rPr lang="en-US" dirty="0"/>
              <a:t>Wear eye protection whenever working around any battery.</a:t>
            </a:r>
          </a:p>
          <a:p>
            <a:pPr lvl="1"/>
            <a:r>
              <a:rPr lang="en-US" dirty="0" smtClean="0"/>
              <a:t>Wear protective clothing to avoid skin contact with battery acid.</a:t>
            </a:r>
          </a:p>
          <a:p>
            <a:pPr lvl="1"/>
            <a:r>
              <a:rPr lang="en-US" dirty="0" smtClean="0"/>
              <a:t>Always adhere to all safety precautions as stated in the service procedures for the equipment used for battery service and testing.</a:t>
            </a:r>
          </a:p>
          <a:p>
            <a:pPr lvl="1"/>
            <a:r>
              <a:rPr lang="en-US" dirty="0" smtClean="0"/>
              <a:t>Never smoke or use an open flame around any battery.</a:t>
            </a:r>
            <a:endParaRPr lang="en-US" dirty="0"/>
          </a:p>
        </p:txBody>
      </p:sp>
    </p:spTree>
    <p:extLst>
      <p:ext uri="{BB962C8B-B14F-4D97-AF65-F5344CB8AC3E}">
        <p14:creationId xmlns:p14="http://schemas.microsoft.com/office/powerpoint/2010/main" val="1449787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4270</TotalTime>
  <Words>2056</Words>
  <Application>Microsoft Macintosh PowerPoint</Application>
  <PresentationFormat>On-screen Show (4:3)</PresentationFormat>
  <Paragraphs>193</Paragraphs>
  <Slides>61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ＭＳ Ｐゴシック</vt:lpstr>
      <vt:lpstr>Tahoma</vt:lpstr>
      <vt:lpstr>Times New Roman</vt:lpstr>
      <vt:lpstr>Verdana</vt:lpstr>
      <vt:lpstr>Wingdings</vt:lpstr>
      <vt:lpstr>Arial</vt:lpstr>
      <vt:lpstr>508 Lecture</vt:lpstr>
      <vt:lpstr>Automotive Engines Theory and Servicing</vt:lpstr>
      <vt:lpstr>OBJECTIVES</vt:lpstr>
      <vt:lpstr>OBJECTIVES</vt:lpstr>
      <vt:lpstr>OBJECTIVES</vt:lpstr>
      <vt:lpstr>PURPOSE AND FUNCTION OF A BATTERY</vt:lpstr>
      <vt:lpstr>BATTERY RATINGS</vt:lpstr>
      <vt:lpstr>Figure 17–1 This battery shows a large “1000” on the front panel but this is the CA rating and not the more important CCA rating. Always compare batteries with the same rating.</vt:lpstr>
      <vt:lpstr>BATTERY SERVICE SAFETY CONSIDERATIONS (1 OF 2)</vt:lpstr>
      <vt:lpstr>BATTERY SERVICE SAFETY CONSIDERATIONS (2 OF 2)</vt:lpstr>
      <vt:lpstr>BATTERY VISUAL INSPECTION AND VOLTAGE TEST</vt:lpstr>
      <vt:lpstr>Figure 17–3 A visual inspection on this battery showed that the electrolyte level was below the plates in all cells.</vt:lpstr>
      <vt:lpstr>Figure 17–4 Using a DMM to measure the open-circuit voltage of a battery.</vt:lpstr>
      <vt:lpstr>BATTERY LOAD TESTING</vt:lpstr>
      <vt:lpstr>Figure 17–7 A Midtronics tester that can not only test the battery but can also detect faults with the starter and alternator.</vt:lpstr>
      <vt:lpstr>CONDUCTANCE TESTING</vt:lpstr>
      <vt:lpstr>Figure 17–9 An electronic battery tester.</vt:lpstr>
      <vt:lpstr>JUMP STARTING (1 OF 2)</vt:lpstr>
      <vt:lpstr>JUMP STARTING (2 OF 2)</vt:lpstr>
      <vt:lpstr>Figure 17–10 Jumper cable usage guide. Follow the same connections if using a portable jump box.</vt:lpstr>
      <vt:lpstr>BATTERY CHARGING AND SERVICE (1 OF 2)</vt:lpstr>
      <vt:lpstr>BATTERY CHARGING AND SERVICE (2 OF 2)</vt:lpstr>
      <vt:lpstr>Figure 17–11 To use a battery charger, make sure the charger is connected to the battery before plugging in the charger.</vt:lpstr>
      <vt:lpstr>Figure 17–12 This battery cable was found corroded underneath. The corrosion had eaten through the insulation yet was not noticeable without careful inspection. This cable should be replaced.</vt:lpstr>
      <vt:lpstr>BATTERY ELECTRICAL DRAIN TEST (1 OF 2)</vt:lpstr>
      <vt:lpstr>BATTERY ELECTRICAL DRAIN TEST (2 OF 2)</vt:lpstr>
      <vt:lpstr>BATTERY ELECTRICAL DRAIN TESTING USING AN AMMETER (1 OF 2)</vt:lpstr>
      <vt:lpstr>BATTERY ELECTRICAL DRAIN TESTING USING AN AMMETER (2 OF 2)</vt:lpstr>
      <vt:lpstr>PROCEDURE FOR BATTERY ELECTRICAL DRAIN TEST</vt:lpstr>
      <vt:lpstr>Figure 17–14 This mini clamp-on DMM is being used to measure the amount of battery electrical drain that is present. In this case, a reading of 20 mA (displayed on the meter as 00.02 A) is within the normal range of 20 to 30 mA. Be sure to clamp around all of the positive battery cables or all of the negative battery cables, whichever is easiest to clamp.</vt:lpstr>
      <vt:lpstr>FINDING THE SOURCE OF THE DRAIN</vt:lpstr>
      <vt:lpstr>WHEN A BATTERY DRAIN EXISTS AFTER FUSES ARE DISCONNECTED</vt:lpstr>
      <vt:lpstr>CRANKING CIRCUIT (1 OF 2)</vt:lpstr>
      <vt:lpstr>CRANKING CIRCUIT (2 OF 2)</vt:lpstr>
      <vt:lpstr>Figure 17–17 A typical ignition switch showing all of the electrical terminals after the connector has been removed.</vt:lpstr>
      <vt:lpstr>DIAGNOSING STARTER PROBLEMS USING VISUAL INSPECTION (1 OF 2)</vt:lpstr>
      <vt:lpstr>DIAGNOSING STARTER PROBLEMS USING VISUAL INSPECTION (2 OF 2)</vt:lpstr>
      <vt:lpstr>Figure 17–20 Carefully inspect all battery terminals for corrosion.</vt:lpstr>
      <vt:lpstr>STARTER TESTING ON THE VEHICLE (1 OF 2)</vt:lpstr>
      <vt:lpstr>STARTER TESTING ON THE VEHICLE (2 OF 2)</vt:lpstr>
      <vt:lpstr>Figure 17–21 When connecting a starter tester such as a Sun VAT 45 to the vehicle, make certain that the inductive probe is placed over all of the cables or wires from the battery.</vt:lpstr>
      <vt:lpstr>TESTING A STARTER USING A SCAN TOOL (1 OF 2)</vt:lpstr>
      <vt:lpstr>TESTING A STARTER USING A SCAN TOOL (2 OF 2)</vt:lpstr>
      <vt:lpstr>VOLTAGE DROP TESTING AND DRIVE-TO-FLYWHEEL CLEARANCE</vt:lpstr>
      <vt:lpstr>Figure 17–26 Starter diagnosis chart.</vt:lpstr>
      <vt:lpstr>Figure 17–27 A shim (or half shim) may be needed to provide the proper clearance between the flywheel teeth of the engine and the pinion teeth of the starter.</vt:lpstr>
      <vt:lpstr>CHARGING CIRCUIT (1 OF 2)</vt:lpstr>
      <vt:lpstr>CHARGING CIRCUIT (2 OF 2)</vt:lpstr>
      <vt:lpstr>Figure 17–28 Cutaway view of a typical AC alternator.</vt:lpstr>
      <vt:lpstr>CHECKING CHARGING SYSTEM VOLTAGE</vt:lpstr>
      <vt:lpstr>TESTING AN ALTERNATOR USING A SCAN TOOL (1 OF 2)</vt:lpstr>
      <vt:lpstr>TESTING AN ALTERNATOR USING A SCAN TOOL (2 OF 2)</vt:lpstr>
      <vt:lpstr>AC RIPPLE VOLTAGE CHECK AND VOLTAGE DROP TESTING (1 OF 2)</vt:lpstr>
      <vt:lpstr>AC RIPPLE VOLTAGE CHECK AND VOLTAGE DROP TESTING (2 OF 2)</vt:lpstr>
      <vt:lpstr>AC CURRENT CHECK</vt:lpstr>
      <vt:lpstr>Figure 17–32 A mini clamp-on digital multimeter can be used to measure alternator output and unwanted AC current by switching the meter to read DC amperes.</vt:lpstr>
      <vt:lpstr>ALTERNATOR OUTPUT TEST (1 OF 2)</vt:lpstr>
      <vt:lpstr>ALTERNATOR OUTPUT TEST (2 OF 2)</vt:lpstr>
      <vt:lpstr>Figure 17–35 The output on this alternator is printed on a label.</vt:lpstr>
      <vt:lpstr>SUMMARY (1 OF 3)</vt:lpstr>
      <vt:lpstr>SUMMARY (2 OF 3)</vt:lpstr>
      <vt:lpstr>SUMMARY (3 OF 3)</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Engine Starting and Charging Systems</dc:title>
  <dc:subject>Automotive Engines Theory and Servicing, Ninth Edition</dc:subject>
  <dc:creator>James D. Halderman</dc:creator>
  <cp:keywords>Automotive</cp:keywords>
  <cp:lastModifiedBy>Anthony Borsani</cp:lastModifiedBy>
  <cp:revision>208</cp:revision>
  <dcterms:created xsi:type="dcterms:W3CDTF">2014-07-14T20:04:21Z</dcterms:created>
  <dcterms:modified xsi:type="dcterms:W3CDTF">2018-03-15T13:26:26Z</dcterms:modified>
</cp:coreProperties>
</file>