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76" r:id="rId2"/>
    <p:sldId id="397" r:id="rId3"/>
    <p:sldId id="420" r:id="rId4"/>
    <p:sldId id="398" r:id="rId5"/>
    <p:sldId id="421" r:id="rId6"/>
    <p:sldId id="400" r:id="rId7"/>
    <p:sldId id="401" r:id="rId8"/>
    <p:sldId id="402" r:id="rId9"/>
    <p:sldId id="422" r:id="rId10"/>
    <p:sldId id="423" r:id="rId11"/>
    <p:sldId id="424" r:id="rId12"/>
    <p:sldId id="425" r:id="rId13"/>
    <p:sldId id="426" r:id="rId14"/>
    <p:sldId id="408" r:id="rId15"/>
    <p:sldId id="427" r:id="rId16"/>
    <p:sldId id="428" r:id="rId17"/>
    <p:sldId id="429" r:id="rId18"/>
    <p:sldId id="412" r:id="rId19"/>
    <p:sldId id="430" r:id="rId20"/>
    <p:sldId id="431" r:id="rId21"/>
    <p:sldId id="415" r:id="rId22"/>
    <p:sldId id="435" r:id="rId23"/>
    <p:sldId id="416" r:id="rId24"/>
    <p:sldId id="432" r:id="rId25"/>
    <p:sldId id="41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5" autoAdjust="0"/>
    <p:restoredTop sz="83248" autoAdjust="0"/>
  </p:normalViewPr>
  <p:slideViewPr>
    <p:cSldViewPr>
      <p:cViewPr varScale="1">
        <p:scale>
          <a:sx n="189" d="100"/>
          <a:sy n="189" d="100"/>
        </p:scale>
        <p:origin x="1080" y="168"/>
      </p:cViewPr>
      <p:guideLst>
        <p:guide orient="horz" pos="2160"/>
        <p:guide pos="2880"/>
      </p:guideLst>
    </p:cSldViewPr>
  </p:slideViewPr>
  <p:outlineViewPr>
    <p:cViewPr>
      <p:scale>
        <a:sx n="33" d="100"/>
        <a:sy n="33" d="100"/>
      </p:scale>
      <p:origin x="0" y="0"/>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3/15/18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3/15/18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BC1E61F8-159E-674C-B51F-61A968B6BEDF}" type="slidenum">
              <a:rPr lang="en-US" sz="1200">
                <a:latin typeface="Tahoma" charset="0"/>
              </a:rPr>
              <a:pPr eaLnBrk="1" hangingPunct="1"/>
              <a:t>2</a:t>
            </a:fld>
            <a:endParaRPr lang="en-US" sz="1200">
              <a:latin typeface="Tahoma" charset="0"/>
            </a:endParaRPr>
          </a:p>
        </p:txBody>
      </p:sp>
      <p:sp>
        <p:nvSpPr>
          <p:cNvPr id="8194"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975"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1046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5.jpeg"/><Relationship Id="rId3"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Automotive Engines Theory and Servicing</a:t>
            </a:r>
          </a:p>
        </p:txBody>
      </p:sp>
      <p:sp>
        <p:nvSpPr>
          <p:cNvPr id="3" name="Text Placeholder 2"/>
          <p:cNvSpPr>
            <a:spLocks noGrp="1"/>
          </p:cNvSpPr>
          <p:nvPr>
            <p:ph type="body" sz="quarter" idx="13"/>
          </p:nvPr>
        </p:nvSpPr>
        <p:spPr/>
        <p:txBody>
          <a:bodyPr/>
          <a:lstStyle/>
          <a:p>
            <a:r>
              <a:rPr lang="en-US" dirty="0" smtClean="0"/>
              <a:t>Ninth Edition</a:t>
            </a:r>
            <a:endParaRPr lang="en-US" dirty="0"/>
          </a:p>
        </p:txBody>
      </p:sp>
      <p:sp>
        <p:nvSpPr>
          <p:cNvPr id="4" name="Text Placeholder 3"/>
          <p:cNvSpPr>
            <a:spLocks noGrp="1"/>
          </p:cNvSpPr>
          <p:nvPr>
            <p:ph type="body" sz="quarter" idx="14"/>
          </p:nvPr>
        </p:nvSpPr>
        <p:spPr/>
        <p:txBody>
          <a:bodyPr/>
          <a:lstStyle/>
          <a:p>
            <a:r>
              <a:rPr lang="en-US" dirty="0" smtClean="0"/>
              <a:t>Chapter 16</a:t>
            </a:r>
            <a:endParaRPr lang="en-US" dirty="0"/>
          </a:p>
        </p:txBody>
      </p:sp>
      <p:sp>
        <p:nvSpPr>
          <p:cNvPr id="5" name="Text Placeholder 4"/>
          <p:cNvSpPr>
            <a:spLocks noGrp="1"/>
          </p:cNvSpPr>
          <p:nvPr>
            <p:ph type="body" sz="quarter" idx="15"/>
          </p:nvPr>
        </p:nvSpPr>
        <p:spPr/>
        <p:txBody>
          <a:bodyPr/>
          <a:lstStyle/>
          <a:p>
            <a:r>
              <a:rPr lang="en-US" dirty="0" smtClean="0"/>
              <a:t>Lubrication System Operation and Diagnosis</a:t>
            </a:r>
          </a:p>
        </p:txBody>
      </p:sp>
      <p:pic>
        <p:nvPicPr>
          <p:cNvPr id="6" name="Picture 5" descr="0134654005.jpg"/>
          <p:cNvPicPr>
            <a:picLocks noChangeAspect="1"/>
          </p:cNvPicPr>
          <p:nvPr/>
        </p:nvPicPr>
        <p:blipFill>
          <a:blip r:embed="rId2" cstate="print"/>
          <a:stretch>
            <a:fillRect/>
          </a:stretch>
        </p:blipFill>
        <p:spPr>
          <a:xfrm>
            <a:off x="488576" y="1447799"/>
            <a:ext cx="3840480" cy="49006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16–6</a:t>
            </a:r>
            <a:r>
              <a:rPr lang="en-US" dirty="0" smtClean="0"/>
              <a:t> In an external gear-type oil pump, the oil flows through the pump around the outside of each gear. This is an example of a positive displacement pump, wherein everything entering the pump must leave the pump.</a:t>
            </a:r>
            <a:endParaRPr lang="en-US" dirty="0"/>
          </a:p>
        </p:txBody>
      </p:sp>
      <p:pic>
        <p:nvPicPr>
          <p:cNvPr id="3" name="Picture 2" descr="6540016006.jpg"/>
          <p:cNvPicPr>
            <a:picLocks noChangeAspect="1"/>
          </p:cNvPicPr>
          <p:nvPr/>
        </p:nvPicPr>
        <p:blipFill>
          <a:blip r:embed="rId2" cstate="print"/>
          <a:stretch>
            <a:fillRect/>
          </a:stretch>
        </p:blipFill>
        <p:spPr>
          <a:xfrm>
            <a:off x="2300631" y="2410359"/>
            <a:ext cx="4542739" cy="2951683"/>
          </a:xfrm>
          <a:prstGeom prst="rect">
            <a:avLst/>
          </a:prstGeom>
        </p:spPr>
      </p:pic>
    </p:spTree>
    <p:extLst>
      <p:ext uri="{BB962C8B-B14F-4D97-AF65-F5344CB8AC3E}">
        <p14:creationId xmlns:p14="http://schemas.microsoft.com/office/powerpoint/2010/main" val="2950113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16–7</a:t>
            </a:r>
            <a:r>
              <a:rPr lang="en-US" dirty="0" smtClean="0"/>
              <a:t> A typical internal/external oil pump mounted in the front cover of the engine that is driven by the crankshaft.</a:t>
            </a:r>
            <a:endParaRPr lang="en-US" dirty="0"/>
          </a:p>
        </p:txBody>
      </p:sp>
      <p:pic>
        <p:nvPicPr>
          <p:cNvPr id="3" name="Picture 2" descr="6540016007.jpg"/>
          <p:cNvPicPr>
            <a:picLocks noChangeAspect="1"/>
          </p:cNvPicPr>
          <p:nvPr/>
        </p:nvPicPr>
        <p:blipFill>
          <a:blip r:embed="rId2" cstate="print"/>
          <a:stretch>
            <a:fillRect/>
          </a:stretch>
        </p:blipFill>
        <p:spPr>
          <a:xfrm>
            <a:off x="1828800" y="1493085"/>
            <a:ext cx="5486400" cy="4786230"/>
          </a:xfrm>
          <a:prstGeom prst="rect">
            <a:avLst/>
          </a:prstGeom>
        </p:spPr>
      </p:pic>
    </p:spTree>
    <p:extLst>
      <p:ext uri="{BB962C8B-B14F-4D97-AF65-F5344CB8AC3E}">
        <p14:creationId xmlns:p14="http://schemas.microsoft.com/office/powerpoint/2010/main" val="4091294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16–8</a:t>
            </a:r>
            <a:r>
              <a:rPr lang="en-US" dirty="0" smtClean="0"/>
              <a:t> The operation of a rotor-type oil pump.</a:t>
            </a:r>
            <a:endParaRPr lang="en-US" dirty="0"/>
          </a:p>
        </p:txBody>
      </p:sp>
      <p:pic>
        <p:nvPicPr>
          <p:cNvPr id="3" name="Picture 2" descr="6540016008.jpg"/>
          <p:cNvPicPr>
            <a:picLocks noChangeAspect="1"/>
          </p:cNvPicPr>
          <p:nvPr/>
        </p:nvPicPr>
        <p:blipFill>
          <a:blip r:embed="rId2" cstate="print"/>
          <a:stretch>
            <a:fillRect/>
          </a:stretch>
        </p:blipFill>
        <p:spPr>
          <a:xfrm>
            <a:off x="1922070" y="2097633"/>
            <a:ext cx="5299861" cy="3577132"/>
          </a:xfrm>
          <a:prstGeom prst="rect">
            <a:avLst/>
          </a:prstGeom>
        </p:spPr>
      </p:pic>
    </p:spTree>
    <p:extLst>
      <p:ext uri="{BB962C8B-B14F-4D97-AF65-F5344CB8AC3E}">
        <p14:creationId xmlns:p14="http://schemas.microsoft.com/office/powerpoint/2010/main" val="3788221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16–9</a:t>
            </a:r>
            <a:r>
              <a:rPr lang="en-US" dirty="0" smtClean="0"/>
              <a:t> </a:t>
            </a:r>
            <a:r>
              <a:rPr lang="en-US" dirty="0" err="1" smtClean="0"/>
              <a:t>Gerotor</a:t>
            </a:r>
            <a:r>
              <a:rPr lang="en-US" dirty="0" smtClean="0"/>
              <a:t>-type oil pump driven by the crankshaft.</a:t>
            </a:r>
            <a:endParaRPr lang="en-US" dirty="0"/>
          </a:p>
        </p:txBody>
      </p:sp>
      <p:pic>
        <p:nvPicPr>
          <p:cNvPr id="3" name="Picture 2" descr="6540016009.jpg"/>
          <p:cNvPicPr>
            <a:picLocks noChangeAspect="1"/>
          </p:cNvPicPr>
          <p:nvPr/>
        </p:nvPicPr>
        <p:blipFill>
          <a:blip r:embed="rId2" cstate="print"/>
          <a:stretch>
            <a:fillRect/>
          </a:stretch>
        </p:blipFill>
        <p:spPr>
          <a:xfrm>
            <a:off x="2882189" y="2190903"/>
            <a:ext cx="3379622" cy="3390595"/>
          </a:xfrm>
          <a:prstGeom prst="rect">
            <a:avLst/>
          </a:prstGeom>
        </p:spPr>
      </p:pic>
    </p:spTree>
    <p:extLst>
      <p:ext uri="{BB962C8B-B14F-4D97-AF65-F5344CB8AC3E}">
        <p14:creationId xmlns:p14="http://schemas.microsoft.com/office/powerpoint/2010/main" val="1822120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dirty="0" smtClean="0"/>
              <a:t>OIL PUMPS (2 OF 2)</a:t>
            </a:r>
            <a:endParaRPr lang="en-US" dirty="0"/>
          </a:p>
        </p:txBody>
      </p:sp>
      <p:sp>
        <p:nvSpPr>
          <p:cNvPr id="19458" name="Rectangle 3"/>
          <p:cNvSpPr>
            <a:spLocks noGrp="1" noChangeArrowheads="1"/>
          </p:cNvSpPr>
          <p:nvPr>
            <p:ph type="body" idx="1"/>
          </p:nvPr>
        </p:nvSpPr>
        <p:spPr/>
        <p:txBody>
          <a:bodyPr/>
          <a:lstStyle/>
          <a:p>
            <a:r>
              <a:rPr lang="en-US" dirty="0" smtClean="0"/>
              <a:t>Oil Pressure Regulation</a:t>
            </a:r>
          </a:p>
          <a:p>
            <a:r>
              <a:rPr lang="en-US" dirty="0" smtClean="0"/>
              <a:t>Factors Affecting Oil Pressure</a:t>
            </a:r>
          </a:p>
          <a:p>
            <a:pPr lvl="1"/>
            <a:r>
              <a:rPr lang="en-US" dirty="0" smtClean="0"/>
              <a:t>Leaks</a:t>
            </a:r>
          </a:p>
          <a:p>
            <a:pPr lvl="1"/>
            <a:r>
              <a:rPr lang="en-US" dirty="0" smtClean="0"/>
              <a:t>Oil pump capacity</a:t>
            </a:r>
          </a:p>
          <a:p>
            <a:pPr lvl="1"/>
            <a:r>
              <a:rPr lang="en-US" dirty="0" smtClean="0"/>
              <a:t>Viscosity of the engine oil</a:t>
            </a:r>
          </a:p>
          <a:p>
            <a:r>
              <a:rPr lang="en-US" dirty="0" smtClean="0"/>
              <a:t>Oil Pump Checks</a:t>
            </a:r>
          </a:p>
          <a:p>
            <a:pPr lvl="1"/>
            <a:r>
              <a:rPr lang="en-US" dirty="0" smtClean="0"/>
              <a:t>Visual inspection</a:t>
            </a:r>
          </a:p>
          <a:p>
            <a:pPr lvl="1"/>
            <a:r>
              <a:rPr lang="en-US" dirty="0" smtClean="0"/>
              <a:t>Measurements</a:t>
            </a:r>
          </a:p>
        </p:txBody>
      </p:sp>
    </p:spTree>
    <p:extLst>
      <p:ext uri="{BB962C8B-B14F-4D97-AF65-F5344CB8AC3E}">
        <p14:creationId xmlns:p14="http://schemas.microsoft.com/office/powerpoint/2010/main" val="3537628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16–10</a:t>
            </a:r>
            <a:r>
              <a:rPr lang="en-US" dirty="0" smtClean="0"/>
              <a:t> Oil pressure relief valves are spring loaded. The stronger the spring tension, the higher the oil pressure.</a:t>
            </a:r>
            <a:endParaRPr lang="en-US" dirty="0"/>
          </a:p>
        </p:txBody>
      </p:sp>
      <p:pic>
        <p:nvPicPr>
          <p:cNvPr id="3" name="Picture 2" descr="6540016010.jpg"/>
          <p:cNvPicPr>
            <a:picLocks noChangeAspect="1"/>
          </p:cNvPicPr>
          <p:nvPr/>
        </p:nvPicPr>
        <p:blipFill>
          <a:blip r:embed="rId2" cstate="print"/>
          <a:stretch>
            <a:fillRect/>
          </a:stretch>
        </p:blipFill>
        <p:spPr>
          <a:xfrm>
            <a:off x="2179930" y="2311604"/>
            <a:ext cx="4784140" cy="3149193"/>
          </a:xfrm>
          <a:prstGeom prst="rect">
            <a:avLst/>
          </a:prstGeom>
        </p:spPr>
      </p:pic>
    </p:spTree>
    <p:extLst>
      <p:ext uri="{BB962C8B-B14F-4D97-AF65-F5344CB8AC3E}">
        <p14:creationId xmlns:p14="http://schemas.microsoft.com/office/powerpoint/2010/main" val="2476852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16–11</a:t>
            </a:r>
            <a:r>
              <a:rPr lang="en-US" dirty="0" smtClean="0"/>
              <a:t> A typical engine design that uses both pressure and splash lubrication. Oil travels under pressure through the galleries (passages) to reach the top of the engine. Other parts are lubricated as the oil flows back down into the oil pan or is splashed onto parts.</a:t>
            </a:r>
            <a:endParaRPr lang="en-US" dirty="0"/>
          </a:p>
        </p:txBody>
      </p:sp>
      <p:pic>
        <p:nvPicPr>
          <p:cNvPr id="3" name="Picture 2" descr="6540016011.jpg"/>
          <p:cNvPicPr>
            <a:picLocks noChangeAspect="1"/>
          </p:cNvPicPr>
          <p:nvPr/>
        </p:nvPicPr>
        <p:blipFill>
          <a:blip r:embed="rId2" cstate="print"/>
          <a:stretch>
            <a:fillRect/>
          </a:stretch>
        </p:blipFill>
        <p:spPr>
          <a:xfrm>
            <a:off x="1415491" y="1775764"/>
            <a:ext cx="6313018" cy="4220870"/>
          </a:xfrm>
          <a:prstGeom prst="rect">
            <a:avLst/>
          </a:prstGeom>
        </p:spPr>
      </p:pic>
    </p:spTree>
    <p:extLst>
      <p:ext uri="{BB962C8B-B14F-4D97-AF65-F5344CB8AC3E}">
        <p14:creationId xmlns:p14="http://schemas.microsoft.com/office/powerpoint/2010/main" val="1926647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16–12</a:t>
            </a:r>
            <a:r>
              <a:rPr lang="en-US" dirty="0" smtClean="0"/>
              <a:t> (a) A visual inspection indicated that this pump cover was worn. (b) An embedded particle of something was found on one of the gears, making this pump worthless except for scrap metal.</a:t>
            </a:r>
            <a:endParaRPr lang="en-US" dirty="0"/>
          </a:p>
        </p:txBody>
      </p:sp>
      <p:pic>
        <p:nvPicPr>
          <p:cNvPr id="3" name="Picture 2" descr="6540016012.jpg"/>
          <p:cNvPicPr>
            <a:picLocks noChangeAspect="1"/>
          </p:cNvPicPr>
          <p:nvPr/>
        </p:nvPicPr>
        <p:blipFill>
          <a:blip r:embed="rId2" cstate="print"/>
          <a:stretch>
            <a:fillRect/>
          </a:stretch>
        </p:blipFill>
        <p:spPr>
          <a:xfrm>
            <a:off x="841077" y="2176216"/>
            <a:ext cx="3200400" cy="3066288"/>
          </a:xfrm>
          <a:prstGeom prst="rect">
            <a:avLst/>
          </a:prstGeom>
        </p:spPr>
      </p:pic>
      <p:pic>
        <p:nvPicPr>
          <p:cNvPr id="4" name="Picture 3" descr="6540016013.jpg"/>
          <p:cNvPicPr>
            <a:picLocks noChangeAspect="1"/>
          </p:cNvPicPr>
          <p:nvPr/>
        </p:nvPicPr>
        <p:blipFill>
          <a:blip r:embed="rId3" cstate="print"/>
          <a:stretch>
            <a:fillRect/>
          </a:stretch>
        </p:blipFill>
        <p:spPr>
          <a:xfrm>
            <a:off x="4724400" y="2126412"/>
            <a:ext cx="3200400" cy="3066288"/>
          </a:xfrm>
          <a:prstGeom prst="rect">
            <a:avLst/>
          </a:prstGeom>
        </p:spPr>
      </p:pic>
    </p:spTree>
    <p:extLst>
      <p:ext uri="{BB962C8B-B14F-4D97-AF65-F5344CB8AC3E}">
        <p14:creationId xmlns:p14="http://schemas.microsoft.com/office/powerpoint/2010/main" val="763076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dirty="0" smtClean="0"/>
              <a:t>OIL PASSAGES</a:t>
            </a:r>
            <a:endParaRPr lang="en-US" dirty="0"/>
          </a:p>
        </p:txBody>
      </p:sp>
      <p:sp>
        <p:nvSpPr>
          <p:cNvPr id="23554" name="Rectangle 3"/>
          <p:cNvSpPr>
            <a:spLocks noGrp="1" noChangeArrowheads="1"/>
          </p:cNvSpPr>
          <p:nvPr>
            <p:ph type="body" idx="1"/>
          </p:nvPr>
        </p:nvSpPr>
        <p:spPr/>
        <p:txBody>
          <a:bodyPr/>
          <a:lstStyle/>
          <a:p>
            <a:r>
              <a:rPr lang="en-US" smtClean="0"/>
              <a:t>Oil from the oil pump first flows through the oil filter then goes through a drilled hole that intersects with a drilled main oil gallery, or longitudinal header. </a:t>
            </a:r>
          </a:p>
          <a:p>
            <a:pPr lvl="1"/>
            <a:r>
              <a:rPr lang="en-US" smtClean="0"/>
              <a:t>This is a long hole drilled from the front of the block to the back.</a:t>
            </a:r>
          </a:p>
          <a:p>
            <a:pPr lvl="2"/>
            <a:r>
              <a:rPr lang="en-US" smtClean="0"/>
              <a:t>Inline engines use one oil gallery.</a:t>
            </a:r>
          </a:p>
          <a:p>
            <a:pPr lvl="2"/>
            <a:r>
              <a:rPr lang="en-US" smtClean="0"/>
              <a:t>V-type engines may use two or three galleries.</a:t>
            </a:r>
            <a:endParaRPr lang="en-US"/>
          </a:p>
        </p:txBody>
      </p:sp>
    </p:spTree>
    <p:extLst>
      <p:ext uri="{BB962C8B-B14F-4D97-AF65-F5344CB8AC3E}">
        <p14:creationId xmlns:p14="http://schemas.microsoft.com/office/powerpoint/2010/main" val="790769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16–14</a:t>
            </a:r>
            <a:r>
              <a:rPr lang="en-US" dirty="0" smtClean="0"/>
              <a:t> An intermediate shaft drives the oil pump on this overhead camshaft engine. Note the main gallery and other drilled passages in the block and cylinder head.</a:t>
            </a:r>
            <a:endParaRPr lang="en-US" dirty="0"/>
          </a:p>
        </p:txBody>
      </p:sp>
      <p:pic>
        <p:nvPicPr>
          <p:cNvPr id="3" name="Picture 2" descr="6540016016.jpg"/>
          <p:cNvPicPr>
            <a:picLocks noChangeAspect="1"/>
          </p:cNvPicPr>
          <p:nvPr/>
        </p:nvPicPr>
        <p:blipFill>
          <a:blip r:embed="rId2" cstate="print"/>
          <a:stretch>
            <a:fillRect/>
          </a:stretch>
        </p:blipFill>
        <p:spPr>
          <a:xfrm>
            <a:off x="2651760" y="1591849"/>
            <a:ext cx="3840480" cy="4630760"/>
          </a:xfrm>
          <a:prstGeom prst="rect">
            <a:avLst/>
          </a:prstGeom>
        </p:spPr>
      </p:pic>
    </p:spTree>
    <p:extLst>
      <p:ext uri="{BB962C8B-B14F-4D97-AF65-F5344CB8AC3E}">
        <p14:creationId xmlns:p14="http://schemas.microsoft.com/office/powerpoint/2010/main" val="4193145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0"/>
          <p:cNvSpPr>
            <a:spLocks noGrp="1" noChangeArrowheads="1"/>
          </p:cNvSpPr>
          <p:nvPr>
            <p:ph type="title"/>
          </p:nvPr>
        </p:nvSpPr>
        <p:spPr/>
        <p:txBody>
          <a:bodyPr/>
          <a:lstStyle/>
          <a:p>
            <a:r>
              <a:rPr lang="en-US" dirty="0" smtClean="0"/>
              <a:t>OBJECTIVES (1 OF 2)</a:t>
            </a:r>
            <a:endParaRPr lang="en-US" dirty="0"/>
          </a:p>
        </p:txBody>
      </p:sp>
      <p:sp>
        <p:nvSpPr>
          <p:cNvPr id="7170" name="Rectangle 8"/>
          <p:cNvSpPr>
            <a:spLocks noGrp="1" noChangeArrowheads="1"/>
          </p:cNvSpPr>
          <p:nvPr>
            <p:ph type="body" idx="1"/>
          </p:nvPr>
        </p:nvSpPr>
        <p:spPr/>
        <p:txBody>
          <a:bodyPr/>
          <a:lstStyle/>
          <a:p>
            <a:pPr marL="0" indent="-29718">
              <a:buNone/>
            </a:pPr>
            <a:r>
              <a:rPr lang="en-US" b="1" dirty="0" smtClean="0">
                <a:solidFill>
                  <a:srgbClr val="007FA3"/>
                </a:solidFill>
              </a:rPr>
              <a:t>16.1</a:t>
            </a:r>
            <a:r>
              <a:rPr lang="en-US" dirty="0" smtClean="0"/>
              <a:t> Explain the purpose of the lubrication system, and state the lubrication principles. </a:t>
            </a:r>
          </a:p>
          <a:p>
            <a:pPr marL="0" indent="-29718">
              <a:buNone/>
            </a:pPr>
            <a:r>
              <a:rPr lang="en-US" b="1" dirty="0" smtClean="0">
                <a:solidFill>
                  <a:srgbClr val="007FA3"/>
                </a:solidFill>
              </a:rPr>
              <a:t>16.2</a:t>
            </a:r>
            <a:r>
              <a:rPr lang="en-US" dirty="0" smtClean="0"/>
              <a:t> Discuss engine lubrication systems. </a:t>
            </a:r>
          </a:p>
          <a:p>
            <a:pPr marL="0" indent="-29718">
              <a:buNone/>
            </a:pPr>
            <a:r>
              <a:rPr lang="en-US" b="1" dirty="0" smtClean="0">
                <a:solidFill>
                  <a:srgbClr val="007FA3"/>
                </a:solidFill>
              </a:rPr>
              <a:t>16.3</a:t>
            </a:r>
            <a:r>
              <a:rPr lang="en-US" dirty="0" smtClean="0"/>
              <a:t> Describe the purpose and function of oil pumps. </a:t>
            </a:r>
          </a:p>
        </p:txBody>
      </p:sp>
    </p:spTree>
    <p:extLst>
      <p:ext uri="{BB962C8B-B14F-4D97-AF65-F5344CB8AC3E}">
        <p14:creationId xmlns:p14="http://schemas.microsoft.com/office/powerpoint/2010/main" val="1867014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16–15</a:t>
            </a:r>
            <a:r>
              <a:rPr lang="en-US" dirty="0" smtClean="0"/>
              <a:t> Oil is sent to the rocker arms on this Chevrolet V-8 engine through the hollow pushrods. The oil returns to the oil pan through the oil </a:t>
            </a:r>
            <a:r>
              <a:rPr lang="en-US" dirty="0" err="1" smtClean="0"/>
              <a:t>drainback</a:t>
            </a:r>
            <a:r>
              <a:rPr lang="en-US" dirty="0" smtClean="0"/>
              <a:t> holes in the cylinder head.</a:t>
            </a:r>
            <a:endParaRPr lang="en-US" dirty="0"/>
          </a:p>
        </p:txBody>
      </p:sp>
      <p:pic>
        <p:nvPicPr>
          <p:cNvPr id="3" name="Picture 2" descr="6540016017.jpg"/>
          <p:cNvPicPr>
            <a:picLocks noChangeAspect="1"/>
          </p:cNvPicPr>
          <p:nvPr/>
        </p:nvPicPr>
        <p:blipFill>
          <a:blip r:embed="rId2" cstate="print"/>
          <a:stretch>
            <a:fillRect/>
          </a:stretch>
        </p:blipFill>
        <p:spPr>
          <a:xfrm>
            <a:off x="1664208" y="1724559"/>
            <a:ext cx="5815584" cy="4323283"/>
          </a:xfrm>
          <a:prstGeom prst="rect">
            <a:avLst/>
          </a:prstGeom>
        </p:spPr>
      </p:pic>
    </p:spTree>
    <p:extLst>
      <p:ext uri="{BB962C8B-B14F-4D97-AF65-F5344CB8AC3E}">
        <p14:creationId xmlns:p14="http://schemas.microsoft.com/office/powerpoint/2010/main" val="3214683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dirty="0" smtClean="0"/>
              <a:t>OIL PANS</a:t>
            </a:r>
            <a:endParaRPr lang="en-US" dirty="0"/>
          </a:p>
        </p:txBody>
      </p:sp>
      <p:sp>
        <p:nvSpPr>
          <p:cNvPr id="26626" name="Rectangle 3"/>
          <p:cNvSpPr>
            <a:spLocks noGrp="1" noChangeArrowheads="1"/>
          </p:cNvSpPr>
          <p:nvPr>
            <p:ph idx="1"/>
          </p:nvPr>
        </p:nvSpPr>
        <p:spPr>
          <a:xfrm>
            <a:off x="457200" y="1600200"/>
            <a:ext cx="3962400" cy="4525963"/>
          </a:xfrm>
        </p:spPr>
        <p:txBody>
          <a:bodyPr/>
          <a:lstStyle/>
          <a:p>
            <a:r>
              <a:rPr lang="en-US" dirty="0" smtClean="0"/>
              <a:t>The oil pan is where engine oil is used for lubricating the engine. </a:t>
            </a:r>
          </a:p>
          <a:p>
            <a:pPr lvl="1"/>
            <a:r>
              <a:rPr lang="en-US" dirty="0" smtClean="0"/>
              <a:t>Another name for the oil pan is a sump.</a:t>
            </a:r>
            <a:endParaRPr lang="en-US" dirty="0"/>
          </a:p>
        </p:txBody>
      </p:sp>
      <p:grpSp>
        <p:nvGrpSpPr>
          <p:cNvPr id="26627" name="Group 7"/>
          <p:cNvGrpSpPr>
            <a:grpSpLocks/>
          </p:cNvGrpSpPr>
          <p:nvPr/>
        </p:nvGrpSpPr>
        <p:grpSpPr bwMode="auto">
          <a:xfrm>
            <a:off x="4572000" y="1752600"/>
            <a:ext cx="4267200" cy="3903663"/>
            <a:chOff x="2880" y="1270"/>
            <a:chExt cx="2688" cy="2459"/>
          </a:xfrm>
        </p:grpSpPr>
        <p:pic>
          <p:nvPicPr>
            <p:cNvPr id="26628" name="Picture 4" descr="AAJLKT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70"/>
              <a:ext cx="2626" cy="1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0614" name="Rectangle 6"/>
            <p:cNvSpPr>
              <a:spLocks noChangeArrowheads="1"/>
            </p:cNvSpPr>
            <p:nvPr/>
          </p:nvSpPr>
          <p:spPr bwMode="auto">
            <a:xfrm>
              <a:off x="2880" y="3264"/>
              <a:ext cx="2688" cy="465"/>
            </a:xfrm>
            <a:prstGeom prst="rect">
              <a:avLst/>
            </a:prstGeom>
            <a:noFill/>
            <a:ln>
              <a:noFill/>
            </a:ln>
            <a:effectLst/>
            <a:extLst/>
          </p:spPr>
          <p:txBody>
            <a:bodyPr>
              <a:spAutoFit/>
            </a:bodyPr>
            <a:lstStyle/>
            <a:p>
              <a:pPr>
                <a:defRPr/>
              </a:pPr>
              <a:r>
                <a:rPr lang="en-US" b="1" dirty="0">
                  <a:cs typeface="+mn-cs"/>
                </a:rPr>
                <a:t>FIGURE 16–16 </a:t>
              </a:r>
              <a:r>
                <a:rPr lang="en-US" dirty="0">
                  <a:cs typeface="+mn-cs"/>
                </a:rPr>
                <a:t>A typical oil pan with a built-in windage tray used to keep oil from being churned up by the rotating crankshaft.</a:t>
              </a:r>
            </a:p>
          </p:txBody>
        </p:sp>
      </p:grpSp>
    </p:spTree>
    <p:extLst>
      <p:ext uri="{BB962C8B-B14F-4D97-AF65-F5344CB8AC3E}">
        <p14:creationId xmlns:p14="http://schemas.microsoft.com/office/powerpoint/2010/main" val="4150418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smtClean="0"/>
              <a:t>DRY SUMP SYSTEM</a:t>
            </a:r>
            <a:endParaRPr lang="en-US"/>
          </a:p>
        </p:txBody>
      </p:sp>
      <p:sp>
        <p:nvSpPr>
          <p:cNvPr id="29698" name="Rectangle 3"/>
          <p:cNvSpPr>
            <a:spLocks noGrp="1" noChangeArrowheads="1"/>
          </p:cNvSpPr>
          <p:nvPr>
            <p:ph idx="1"/>
          </p:nvPr>
        </p:nvSpPr>
        <p:spPr>
          <a:xfrm>
            <a:off x="457200" y="1600200"/>
            <a:ext cx="4343400" cy="4525963"/>
          </a:xfrm>
        </p:spPr>
        <p:txBody>
          <a:bodyPr/>
          <a:lstStyle/>
          <a:p>
            <a:r>
              <a:rPr lang="en-US" dirty="0" smtClean="0"/>
              <a:t>Construction and Operation</a:t>
            </a:r>
          </a:p>
          <a:p>
            <a:r>
              <a:rPr lang="en-US" dirty="0" smtClean="0"/>
              <a:t>Advantages</a:t>
            </a:r>
          </a:p>
          <a:p>
            <a:r>
              <a:rPr lang="en-US" dirty="0" smtClean="0"/>
              <a:t>Disadvantages</a:t>
            </a:r>
            <a:endParaRPr lang="en-US" dirty="0"/>
          </a:p>
        </p:txBody>
      </p:sp>
      <p:grpSp>
        <p:nvGrpSpPr>
          <p:cNvPr id="29699" name="Group 7"/>
          <p:cNvGrpSpPr>
            <a:grpSpLocks/>
          </p:cNvGrpSpPr>
          <p:nvPr/>
        </p:nvGrpSpPr>
        <p:grpSpPr bwMode="auto">
          <a:xfrm>
            <a:off x="1447800" y="1600200"/>
            <a:ext cx="7346950" cy="4495800"/>
            <a:chOff x="912" y="840"/>
            <a:chExt cx="4628" cy="2832"/>
          </a:xfrm>
        </p:grpSpPr>
        <p:pic>
          <p:nvPicPr>
            <p:cNvPr id="29700" name="Picture 4" descr="AAJLKTT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840"/>
              <a:ext cx="2626" cy="2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1638" name="Rectangle 6"/>
            <p:cNvSpPr>
              <a:spLocks noChangeArrowheads="1"/>
            </p:cNvSpPr>
            <p:nvPr/>
          </p:nvSpPr>
          <p:spPr bwMode="auto">
            <a:xfrm>
              <a:off x="912" y="3216"/>
              <a:ext cx="1968" cy="326"/>
            </a:xfrm>
            <a:prstGeom prst="rect">
              <a:avLst/>
            </a:prstGeom>
            <a:noFill/>
            <a:ln>
              <a:noFill/>
            </a:ln>
            <a:effectLst/>
            <a:extLst/>
          </p:spPr>
          <p:txBody>
            <a:bodyPr>
              <a:spAutoFit/>
            </a:bodyPr>
            <a:lstStyle/>
            <a:p>
              <a:pPr algn="r">
                <a:defRPr/>
              </a:pPr>
              <a:r>
                <a:rPr lang="en-US" b="1" dirty="0">
                  <a:cs typeface="+mn-cs"/>
                </a:rPr>
                <a:t>FIGURE 16–17 </a:t>
              </a:r>
              <a:r>
                <a:rPr lang="en-US" dirty="0">
                  <a:cs typeface="+mn-cs"/>
                </a:rPr>
                <a:t>A dry sump system as used in a Chevrolet Corvette.</a:t>
              </a:r>
            </a:p>
          </p:txBody>
        </p:sp>
      </p:grpSp>
    </p:spTree>
    <p:extLst>
      <p:ext uri="{BB962C8B-B14F-4D97-AF65-F5344CB8AC3E}">
        <p14:creationId xmlns:p14="http://schemas.microsoft.com/office/powerpoint/2010/main" val="35070014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mtClean="0"/>
              <a:t>OIL COOLERS</a:t>
            </a:r>
            <a:endParaRPr lang="en-US"/>
          </a:p>
        </p:txBody>
      </p:sp>
      <p:sp>
        <p:nvSpPr>
          <p:cNvPr id="27650" name="Rectangle 3"/>
          <p:cNvSpPr>
            <a:spLocks noGrp="1" noChangeArrowheads="1"/>
          </p:cNvSpPr>
          <p:nvPr>
            <p:ph type="body" idx="1"/>
          </p:nvPr>
        </p:nvSpPr>
        <p:spPr/>
        <p:txBody>
          <a:bodyPr/>
          <a:lstStyle/>
          <a:p>
            <a:r>
              <a:rPr lang="en-US" smtClean="0"/>
              <a:t>Coolant flows through the oil cooler to help warm the oil when the engine is cold and cool the oil when the engine is hot. </a:t>
            </a:r>
          </a:p>
          <a:p>
            <a:r>
              <a:rPr lang="en-US" smtClean="0"/>
              <a:t>Oil temperature should be:</a:t>
            </a:r>
          </a:p>
          <a:p>
            <a:pPr lvl="1"/>
            <a:r>
              <a:rPr lang="en-US" smtClean="0"/>
              <a:t>Above 212°F (100°C) to boil off any accumulated moisture</a:t>
            </a:r>
          </a:p>
          <a:p>
            <a:pPr lvl="1"/>
            <a:r>
              <a:rPr lang="en-US" smtClean="0"/>
              <a:t>Below 280°F to 300°F (138°C to 148°C)</a:t>
            </a:r>
            <a:endParaRPr lang="en-US"/>
          </a:p>
        </p:txBody>
      </p:sp>
    </p:spTree>
    <p:extLst>
      <p:ext uri="{BB962C8B-B14F-4D97-AF65-F5344CB8AC3E}">
        <p14:creationId xmlns:p14="http://schemas.microsoft.com/office/powerpoint/2010/main" val="27226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16–18</a:t>
            </a:r>
            <a:r>
              <a:rPr lang="en-US" dirty="0" smtClean="0"/>
              <a:t> Oil is cooled by the flow of coolant through the oil filter adaptor.</a:t>
            </a:r>
            <a:endParaRPr lang="en-US" dirty="0"/>
          </a:p>
        </p:txBody>
      </p:sp>
      <p:pic>
        <p:nvPicPr>
          <p:cNvPr id="3" name="Picture 2" descr="6540016020.jpg"/>
          <p:cNvPicPr>
            <a:picLocks noChangeAspect="1"/>
          </p:cNvPicPr>
          <p:nvPr/>
        </p:nvPicPr>
        <p:blipFill>
          <a:blip r:embed="rId2" cstate="print"/>
          <a:stretch>
            <a:fillRect/>
          </a:stretch>
        </p:blipFill>
        <p:spPr>
          <a:xfrm>
            <a:off x="2331720" y="1850745"/>
            <a:ext cx="4480560" cy="4070909"/>
          </a:xfrm>
          <a:prstGeom prst="rect">
            <a:avLst/>
          </a:prstGeom>
        </p:spPr>
      </p:pic>
    </p:spTree>
    <p:extLst>
      <p:ext uri="{BB962C8B-B14F-4D97-AF65-F5344CB8AC3E}">
        <p14:creationId xmlns:p14="http://schemas.microsoft.com/office/powerpoint/2010/main" val="2729325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smtClean="0"/>
              <a:t>SUMMARY</a:t>
            </a:r>
            <a:endParaRPr lang="en-US"/>
          </a:p>
        </p:txBody>
      </p:sp>
      <p:sp>
        <p:nvSpPr>
          <p:cNvPr id="30722" name="Rectangle 3"/>
          <p:cNvSpPr>
            <a:spLocks noGrp="1" noChangeArrowheads="1"/>
          </p:cNvSpPr>
          <p:nvPr>
            <p:ph type="body" idx="1"/>
          </p:nvPr>
        </p:nvSpPr>
        <p:spPr/>
        <p:txBody>
          <a:bodyPr/>
          <a:lstStyle/>
          <a:p>
            <a:r>
              <a:rPr lang="en-US" smtClean="0"/>
              <a:t>Viscosity is the oil</a:t>
            </a:r>
            <a:r>
              <a:rPr lang="en-US" altLang="ja-JP" smtClean="0"/>
              <a:t>'</a:t>
            </a:r>
            <a:r>
              <a:rPr lang="en-US" smtClean="0"/>
              <a:t>s thickness or resistance to flow.</a:t>
            </a:r>
          </a:p>
          <a:p>
            <a:r>
              <a:rPr lang="en-US" smtClean="0"/>
              <a:t>Normal engine oil pump pressure ranges from 10 to 60 PSI (200 to 400 kPa) or 10 PSI for every 1000 engine RPM.</a:t>
            </a:r>
          </a:p>
          <a:p>
            <a:r>
              <a:rPr lang="en-US" smtClean="0"/>
              <a:t>Hydrodynamic oil pressure around engine bearings is usually over 1,000 PSI (6,900 kPa).</a:t>
            </a:r>
          </a:p>
          <a:p>
            <a:r>
              <a:rPr lang="en-US" smtClean="0"/>
              <a:t>The oil pump is driven directly by the crankshaft or by a gear or shaft from the camshaft.</a:t>
            </a:r>
            <a:endParaRPr lang="en-US"/>
          </a:p>
        </p:txBody>
      </p:sp>
    </p:spTree>
    <p:extLst>
      <p:ext uri="{BB962C8B-B14F-4D97-AF65-F5344CB8AC3E}">
        <p14:creationId xmlns:p14="http://schemas.microsoft.com/office/powerpoint/2010/main" val="241316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 </a:t>
            </a:r>
            <a:r>
              <a:rPr lang="en-US" smtClean="0"/>
              <a:t>(2 </a:t>
            </a:r>
            <a:r>
              <a:rPr lang="en-US"/>
              <a:t>OF 2)</a:t>
            </a:r>
          </a:p>
        </p:txBody>
      </p:sp>
      <p:sp>
        <p:nvSpPr>
          <p:cNvPr id="3" name="Content Placeholder 2"/>
          <p:cNvSpPr>
            <a:spLocks noGrp="1"/>
          </p:cNvSpPr>
          <p:nvPr>
            <p:ph idx="1"/>
          </p:nvPr>
        </p:nvSpPr>
        <p:spPr/>
        <p:txBody>
          <a:bodyPr/>
          <a:lstStyle/>
          <a:p>
            <a:pPr marL="0" indent="-29718">
              <a:buNone/>
            </a:pPr>
            <a:r>
              <a:rPr lang="en-US" b="1" dirty="0">
                <a:solidFill>
                  <a:srgbClr val="007FA3"/>
                </a:solidFill>
              </a:rPr>
              <a:t>16.4</a:t>
            </a:r>
            <a:r>
              <a:rPr lang="en-US" dirty="0"/>
              <a:t> Discuss the purpose and function of oil passages. </a:t>
            </a:r>
          </a:p>
          <a:p>
            <a:pPr marL="0" indent="-29718">
              <a:buNone/>
            </a:pPr>
            <a:r>
              <a:rPr lang="en-US" b="1" dirty="0">
                <a:solidFill>
                  <a:srgbClr val="007FA3"/>
                </a:solidFill>
              </a:rPr>
              <a:t>16.5</a:t>
            </a:r>
            <a:r>
              <a:rPr lang="en-US" dirty="0"/>
              <a:t> Discuss oil pans, oil coolers, and the dry sump system</a:t>
            </a:r>
            <a:r>
              <a:rPr lang="en-US" dirty="0" smtClean="0"/>
              <a:t>.</a:t>
            </a:r>
            <a:endParaRPr lang="en-US" dirty="0"/>
          </a:p>
        </p:txBody>
      </p:sp>
    </p:spTree>
    <p:extLst>
      <p:ext uri="{BB962C8B-B14F-4D97-AF65-F5344CB8AC3E}">
        <p14:creationId xmlns:p14="http://schemas.microsoft.com/office/powerpoint/2010/main" val="2321778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r>
              <a:rPr lang="en-US" dirty="0" smtClean="0"/>
              <a:t>LUBRICATION PRINCIPLES (1 OF 2)</a:t>
            </a:r>
            <a:endParaRPr lang="en-US" dirty="0"/>
          </a:p>
        </p:txBody>
      </p:sp>
      <p:sp>
        <p:nvSpPr>
          <p:cNvPr id="9218" name="Rectangle 3"/>
          <p:cNvSpPr>
            <a:spLocks noGrp="1" noChangeArrowheads="1"/>
          </p:cNvSpPr>
          <p:nvPr>
            <p:ph idx="1"/>
          </p:nvPr>
        </p:nvSpPr>
        <p:spPr>
          <a:xfrm>
            <a:off x="457200" y="1600200"/>
            <a:ext cx="3962400" cy="4525963"/>
          </a:xfrm>
        </p:spPr>
        <p:txBody>
          <a:bodyPr/>
          <a:lstStyle/>
          <a:p>
            <a:r>
              <a:rPr lang="en-US" dirty="0" smtClean="0"/>
              <a:t>Lubrication between two moving surfaces results from an oil film that separates the surfaces and supports the load.</a:t>
            </a:r>
            <a:endParaRPr lang="en-US" dirty="0"/>
          </a:p>
        </p:txBody>
      </p:sp>
      <p:grpSp>
        <p:nvGrpSpPr>
          <p:cNvPr id="9219" name="Group 7"/>
          <p:cNvGrpSpPr>
            <a:grpSpLocks/>
          </p:cNvGrpSpPr>
          <p:nvPr/>
        </p:nvGrpSpPr>
        <p:grpSpPr bwMode="auto">
          <a:xfrm>
            <a:off x="4572000" y="2057400"/>
            <a:ext cx="4267200" cy="3132138"/>
            <a:chOff x="2880" y="1473"/>
            <a:chExt cx="2688" cy="1973"/>
          </a:xfrm>
        </p:grpSpPr>
        <p:pic>
          <p:nvPicPr>
            <p:cNvPr id="9220" name="Picture 4" descr="AAJLKT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473"/>
              <a:ext cx="2626" cy="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7302" name="Rectangle 6"/>
            <p:cNvSpPr>
              <a:spLocks noChangeArrowheads="1"/>
            </p:cNvSpPr>
            <p:nvPr/>
          </p:nvSpPr>
          <p:spPr bwMode="auto">
            <a:xfrm>
              <a:off x="2880" y="3120"/>
              <a:ext cx="2688" cy="326"/>
            </a:xfrm>
            <a:prstGeom prst="rect">
              <a:avLst/>
            </a:prstGeom>
            <a:noFill/>
            <a:ln>
              <a:noFill/>
            </a:ln>
            <a:effectLst/>
            <a:extLst/>
          </p:spPr>
          <p:txBody>
            <a:bodyPr>
              <a:spAutoFit/>
            </a:bodyPr>
            <a:lstStyle/>
            <a:p>
              <a:pPr>
                <a:defRPr/>
              </a:pPr>
              <a:r>
                <a:rPr lang="en-US" b="1" dirty="0">
                  <a:cs typeface="+mn-cs"/>
                </a:rPr>
                <a:t>FIGURE 16–1 </a:t>
              </a:r>
              <a:r>
                <a:rPr lang="en-US" dirty="0">
                  <a:cs typeface="+mn-cs"/>
                </a:rPr>
                <a:t>Oil molecules cling to metal surfaces but easily slide against each other.</a:t>
              </a:r>
            </a:p>
          </p:txBody>
        </p:sp>
      </p:grpSp>
    </p:spTree>
    <p:extLst>
      <p:ext uri="{BB962C8B-B14F-4D97-AF65-F5344CB8AC3E}">
        <p14:creationId xmlns:p14="http://schemas.microsoft.com/office/powerpoint/2010/main" val="2369326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16–2</a:t>
            </a:r>
            <a:r>
              <a:rPr lang="en-US" dirty="0" smtClean="0"/>
              <a:t> Wedge-shaped oil film developed below a moving block.</a:t>
            </a:r>
            <a:endParaRPr lang="en-US" dirty="0"/>
          </a:p>
        </p:txBody>
      </p:sp>
      <p:pic>
        <p:nvPicPr>
          <p:cNvPr id="3" name="Picture 2" descr="6540016002.jpg"/>
          <p:cNvPicPr>
            <a:picLocks noChangeAspect="1"/>
          </p:cNvPicPr>
          <p:nvPr/>
        </p:nvPicPr>
        <p:blipFill>
          <a:blip r:embed="rId2" cstate="print"/>
          <a:stretch>
            <a:fillRect/>
          </a:stretch>
        </p:blipFill>
        <p:spPr>
          <a:xfrm>
            <a:off x="2212849" y="3079700"/>
            <a:ext cx="4718302" cy="1613001"/>
          </a:xfrm>
          <a:prstGeom prst="rect">
            <a:avLst/>
          </a:prstGeom>
        </p:spPr>
      </p:pic>
    </p:spTree>
    <p:extLst>
      <p:ext uri="{BB962C8B-B14F-4D97-AF65-F5344CB8AC3E}">
        <p14:creationId xmlns:p14="http://schemas.microsoft.com/office/powerpoint/2010/main" val="51474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US" dirty="0" smtClean="0"/>
              <a:t>LUBRICATION PRINCIPLES (1 OF 2)</a:t>
            </a:r>
            <a:endParaRPr lang="en-US" dirty="0"/>
          </a:p>
        </p:txBody>
      </p:sp>
      <p:sp>
        <p:nvSpPr>
          <p:cNvPr id="11266" name="Rectangle 3"/>
          <p:cNvSpPr>
            <a:spLocks noGrp="1" noChangeArrowheads="1"/>
          </p:cNvSpPr>
          <p:nvPr>
            <p:ph idx="1"/>
          </p:nvPr>
        </p:nvSpPr>
        <p:spPr>
          <a:xfrm>
            <a:off x="457200" y="1600200"/>
            <a:ext cx="4267200" cy="4525963"/>
          </a:xfrm>
        </p:spPr>
        <p:txBody>
          <a:bodyPr/>
          <a:lstStyle/>
          <a:p>
            <a:r>
              <a:rPr lang="en-US" dirty="0" smtClean="0"/>
              <a:t>This wedging action is called hydrodynamic lubrication, and depends on the force applied to the rate of speed between the objects and the thickness of the oil.</a:t>
            </a:r>
            <a:endParaRPr lang="en-US" dirty="0"/>
          </a:p>
        </p:txBody>
      </p:sp>
      <p:grpSp>
        <p:nvGrpSpPr>
          <p:cNvPr id="11267" name="Group 7"/>
          <p:cNvGrpSpPr>
            <a:grpSpLocks/>
          </p:cNvGrpSpPr>
          <p:nvPr/>
        </p:nvGrpSpPr>
        <p:grpSpPr bwMode="auto">
          <a:xfrm>
            <a:off x="4625975" y="1676400"/>
            <a:ext cx="4168775" cy="3811588"/>
            <a:chOff x="2914" y="1237"/>
            <a:chExt cx="2626" cy="2401"/>
          </a:xfrm>
        </p:grpSpPr>
        <p:pic>
          <p:nvPicPr>
            <p:cNvPr id="11268" name="Picture 4" descr="AAJLKTH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37"/>
              <a:ext cx="2626" cy="2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8326" name="Rectangle 6"/>
            <p:cNvSpPr>
              <a:spLocks noChangeArrowheads="1"/>
            </p:cNvSpPr>
            <p:nvPr/>
          </p:nvSpPr>
          <p:spPr bwMode="auto">
            <a:xfrm>
              <a:off x="2928" y="3312"/>
              <a:ext cx="2544" cy="326"/>
            </a:xfrm>
            <a:prstGeom prst="rect">
              <a:avLst/>
            </a:prstGeom>
            <a:noFill/>
            <a:ln>
              <a:noFill/>
            </a:ln>
            <a:effectLst/>
            <a:extLst/>
          </p:spPr>
          <p:txBody>
            <a:bodyPr>
              <a:spAutoFit/>
            </a:bodyPr>
            <a:lstStyle/>
            <a:p>
              <a:pPr>
                <a:defRPr/>
              </a:pPr>
              <a:r>
                <a:rPr lang="en-US" b="1" dirty="0">
                  <a:cs typeface="+mn-cs"/>
                </a:rPr>
                <a:t>FIGURE 16–3 </a:t>
              </a:r>
              <a:r>
                <a:rPr lang="en-US" dirty="0">
                  <a:cs typeface="+mn-cs"/>
                </a:rPr>
                <a:t>Wedge-shaped oil film curved around a bearing journal.</a:t>
              </a:r>
            </a:p>
          </p:txBody>
        </p:sp>
      </p:grpSp>
    </p:spTree>
    <p:extLst>
      <p:ext uri="{BB962C8B-B14F-4D97-AF65-F5344CB8AC3E}">
        <p14:creationId xmlns:p14="http://schemas.microsoft.com/office/powerpoint/2010/main" val="299322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r>
              <a:rPr lang="en-US" smtClean="0"/>
              <a:t>ENGINE LUBRICATION SYSTEMS</a:t>
            </a:r>
            <a:endParaRPr lang="en-US"/>
          </a:p>
        </p:txBody>
      </p:sp>
      <p:sp>
        <p:nvSpPr>
          <p:cNvPr id="12290" name="Rectangle 3"/>
          <p:cNvSpPr>
            <a:spLocks noGrp="1" noChangeArrowheads="1"/>
          </p:cNvSpPr>
          <p:nvPr>
            <p:ph idx="1"/>
          </p:nvPr>
        </p:nvSpPr>
        <p:spPr>
          <a:xfrm>
            <a:off x="457200" y="1600200"/>
            <a:ext cx="3886200" cy="4525963"/>
          </a:xfrm>
        </p:spPr>
        <p:txBody>
          <a:bodyPr/>
          <a:lstStyle/>
          <a:p>
            <a:r>
              <a:rPr lang="en-US" dirty="0" smtClean="0"/>
              <a:t>Purpose and Function</a:t>
            </a:r>
          </a:p>
          <a:p>
            <a:r>
              <a:rPr lang="en-US" dirty="0" smtClean="0"/>
              <a:t>Normal Oil Pressure</a:t>
            </a:r>
          </a:p>
          <a:p>
            <a:r>
              <a:rPr lang="en-US" dirty="0" smtClean="0"/>
              <a:t>Oil Temperature</a:t>
            </a:r>
            <a:endParaRPr lang="en-US" dirty="0"/>
          </a:p>
        </p:txBody>
      </p:sp>
      <p:grpSp>
        <p:nvGrpSpPr>
          <p:cNvPr id="12291" name="Group 7"/>
          <p:cNvGrpSpPr>
            <a:grpSpLocks/>
          </p:cNvGrpSpPr>
          <p:nvPr/>
        </p:nvGrpSpPr>
        <p:grpSpPr bwMode="auto">
          <a:xfrm>
            <a:off x="4572000" y="1600200"/>
            <a:ext cx="4267200" cy="4106863"/>
            <a:chOff x="2880" y="1271"/>
            <a:chExt cx="2688" cy="2587"/>
          </a:xfrm>
        </p:grpSpPr>
        <p:pic>
          <p:nvPicPr>
            <p:cNvPr id="12292" name="Picture 4" descr="AAJLKTI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71"/>
              <a:ext cx="2626" cy="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9350" name="Rectangle 6"/>
            <p:cNvSpPr>
              <a:spLocks noChangeArrowheads="1"/>
            </p:cNvSpPr>
            <p:nvPr/>
          </p:nvSpPr>
          <p:spPr bwMode="auto">
            <a:xfrm>
              <a:off x="2880" y="3264"/>
              <a:ext cx="2688" cy="594"/>
            </a:xfrm>
            <a:prstGeom prst="rect">
              <a:avLst/>
            </a:prstGeom>
            <a:noFill/>
            <a:ln>
              <a:noFill/>
            </a:ln>
            <a:effectLst/>
            <a:extLst/>
          </p:spPr>
          <p:txBody>
            <a:bodyPr>
              <a:spAutoFit/>
            </a:bodyPr>
            <a:lstStyle/>
            <a:p>
              <a:pPr>
                <a:defRPr/>
              </a:pPr>
              <a:r>
                <a:rPr lang="en-US" b="1" dirty="0">
                  <a:cs typeface="+mn-cs"/>
                </a:rPr>
                <a:t>FIGURE 16–4 </a:t>
              </a:r>
              <a:r>
                <a:rPr lang="en-US" dirty="0">
                  <a:cs typeface="+mn-cs"/>
                </a:rPr>
                <a:t>The dash oil pressure gauge may be a good indicator of engine oil pressure. If there is any concern about the oil pressure, always use a mechanical gauge to be sure.</a:t>
              </a:r>
            </a:p>
          </p:txBody>
        </p:sp>
      </p:grpSp>
    </p:spTree>
    <p:extLst>
      <p:ext uri="{BB962C8B-B14F-4D97-AF65-F5344CB8AC3E}">
        <p14:creationId xmlns:p14="http://schemas.microsoft.com/office/powerpoint/2010/main" val="4013330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dirty="0" smtClean="0"/>
              <a:t>OIL PUMPS (1 OF 2)</a:t>
            </a:r>
            <a:endParaRPr lang="en-US" dirty="0"/>
          </a:p>
        </p:txBody>
      </p:sp>
      <p:sp>
        <p:nvSpPr>
          <p:cNvPr id="13314" name="Rectangle 3"/>
          <p:cNvSpPr>
            <a:spLocks noGrp="1" noChangeArrowheads="1"/>
          </p:cNvSpPr>
          <p:nvPr>
            <p:ph type="body" idx="1"/>
          </p:nvPr>
        </p:nvSpPr>
        <p:spPr/>
        <p:txBody>
          <a:bodyPr/>
          <a:lstStyle/>
          <a:p>
            <a:r>
              <a:rPr lang="en-US" smtClean="0"/>
              <a:t>Purpose and Function</a:t>
            </a:r>
          </a:p>
          <a:p>
            <a:r>
              <a:rPr lang="en-US" smtClean="0"/>
              <a:t>Parts and Operation</a:t>
            </a:r>
          </a:p>
          <a:p>
            <a:r>
              <a:rPr lang="en-US" smtClean="0"/>
              <a:t>Types of Oil Pumps</a:t>
            </a:r>
          </a:p>
          <a:p>
            <a:pPr lvl="1"/>
            <a:r>
              <a:rPr lang="en-US" smtClean="0"/>
              <a:t>External gear type</a:t>
            </a:r>
          </a:p>
          <a:p>
            <a:pPr lvl="1"/>
            <a:r>
              <a:rPr lang="en-US" smtClean="0"/>
              <a:t>Internal/external gear type</a:t>
            </a:r>
          </a:p>
          <a:p>
            <a:pPr lvl="1"/>
            <a:r>
              <a:rPr lang="en-US" smtClean="0"/>
              <a:t>Rotor type</a:t>
            </a:r>
          </a:p>
          <a:p>
            <a:pPr lvl="1"/>
            <a:r>
              <a:rPr lang="en-US" smtClean="0"/>
              <a:t>Gerotor type</a:t>
            </a:r>
            <a:endParaRPr lang="en-US"/>
          </a:p>
        </p:txBody>
      </p:sp>
    </p:spTree>
    <p:extLst>
      <p:ext uri="{BB962C8B-B14F-4D97-AF65-F5344CB8AC3E}">
        <p14:creationId xmlns:p14="http://schemas.microsoft.com/office/powerpoint/2010/main" val="668965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16–5</a:t>
            </a:r>
            <a:r>
              <a:rPr lang="en-US" dirty="0" smtClean="0"/>
              <a:t> An oil pump driven by the camshaft.</a:t>
            </a:r>
            <a:endParaRPr lang="en-US" dirty="0"/>
          </a:p>
        </p:txBody>
      </p:sp>
      <p:pic>
        <p:nvPicPr>
          <p:cNvPr id="3" name="Picture 2" descr="6540016005.jpg"/>
          <p:cNvPicPr>
            <a:picLocks noChangeAspect="1"/>
          </p:cNvPicPr>
          <p:nvPr/>
        </p:nvPicPr>
        <p:blipFill>
          <a:blip r:embed="rId2" cstate="print"/>
          <a:stretch>
            <a:fillRect/>
          </a:stretch>
        </p:blipFill>
        <p:spPr>
          <a:xfrm>
            <a:off x="2432304" y="1587399"/>
            <a:ext cx="4279392" cy="4597603"/>
          </a:xfrm>
          <a:prstGeom prst="rect">
            <a:avLst/>
          </a:prstGeom>
        </p:spPr>
      </p:pic>
    </p:spTree>
    <p:extLst>
      <p:ext uri="{BB962C8B-B14F-4D97-AF65-F5344CB8AC3E}">
        <p14:creationId xmlns:p14="http://schemas.microsoft.com/office/powerpoint/2010/main" val="3938657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4287</TotalTime>
  <Words>556</Words>
  <Application>Microsoft Macintosh PowerPoint</Application>
  <PresentationFormat>On-screen Show (4:3)</PresentationFormat>
  <Paragraphs>76</Paragraphs>
  <Slides>25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ＭＳ Ｐゴシック</vt:lpstr>
      <vt:lpstr>Tahoma</vt:lpstr>
      <vt:lpstr>Times New Roman</vt:lpstr>
      <vt:lpstr>Verdana</vt:lpstr>
      <vt:lpstr>Wingdings</vt:lpstr>
      <vt:lpstr>Arial</vt:lpstr>
      <vt:lpstr>508 Lecture</vt:lpstr>
      <vt:lpstr>Automotive Engines Theory and Servicing</vt:lpstr>
      <vt:lpstr>OBJECTIVES (1 OF 2)</vt:lpstr>
      <vt:lpstr>OBJECTIVES (2 OF 2)</vt:lpstr>
      <vt:lpstr>LUBRICATION PRINCIPLES (1 OF 2)</vt:lpstr>
      <vt:lpstr>FIGURE 16–2 Wedge-shaped oil film developed below a moving block.</vt:lpstr>
      <vt:lpstr>LUBRICATION PRINCIPLES (1 OF 2)</vt:lpstr>
      <vt:lpstr>ENGINE LUBRICATION SYSTEMS</vt:lpstr>
      <vt:lpstr>OIL PUMPS (1 OF 2)</vt:lpstr>
      <vt:lpstr>FIGURE 16–5 An oil pump driven by the camshaft.</vt:lpstr>
      <vt:lpstr>FIGURE 16–6 In an external gear-type oil pump, the oil flows through the pump around the outside of each gear. This is an example of a positive displacement pump, wherein everything entering the pump must leave the pump.</vt:lpstr>
      <vt:lpstr>FIGURE 16–7 A typical internal/external oil pump mounted in the front cover of the engine that is driven by the crankshaft.</vt:lpstr>
      <vt:lpstr>FIGURE 16–8 The operation of a rotor-type oil pump.</vt:lpstr>
      <vt:lpstr>FIGURE 16–9 Gerotor-type oil pump driven by the crankshaft.</vt:lpstr>
      <vt:lpstr>OIL PUMPS (2 OF 2)</vt:lpstr>
      <vt:lpstr>FIGURE 16–10 Oil pressure relief valves are spring loaded. The stronger the spring tension, the higher the oil pressure.</vt:lpstr>
      <vt:lpstr>FIGURE 16–11 A typical engine design that uses both pressure and splash lubrication. Oil travels under pressure through the galleries (passages) to reach the top of the engine. Other parts are lubricated as the oil flows back down into the oil pan or is splashed onto parts.</vt:lpstr>
      <vt:lpstr>FIGURE 16–12 (a) A visual inspection indicated that this pump cover was worn. (b) An embedded particle of something was found on one of the gears, making this pump worthless except for scrap metal.</vt:lpstr>
      <vt:lpstr>OIL PASSAGES</vt:lpstr>
      <vt:lpstr>FIGURE 16–14 An intermediate shaft drives the oil pump on this overhead camshaft engine. Note the main gallery and other drilled passages in the block and cylinder head.</vt:lpstr>
      <vt:lpstr>FIGURE 16–15 Oil is sent to the rocker arms on this Chevrolet V-8 engine through the hollow pushrods. The oil returns to the oil pan through the oil drainback holes in the cylinder head.</vt:lpstr>
      <vt:lpstr>OIL PANS</vt:lpstr>
      <vt:lpstr>DRY SUMP SYSTEM</vt:lpstr>
      <vt:lpstr>OIL COOLERS</vt:lpstr>
      <vt:lpstr>FIGURE 16–18 Oil is cooled by the flow of coolant through the oil filter adaptor.</vt:lpstr>
      <vt:lpstr>SUMMARY</vt:lpstr>
    </vt:vector>
  </TitlesOfParts>
  <Company>echosvoice</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16: Lubrication System Operation and Diagnosis</dc:title>
  <dc:subject>Automotive Engines Theory and Servicing, Ninth Edition</dc:subject>
  <dc:creator>James D. Halderman</dc:creator>
  <cp:keywords>Automotive</cp:keywords>
  <cp:lastModifiedBy>Anthony Borsani</cp:lastModifiedBy>
  <cp:revision>207</cp:revision>
  <dcterms:created xsi:type="dcterms:W3CDTF">2014-07-14T20:04:21Z</dcterms:created>
  <dcterms:modified xsi:type="dcterms:W3CDTF">2018-03-15T13:26:19Z</dcterms:modified>
</cp:coreProperties>
</file>