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76" r:id="rId2"/>
    <p:sldId id="405" r:id="rId3"/>
    <p:sldId id="429" r:id="rId4"/>
    <p:sldId id="406" r:id="rId5"/>
    <p:sldId id="430" r:id="rId6"/>
    <p:sldId id="409" r:id="rId7"/>
    <p:sldId id="410" r:id="rId8"/>
    <p:sldId id="433" r:id="rId9"/>
    <p:sldId id="412" r:id="rId10"/>
    <p:sldId id="434" r:id="rId11"/>
    <p:sldId id="414" r:id="rId12"/>
    <p:sldId id="415" r:id="rId13"/>
    <p:sldId id="435" r:id="rId14"/>
    <p:sldId id="416" r:id="rId15"/>
    <p:sldId id="417" r:id="rId16"/>
    <p:sldId id="441" r:id="rId17"/>
    <p:sldId id="442" r:id="rId18"/>
    <p:sldId id="436" r:id="rId19"/>
    <p:sldId id="444" r:id="rId20"/>
    <p:sldId id="445" r:id="rId21"/>
    <p:sldId id="446" r:id="rId22"/>
    <p:sldId id="447" r:id="rId23"/>
    <p:sldId id="420" r:id="rId24"/>
    <p:sldId id="421" r:id="rId25"/>
    <p:sldId id="422" r:id="rId26"/>
    <p:sldId id="423" r:id="rId27"/>
    <p:sldId id="437" r:id="rId28"/>
    <p:sldId id="449" r:id="rId29"/>
    <p:sldId id="425" r:id="rId30"/>
    <p:sldId id="426"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50" r:id="rId46"/>
    <p:sldId id="45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C5173CF5-D289-CA49-B8DA-342ACCE89F61}"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897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15</a:t>
            </a:r>
            <a:endParaRPr lang="en-US" dirty="0"/>
          </a:p>
        </p:txBody>
      </p:sp>
      <p:sp>
        <p:nvSpPr>
          <p:cNvPr id="5" name="Text Placeholder 4"/>
          <p:cNvSpPr>
            <a:spLocks noGrp="1"/>
          </p:cNvSpPr>
          <p:nvPr>
            <p:ph type="body" sz="quarter" idx="15"/>
          </p:nvPr>
        </p:nvSpPr>
        <p:spPr/>
        <p:txBody>
          <a:bodyPr/>
          <a:lstStyle/>
          <a:p>
            <a:r>
              <a:rPr lang="en-US" dirty="0" smtClean="0"/>
              <a:t>Engine Oil</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15</a:t>
            </a:r>
            <a:r>
              <a:rPr lang="en-US" cap="all" dirty="0" smtClean="0"/>
              <a:t>–2</a:t>
            </a:r>
            <a:r>
              <a:rPr lang="en-US" dirty="0" smtClean="0"/>
              <a:t> API doughnut for a SAE 5W-30, SM engine oil. When compared to a reference oil, the “energy conserving” designation indicates a 1.1% better fuel economy for SAE 10W-30 oils and 0.5% better fuel economy for SAE 5W-30 oils.</a:t>
            </a:r>
            <a:endParaRPr lang="en-US" dirty="0"/>
          </a:p>
        </p:txBody>
      </p:sp>
      <p:pic>
        <p:nvPicPr>
          <p:cNvPr id="3" name="Picture 2" descr="6540015002.jpg"/>
          <p:cNvPicPr>
            <a:picLocks noChangeAspect="1"/>
          </p:cNvPicPr>
          <p:nvPr/>
        </p:nvPicPr>
        <p:blipFill>
          <a:blip r:embed="rId2" cstate="print"/>
          <a:stretch>
            <a:fillRect/>
          </a:stretch>
        </p:blipFill>
        <p:spPr>
          <a:xfrm>
            <a:off x="2366468" y="1680667"/>
            <a:ext cx="4411065" cy="4411065"/>
          </a:xfrm>
          <a:prstGeom prst="rect">
            <a:avLst/>
          </a:prstGeom>
        </p:spPr>
      </p:pic>
    </p:spTree>
    <p:extLst>
      <p:ext uri="{BB962C8B-B14F-4D97-AF65-F5344CB8AC3E}">
        <p14:creationId xmlns:p14="http://schemas.microsoft.com/office/powerpoint/2010/main" val="67307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API RATING (2 OF 4)</a:t>
            </a:r>
            <a:endParaRPr lang="en-US" dirty="0"/>
          </a:p>
        </p:txBody>
      </p:sp>
      <p:sp>
        <p:nvSpPr>
          <p:cNvPr id="17410" name="Rectangle 3"/>
          <p:cNvSpPr>
            <a:spLocks noGrp="1" noChangeArrowheads="1"/>
          </p:cNvSpPr>
          <p:nvPr>
            <p:ph type="body" idx="1"/>
          </p:nvPr>
        </p:nvSpPr>
        <p:spPr/>
        <p:txBody>
          <a:bodyPr/>
          <a:lstStyle/>
          <a:p>
            <a:r>
              <a:rPr lang="en-US" dirty="0" smtClean="0"/>
              <a:t>Diesel Engine Ratings</a:t>
            </a:r>
          </a:p>
          <a:p>
            <a:pPr lvl="1"/>
            <a:r>
              <a:rPr lang="en-US" dirty="0" smtClean="0"/>
              <a:t>CA Obsolete</a:t>
            </a:r>
          </a:p>
          <a:p>
            <a:pPr lvl="1"/>
            <a:r>
              <a:rPr lang="en-US" dirty="0" smtClean="0"/>
              <a:t>CB Obsolete</a:t>
            </a:r>
          </a:p>
          <a:p>
            <a:pPr lvl="1"/>
            <a:r>
              <a:rPr lang="en-US" dirty="0" smtClean="0"/>
              <a:t>CC Obsolete</a:t>
            </a:r>
          </a:p>
          <a:p>
            <a:pPr lvl="1"/>
            <a:r>
              <a:rPr lang="en-US" dirty="0" smtClean="0"/>
              <a:t>CD Minimum rating for use in a diesel engine service</a:t>
            </a:r>
          </a:p>
          <a:p>
            <a:pPr lvl="1"/>
            <a:r>
              <a:rPr lang="en-US" dirty="0" smtClean="0"/>
              <a:t>CE Designed for certain turbocharged or supercharged heavy-duty diesel engine service</a:t>
            </a:r>
            <a:endParaRPr lang="en-US" dirty="0"/>
          </a:p>
        </p:txBody>
      </p:sp>
    </p:spTree>
    <p:extLst>
      <p:ext uri="{BB962C8B-B14F-4D97-AF65-F5344CB8AC3E}">
        <p14:creationId xmlns:p14="http://schemas.microsoft.com/office/powerpoint/2010/main" val="74176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a:t>API RATING </a:t>
            </a:r>
            <a:r>
              <a:rPr lang="en-US" dirty="0" smtClean="0"/>
              <a:t>(3 </a:t>
            </a:r>
            <a:r>
              <a:rPr lang="en-US" dirty="0"/>
              <a:t>OF 4)</a:t>
            </a:r>
          </a:p>
        </p:txBody>
      </p:sp>
      <p:sp>
        <p:nvSpPr>
          <p:cNvPr id="18434" name="Rectangle 3"/>
          <p:cNvSpPr>
            <a:spLocks noGrp="1" noChangeArrowheads="1"/>
          </p:cNvSpPr>
          <p:nvPr>
            <p:ph type="body" idx="1"/>
          </p:nvPr>
        </p:nvSpPr>
        <p:spPr/>
        <p:txBody>
          <a:bodyPr/>
          <a:lstStyle/>
          <a:p>
            <a:r>
              <a:rPr lang="en-US" dirty="0" smtClean="0"/>
              <a:t>Diesel Engine Ratings</a:t>
            </a:r>
          </a:p>
          <a:p>
            <a:pPr lvl="1"/>
            <a:r>
              <a:rPr lang="en-US" dirty="0" smtClean="0"/>
              <a:t>CF For off-road indirect injected diesel engine service</a:t>
            </a:r>
          </a:p>
          <a:p>
            <a:pPr lvl="1"/>
            <a:r>
              <a:rPr lang="en-US" dirty="0" smtClean="0"/>
              <a:t>CF-2 Two-stroke diesel engine service</a:t>
            </a:r>
          </a:p>
          <a:p>
            <a:pPr lvl="1"/>
            <a:r>
              <a:rPr lang="en-US" dirty="0" smtClean="0"/>
              <a:t>CF-4 High-speed four-stroke cycle diesel engine service</a:t>
            </a:r>
          </a:p>
          <a:p>
            <a:pPr lvl="1"/>
            <a:r>
              <a:rPr lang="en-US" dirty="0" smtClean="0"/>
              <a:t>CG-4 Severe-duty high-speed four-stroke diesel engine service</a:t>
            </a:r>
          </a:p>
        </p:txBody>
      </p:sp>
    </p:spTree>
    <p:extLst>
      <p:ext uri="{BB962C8B-B14F-4D97-AF65-F5344CB8AC3E}">
        <p14:creationId xmlns:p14="http://schemas.microsoft.com/office/powerpoint/2010/main" val="225967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RATING </a:t>
            </a:r>
            <a:r>
              <a:rPr lang="en-US" dirty="0" smtClean="0"/>
              <a:t>(4 </a:t>
            </a:r>
            <a:r>
              <a:rPr lang="en-US" dirty="0"/>
              <a:t>OF 4)</a:t>
            </a:r>
          </a:p>
        </p:txBody>
      </p:sp>
      <p:sp>
        <p:nvSpPr>
          <p:cNvPr id="3" name="Content Placeholder 2"/>
          <p:cNvSpPr>
            <a:spLocks noGrp="1"/>
          </p:cNvSpPr>
          <p:nvPr>
            <p:ph idx="1"/>
          </p:nvPr>
        </p:nvSpPr>
        <p:spPr/>
        <p:txBody>
          <a:bodyPr/>
          <a:lstStyle/>
          <a:p>
            <a:pPr lvl="1"/>
            <a:r>
              <a:rPr lang="en-US" dirty="0"/>
              <a:t>CI-4 Severe-duty high-speed four-stroke diesel engine service</a:t>
            </a:r>
          </a:p>
          <a:p>
            <a:pPr lvl="1"/>
            <a:r>
              <a:rPr lang="en-US" dirty="0"/>
              <a:t>CJ-4 Required for use in all 2007 and newer diesels using ultra-low-sulfur diesel (ULSD) </a:t>
            </a:r>
            <a:r>
              <a:rPr lang="en-US" dirty="0" smtClean="0"/>
              <a:t>fuel</a:t>
            </a:r>
            <a:endParaRPr lang="en-US" dirty="0"/>
          </a:p>
        </p:txBody>
      </p:sp>
    </p:spTree>
    <p:extLst>
      <p:ext uri="{BB962C8B-B14F-4D97-AF65-F5344CB8AC3E}">
        <p14:creationId xmlns:p14="http://schemas.microsoft.com/office/powerpoint/2010/main" val="183372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ILSAC OIL RATING (1 OF 2)</a:t>
            </a:r>
            <a:endParaRPr lang="en-US" dirty="0"/>
          </a:p>
        </p:txBody>
      </p:sp>
      <p:sp>
        <p:nvSpPr>
          <p:cNvPr id="19458" name="Rectangle 3"/>
          <p:cNvSpPr>
            <a:spLocks noGrp="1" noChangeArrowheads="1"/>
          </p:cNvSpPr>
          <p:nvPr>
            <p:ph idx="1"/>
          </p:nvPr>
        </p:nvSpPr>
        <p:spPr/>
        <p:txBody>
          <a:bodyPr/>
          <a:lstStyle/>
          <a:p>
            <a:r>
              <a:rPr lang="en-US" smtClean="0"/>
              <a:t>The International Lubricant Standardization and Approval Committee (ILSAC) developed an oil rating that consolidates the SAE viscosity rating and the API quality rating. </a:t>
            </a:r>
          </a:p>
          <a:p>
            <a:r>
              <a:rPr lang="en-US" smtClean="0"/>
              <a:t>If an engine oil meets the standards, a </a:t>
            </a:r>
            <a:r>
              <a:rPr lang="en-US" altLang="ja-JP" smtClean="0"/>
              <a:t>"starburst" symbol is displayed on the front of the oil container.</a:t>
            </a:r>
            <a:endParaRPr lang="en-US"/>
          </a:p>
        </p:txBody>
      </p:sp>
    </p:spTree>
    <p:extLst>
      <p:ext uri="{BB962C8B-B14F-4D97-AF65-F5344CB8AC3E}">
        <p14:creationId xmlns:p14="http://schemas.microsoft.com/office/powerpoint/2010/main" val="90642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ILSAC OIL RATING (2 OF 2)</a:t>
            </a:r>
            <a:endParaRPr lang="en-US" dirty="0"/>
          </a:p>
        </p:txBody>
      </p:sp>
      <p:sp>
        <p:nvSpPr>
          <p:cNvPr id="20482" name="Rectangle 3"/>
          <p:cNvSpPr>
            <a:spLocks noGrp="1" noChangeArrowheads="1"/>
          </p:cNvSpPr>
          <p:nvPr>
            <p:ph type="body" idx="1"/>
          </p:nvPr>
        </p:nvSpPr>
        <p:spPr/>
        <p:txBody>
          <a:bodyPr/>
          <a:lstStyle/>
          <a:p>
            <a:r>
              <a:rPr lang="en-US" smtClean="0"/>
              <a:t>The original GF-1 (gasoline fueled) rating in 1993</a:t>
            </a:r>
          </a:p>
          <a:p>
            <a:r>
              <a:rPr lang="en-US" smtClean="0"/>
              <a:t>Updated to GF-2 in 1997</a:t>
            </a:r>
          </a:p>
          <a:p>
            <a:r>
              <a:rPr lang="en-US" smtClean="0"/>
              <a:t>Updated to GF-3 in 2000</a:t>
            </a:r>
          </a:p>
          <a:p>
            <a:r>
              <a:rPr lang="en-US" smtClean="0"/>
              <a:t>Updated to GF-4 in 2004</a:t>
            </a:r>
          </a:p>
          <a:p>
            <a:r>
              <a:rPr lang="en-US" smtClean="0"/>
              <a:t>Updated to GF-5 in 2010</a:t>
            </a:r>
            <a:endParaRPr lang="en-US"/>
          </a:p>
        </p:txBody>
      </p:sp>
    </p:spTree>
    <p:extLst>
      <p:ext uri="{BB962C8B-B14F-4D97-AF65-F5344CB8AC3E}">
        <p14:creationId xmlns:p14="http://schemas.microsoft.com/office/powerpoint/2010/main" val="124504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15</a:t>
            </a:r>
            <a:r>
              <a:rPr lang="en-US" cap="all" dirty="0" smtClean="0"/>
              <a:t>–3</a:t>
            </a:r>
            <a:r>
              <a:rPr lang="en-US" dirty="0" smtClean="0"/>
              <a:t> The International Lubricant Standardization and Approval Committee (ILSAC) starburst symbol. If this symbol is on the front of the container of oil, then it is acceptable for use in almost any gasoline engine.</a:t>
            </a:r>
            <a:endParaRPr lang="en-US" dirty="0"/>
          </a:p>
        </p:txBody>
      </p:sp>
      <p:pic>
        <p:nvPicPr>
          <p:cNvPr id="3" name="Picture 2" descr="6540015003.jpg"/>
          <p:cNvPicPr>
            <a:picLocks noChangeAspect="1"/>
          </p:cNvPicPr>
          <p:nvPr/>
        </p:nvPicPr>
        <p:blipFill>
          <a:blip r:embed="rId2" cstate="print"/>
          <a:stretch>
            <a:fillRect/>
          </a:stretch>
        </p:blipFill>
        <p:spPr>
          <a:xfrm>
            <a:off x="3002890" y="2196388"/>
            <a:ext cx="3138220" cy="3379622"/>
          </a:xfrm>
          <a:prstGeom prst="rect">
            <a:avLst/>
          </a:prstGeom>
        </p:spPr>
      </p:pic>
    </p:spTree>
    <p:extLst>
      <p:ext uri="{BB962C8B-B14F-4D97-AF65-F5344CB8AC3E}">
        <p14:creationId xmlns:p14="http://schemas.microsoft.com/office/powerpoint/2010/main" val="30430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EUROPEAN OIL RATING SYSTEM</a:t>
            </a:r>
            <a:endParaRPr lang="en-US" dirty="0"/>
          </a:p>
        </p:txBody>
      </p:sp>
      <p:sp>
        <p:nvSpPr>
          <p:cNvPr id="4" name="Content Placeholder 3"/>
          <p:cNvSpPr>
            <a:spLocks noGrp="1"/>
          </p:cNvSpPr>
          <p:nvPr>
            <p:ph idx="1"/>
          </p:nvPr>
        </p:nvSpPr>
        <p:spPr/>
        <p:txBody>
          <a:bodyPr/>
          <a:lstStyle/>
          <a:p>
            <a:r>
              <a:rPr lang="en-US" dirty="0" smtClean="0"/>
              <a:t>How are gasoline engine oils and diesel engine oils rated?</a:t>
            </a:r>
          </a:p>
          <a:p>
            <a:r>
              <a:rPr lang="en-US" dirty="0"/>
              <a:t>Starting in 2004, the ACEA began using combined </a:t>
            </a:r>
            <a:r>
              <a:rPr lang="en-US" dirty="0" smtClean="0"/>
              <a:t>ratings such </a:t>
            </a:r>
            <a:r>
              <a:rPr lang="en-US" dirty="0"/>
              <a:t>as A1/B1, A3/B3, A3/B4, and A5/B5.</a:t>
            </a:r>
          </a:p>
        </p:txBody>
      </p:sp>
    </p:spTree>
    <p:extLst>
      <p:ext uri="{BB962C8B-B14F-4D97-AF65-F5344CB8AC3E}">
        <p14:creationId xmlns:p14="http://schemas.microsoft.com/office/powerpoint/2010/main" val="205978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15</a:t>
            </a:r>
            <a:r>
              <a:rPr lang="en-US" cap="all" dirty="0" smtClean="0"/>
              <a:t>–4</a:t>
            </a:r>
            <a:r>
              <a:rPr lang="en-US" dirty="0" smtClean="0"/>
              <a:t> ACEA ratings are included on the back of the oil container if it meets any of the standards. ACEA ratings apply to European vehicles only such as BMW, Mercedes, Audi, and VW.</a:t>
            </a:r>
            <a:endParaRPr lang="en-US" dirty="0"/>
          </a:p>
        </p:txBody>
      </p:sp>
      <p:pic>
        <p:nvPicPr>
          <p:cNvPr id="3" name="Picture 2" descr="6540015004.jpg"/>
          <p:cNvPicPr>
            <a:picLocks noChangeAspect="1"/>
          </p:cNvPicPr>
          <p:nvPr/>
        </p:nvPicPr>
        <p:blipFill>
          <a:blip r:embed="rId2" cstate="print"/>
          <a:stretch>
            <a:fillRect/>
          </a:stretch>
        </p:blipFill>
        <p:spPr>
          <a:xfrm>
            <a:off x="1691641" y="1548994"/>
            <a:ext cx="5760719" cy="4674412"/>
          </a:xfrm>
          <a:prstGeom prst="rect">
            <a:avLst/>
          </a:prstGeom>
        </p:spPr>
      </p:pic>
    </p:spTree>
    <p:extLst>
      <p:ext uri="{BB962C8B-B14F-4D97-AF65-F5344CB8AC3E}">
        <p14:creationId xmlns:p14="http://schemas.microsoft.com/office/powerpoint/2010/main" val="401621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smtClean="0"/>
              <a:t>ENGINE OIL ADDITIVES (1 OF 2)</a:t>
            </a:r>
            <a:endParaRPr lang="en-US" dirty="0"/>
          </a:p>
        </p:txBody>
      </p:sp>
      <p:sp>
        <p:nvSpPr>
          <p:cNvPr id="10242" name="Rectangle 3"/>
          <p:cNvSpPr>
            <a:spLocks noGrp="1" noChangeArrowheads="1"/>
          </p:cNvSpPr>
          <p:nvPr>
            <p:ph type="body" idx="1"/>
          </p:nvPr>
        </p:nvSpPr>
        <p:spPr/>
        <p:txBody>
          <a:bodyPr/>
          <a:lstStyle/>
          <a:p>
            <a:r>
              <a:rPr lang="en-US" dirty="0" smtClean="0"/>
              <a:t>Oil producers are careful to check the compatibility of the oil additives they use. </a:t>
            </a:r>
          </a:p>
          <a:p>
            <a:pPr lvl="1"/>
            <a:r>
              <a:rPr lang="en-US" dirty="0" smtClean="0"/>
              <a:t>A number of chemicals that will help each other can be used for each of the additive requirements. </a:t>
            </a:r>
          </a:p>
        </p:txBody>
      </p:sp>
    </p:spTree>
    <p:extLst>
      <p:ext uri="{BB962C8B-B14F-4D97-AF65-F5344CB8AC3E}">
        <p14:creationId xmlns:p14="http://schemas.microsoft.com/office/powerpoint/2010/main" val="360194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15.1</a:t>
            </a:r>
            <a:r>
              <a:rPr lang="en-US" dirty="0" smtClean="0"/>
              <a:t> Explain the purpose of engine oil and engine oil additives. </a:t>
            </a:r>
          </a:p>
          <a:p>
            <a:pPr marL="0" indent="-29718">
              <a:buNone/>
            </a:pPr>
            <a:r>
              <a:rPr lang="en-US" b="1" dirty="0" smtClean="0">
                <a:solidFill>
                  <a:srgbClr val="007FA3"/>
                </a:solidFill>
              </a:rPr>
              <a:t>15.2</a:t>
            </a:r>
            <a:r>
              <a:rPr lang="en-US" dirty="0" smtClean="0"/>
              <a:t> Discuss the properties of engine oil. </a:t>
            </a:r>
          </a:p>
          <a:p>
            <a:pPr marL="0" indent="-29718">
              <a:buNone/>
            </a:pPr>
            <a:r>
              <a:rPr lang="en-US" b="1" dirty="0" smtClean="0">
                <a:solidFill>
                  <a:srgbClr val="007FA3"/>
                </a:solidFill>
              </a:rPr>
              <a:t>15.3</a:t>
            </a:r>
            <a:r>
              <a:rPr lang="en-US" dirty="0" smtClean="0"/>
              <a:t> Discuss SAE rating, API rating, ILSAC oil rating, European oil rating system, and Japanese oil rating. </a:t>
            </a:r>
          </a:p>
        </p:txBody>
      </p:sp>
    </p:spTree>
    <p:extLst>
      <p:ext uri="{BB962C8B-B14F-4D97-AF65-F5344CB8AC3E}">
        <p14:creationId xmlns:p14="http://schemas.microsoft.com/office/powerpoint/2010/main" val="290397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OIL ADDITIVES </a:t>
            </a:r>
            <a:r>
              <a:rPr lang="en-US" dirty="0" smtClean="0"/>
              <a:t>(2 </a:t>
            </a:r>
            <a:r>
              <a:rPr lang="en-US" dirty="0"/>
              <a:t>OF 2)</a:t>
            </a:r>
          </a:p>
        </p:txBody>
      </p:sp>
      <p:sp>
        <p:nvSpPr>
          <p:cNvPr id="3" name="Content Placeholder 2"/>
          <p:cNvSpPr>
            <a:spLocks noGrp="1"/>
          </p:cNvSpPr>
          <p:nvPr>
            <p:ph idx="1"/>
          </p:nvPr>
        </p:nvSpPr>
        <p:spPr/>
        <p:txBody>
          <a:bodyPr/>
          <a:lstStyle/>
          <a:p>
            <a:r>
              <a:rPr lang="en-US" dirty="0"/>
              <a:t>The balanced additives are called an additive package.</a:t>
            </a:r>
          </a:p>
          <a:p>
            <a:pPr lvl="1"/>
            <a:r>
              <a:rPr lang="en-US" dirty="0"/>
              <a:t>Additives to Improve the Base Oil</a:t>
            </a:r>
          </a:p>
          <a:p>
            <a:pPr lvl="1"/>
            <a:r>
              <a:rPr lang="en-US" dirty="0"/>
              <a:t>Additives to Protect the Base Oil</a:t>
            </a:r>
          </a:p>
          <a:p>
            <a:pPr lvl="1"/>
            <a:r>
              <a:rPr lang="en-US" dirty="0"/>
              <a:t>Additives to Protect the </a:t>
            </a:r>
            <a:r>
              <a:rPr lang="en-US" dirty="0" smtClean="0"/>
              <a:t>Engine</a:t>
            </a:r>
            <a:endParaRPr lang="en-US" dirty="0"/>
          </a:p>
        </p:txBody>
      </p:sp>
    </p:spTree>
    <p:extLst>
      <p:ext uri="{BB962C8B-B14F-4D97-AF65-F5344CB8AC3E}">
        <p14:creationId xmlns:p14="http://schemas.microsoft.com/office/powerpoint/2010/main" val="112895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15</a:t>
            </a:r>
            <a:r>
              <a:rPr lang="en-US" cap="all" dirty="0" smtClean="0"/>
              <a:t>–5</a:t>
            </a:r>
            <a:r>
              <a:rPr lang="en-US" dirty="0" smtClean="0"/>
              <a:t> Viscosity index (VI) improver is a polymer and feels like finely ground foam rubber. When dissolved in the oil, it expands when hot to keep the oil from thinning.</a:t>
            </a:r>
            <a:endParaRPr lang="en-US" dirty="0"/>
          </a:p>
        </p:txBody>
      </p:sp>
      <p:pic>
        <p:nvPicPr>
          <p:cNvPr id="3" name="Picture 2" descr="6540015005.jpg"/>
          <p:cNvPicPr>
            <a:picLocks noChangeAspect="1"/>
          </p:cNvPicPr>
          <p:nvPr/>
        </p:nvPicPr>
        <p:blipFill>
          <a:blip r:embed="rId2" cstate="print"/>
          <a:stretch>
            <a:fillRect/>
          </a:stretch>
        </p:blipFill>
        <p:spPr>
          <a:xfrm>
            <a:off x="1691641" y="1713586"/>
            <a:ext cx="5760719" cy="4345228"/>
          </a:xfrm>
          <a:prstGeom prst="rect">
            <a:avLst/>
          </a:prstGeom>
        </p:spPr>
      </p:pic>
    </p:spTree>
    <p:extLst>
      <p:ext uri="{BB962C8B-B14F-4D97-AF65-F5344CB8AC3E}">
        <p14:creationId xmlns:p14="http://schemas.microsoft.com/office/powerpoint/2010/main" val="110473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OIL BRAND COMPATIBILITY</a:t>
            </a:r>
            <a:endParaRPr lang="en-US" dirty="0"/>
          </a:p>
        </p:txBody>
      </p:sp>
      <p:sp>
        <p:nvSpPr>
          <p:cNvPr id="4" name="Content Placeholder 3"/>
          <p:cNvSpPr>
            <a:spLocks noGrp="1"/>
          </p:cNvSpPr>
          <p:nvPr>
            <p:ph idx="1"/>
          </p:nvPr>
        </p:nvSpPr>
        <p:spPr/>
        <p:txBody>
          <a:bodyPr/>
          <a:lstStyle/>
          <a:p>
            <a:r>
              <a:rPr lang="en-US" dirty="0"/>
              <a:t>Many technicians and vehicle owners have their favorite brand </a:t>
            </a:r>
            <a:r>
              <a:rPr lang="en-US" dirty="0" smtClean="0"/>
              <a:t>of engine </a:t>
            </a:r>
            <a:r>
              <a:rPr lang="en-US" dirty="0"/>
              <a:t>oil. </a:t>
            </a:r>
            <a:endParaRPr lang="en-US" dirty="0" smtClean="0"/>
          </a:p>
          <a:p>
            <a:r>
              <a:rPr lang="en-US" dirty="0" smtClean="0"/>
              <a:t>The </a:t>
            </a:r>
            <a:r>
              <a:rPr lang="en-US" dirty="0"/>
              <a:t>choice is often made as a result of marketing </a:t>
            </a:r>
            <a:r>
              <a:rPr lang="en-US" dirty="0" smtClean="0"/>
              <a:t>and advertising</a:t>
            </a:r>
            <a:r>
              <a:rPr lang="en-US" dirty="0"/>
              <a:t>, as well as comments from friends, relatives, and technicians.</a:t>
            </a:r>
          </a:p>
        </p:txBody>
      </p:sp>
    </p:spTree>
    <p:extLst>
      <p:ext uri="{BB962C8B-B14F-4D97-AF65-F5344CB8AC3E}">
        <p14:creationId xmlns:p14="http://schemas.microsoft.com/office/powerpoint/2010/main" val="2546914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smtClean="0"/>
              <a:t>SYNTHETIC OIL (1 OF 3)</a:t>
            </a:r>
            <a:endParaRPr lang="en-US" dirty="0"/>
          </a:p>
        </p:txBody>
      </p:sp>
      <p:sp>
        <p:nvSpPr>
          <p:cNvPr id="23554" name="Rectangle 3"/>
          <p:cNvSpPr>
            <a:spLocks noGrp="1" noChangeArrowheads="1"/>
          </p:cNvSpPr>
          <p:nvPr>
            <p:ph type="body" idx="1"/>
          </p:nvPr>
        </p:nvSpPr>
        <p:spPr/>
        <p:txBody>
          <a:bodyPr/>
          <a:lstStyle/>
          <a:p>
            <a:r>
              <a:rPr lang="en-US" smtClean="0"/>
              <a:t>Synthetic engine oils have been available for years for military, commercial, and general public use. </a:t>
            </a:r>
          </a:p>
          <a:p>
            <a:pPr lvl="1"/>
            <a:r>
              <a:rPr lang="en-US" smtClean="0"/>
              <a:t>Synthetic means that it is a manufactured product and not refined from a naturally occurring substance, as engine oil (petroleum base) is refined from crude oil. </a:t>
            </a:r>
          </a:p>
          <a:p>
            <a:pPr lvl="1"/>
            <a:r>
              <a:rPr lang="en-US" smtClean="0"/>
              <a:t>Synthetic oil is processed from several different base stocks using several different methods.</a:t>
            </a:r>
            <a:endParaRPr lang="en-US"/>
          </a:p>
        </p:txBody>
      </p:sp>
    </p:spTree>
    <p:extLst>
      <p:ext uri="{BB962C8B-B14F-4D97-AF65-F5344CB8AC3E}">
        <p14:creationId xmlns:p14="http://schemas.microsoft.com/office/powerpoint/2010/main" val="121043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smtClean="0"/>
              <a:t>SYNTHETIC OIL (2 OF 3)</a:t>
            </a:r>
            <a:endParaRPr lang="en-US" dirty="0"/>
          </a:p>
        </p:txBody>
      </p:sp>
      <p:sp>
        <p:nvSpPr>
          <p:cNvPr id="24578" name="Rectangle 3"/>
          <p:cNvSpPr>
            <a:spLocks noGrp="1" noChangeArrowheads="1"/>
          </p:cNvSpPr>
          <p:nvPr>
            <p:ph type="body" idx="1"/>
          </p:nvPr>
        </p:nvSpPr>
        <p:spPr/>
        <p:txBody>
          <a:bodyPr/>
          <a:lstStyle/>
          <a:p>
            <a:r>
              <a:rPr lang="en-US" smtClean="0"/>
              <a:t>According to the American Petroleum Institute, engine oil is classified into the following groups.</a:t>
            </a:r>
          </a:p>
          <a:p>
            <a:pPr lvl="1"/>
            <a:r>
              <a:rPr lang="en-US" smtClean="0"/>
              <a:t>Group I </a:t>
            </a:r>
          </a:p>
          <a:p>
            <a:pPr lvl="1"/>
            <a:r>
              <a:rPr lang="en-US" smtClean="0"/>
              <a:t>Group II </a:t>
            </a:r>
          </a:p>
          <a:p>
            <a:pPr lvl="1"/>
            <a:r>
              <a:rPr lang="en-US" smtClean="0"/>
              <a:t>Group III</a:t>
            </a:r>
          </a:p>
          <a:p>
            <a:pPr lvl="1"/>
            <a:r>
              <a:rPr lang="en-US" smtClean="0"/>
              <a:t>Group IV</a:t>
            </a:r>
          </a:p>
          <a:p>
            <a:pPr lvl="1"/>
            <a:r>
              <a:rPr lang="en-US" smtClean="0"/>
              <a:t>Group V</a:t>
            </a:r>
            <a:endParaRPr lang="en-US"/>
          </a:p>
        </p:txBody>
      </p:sp>
    </p:spTree>
    <p:extLst>
      <p:ext uri="{BB962C8B-B14F-4D97-AF65-F5344CB8AC3E}">
        <p14:creationId xmlns:p14="http://schemas.microsoft.com/office/powerpoint/2010/main" val="271156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t>SYNTHETIC OIL </a:t>
            </a:r>
            <a:r>
              <a:rPr lang="en-US" dirty="0" smtClean="0"/>
              <a:t>(3 </a:t>
            </a:r>
            <a:r>
              <a:rPr lang="en-US" dirty="0"/>
              <a:t>OF 3)</a:t>
            </a:r>
          </a:p>
        </p:txBody>
      </p:sp>
      <p:sp>
        <p:nvSpPr>
          <p:cNvPr id="25602" name="Rectangle 3"/>
          <p:cNvSpPr>
            <a:spLocks noGrp="1" noChangeArrowheads="1"/>
          </p:cNvSpPr>
          <p:nvPr>
            <p:ph idx="1"/>
          </p:nvPr>
        </p:nvSpPr>
        <p:spPr>
          <a:xfrm>
            <a:off x="457200" y="1600200"/>
            <a:ext cx="4038600" cy="4525963"/>
          </a:xfrm>
        </p:spPr>
        <p:txBody>
          <a:bodyPr/>
          <a:lstStyle/>
          <a:p>
            <a:r>
              <a:rPr lang="en-US" dirty="0" smtClean="0"/>
              <a:t>Advantages of Synthetics</a:t>
            </a:r>
          </a:p>
          <a:p>
            <a:r>
              <a:rPr lang="en-US" dirty="0" smtClean="0"/>
              <a:t>Disadvantages of Synthetics</a:t>
            </a:r>
          </a:p>
          <a:p>
            <a:r>
              <a:rPr lang="en-US" dirty="0" smtClean="0"/>
              <a:t>Synthetic Blends</a:t>
            </a:r>
            <a:endParaRPr lang="en-US" dirty="0"/>
          </a:p>
        </p:txBody>
      </p:sp>
      <p:grpSp>
        <p:nvGrpSpPr>
          <p:cNvPr id="25603" name="Group 9"/>
          <p:cNvGrpSpPr>
            <a:grpSpLocks/>
          </p:cNvGrpSpPr>
          <p:nvPr/>
        </p:nvGrpSpPr>
        <p:grpSpPr bwMode="auto">
          <a:xfrm>
            <a:off x="3353292" y="1524000"/>
            <a:ext cx="5790548" cy="4844278"/>
            <a:chOff x="1534" y="1011"/>
            <a:chExt cx="4263" cy="3378"/>
          </a:xfrm>
        </p:grpSpPr>
        <p:pic>
          <p:nvPicPr>
            <p:cNvPr id="256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011"/>
              <a:ext cx="2626" cy="2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9960" name="Rectangle 8"/>
            <p:cNvSpPr>
              <a:spLocks noChangeArrowheads="1"/>
            </p:cNvSpPr>
            <p:nvPr/>
          </p:nvSpPr>
          <p:spPr bwMode="auto">
            <a:xfrm>
              <a:off x="1534" y="3552"/>
              <a:ext cx="4263" cy="837"/>
            </a:xfrm>
            <a:prstGeom prst="rect">
              <a:avLst/>
            </a:prstGeom>
            <a:noFill/>
            <a:ln>
              <a:noFill/>
            </a:ln>
            <a:effectLst/>
            <a:extLst/>
          </p:spPr>
          <p:txBody>
            <a:bodyPr wrap="square">
              <a:spAutoFit/>
            </a:bodyPr>
            <a:lstStyle/>
            <a:p>
              <a:pPr>
                <a:defRPr/>
              </a:pPr>
              <a:r>
                <a:rPr lang="en-US" b="1" dirty="0">
                  <a:cs typeface="+mn-cs"/>
                </a:rPr>
                <a:t>FIGURE 15–8 </a:t>
              </a:r>
              <a:r>
                <a:rPr lang="en-US" dirty="0">
                  <a:cs typeface="+mn-cs"/>
                </a:rPr>
                <a:t>Both oils have been cooled to -20°F (-29°C). Notice that the synthetic oil on the left flows more freely than the mineral oil on the right even though both are SAE 5W-30.</a:t>
              </a:r>
            </a:p>
          </p:txBody>
        </p:sp>
      </p:grpSp>
    </p:spTree>
    <p:extLst>
      <p:ext uri="{BB962C8B-B14F-4D97-AF65-F5344CB8AC3E}">
        <p14:creationId xmlns:p14="http://schemas.microsoft.com/office/powerpoint/2010/main" val="3255109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smtClean="0"/>
              <a:t>VEHICLE-SPECIFIC SPECIFICATIONS</a:t>
            </a:r>
            <a:endParaRPr lang="en-US" dirty="0"/>
          </a:p>
        </p:txBody>
      </p:sp>
      <p:sp>
        <p:nvSpPr>
          <p:cNvPr id="26626" name="Rectangle 3"/>
          <p:cNvSpPr>
            <a:spLocks noGrp="1" noChangeArrowheads="1"/>
          </p:cNvSpPr>
          <p:nvPr>
            <p:ph type="body" idx="1"/>
          </p:nvPr>
        </p:nvSpPr>
        <p:spPr/>
        <p:txBody>
          <a:bodyPr/>
          <a:lstStyle/>
          <a:p>
            <a:r>
              <a:rPr lang="en-US" smtClean="0"/>
              <a:t>Some oils can meet industry specifications, such as SAE, API, and/or ILSAC ratings, but not pass the tests specified by the vehicle manufacturer.</a:t>
            </a:r>
            <a:endParaRPr lang="en-US"/>
          </a:p>
        </p:txBody>
      </p:sp>
    </p:spTree>
    <p:extLst>
      <p:ext uri="{BB962C8B-B14F-4D97-AF65-F5344CB8AC3E}">
        <p14:creationId xmlns:p14="http://schemas.microsoft.com/office/powerpoint/2010/main" val="313683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15–9</a:t>
            </a:r>
            <a:r>
              <a:rPr lang="en-US" dirty="0" smtClean="0"/>
              <a:t> European vehicle manufacturers usually specify engine oil with a broad viscosity range, such as SAE 5W-40, and their own unique standards, such as the Mercedes specification 229.51. Always use the oil specified by the vehicle manufacturer.</a:t>
            </a:r>
            <a:endParaRPr lang="en-US" dirty="0"/>
          </a:p>
        </p:txBody>
      </p:sp>
      <p:pic>
        <p:nvPicPr>
          <p:cNvPr id="3" name="Picture 2" descr="6540015009.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12427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 MILEAGE OILS</a:t>
            </a:r>
            <a:endParaRPr lang="en-US" dirty="0"/>
          </a:p>
        </p:txBody>
      </p:sp>
      <p:sp>
        <p:nvSpPr>
          <p:cNvPr id="4" name="Content Placeholder 3"/>
          <p:cNvSpPr>
            <a:spLocks noGrp="1"/>
          </p:cNvSpPr>
          <p:nvPr>
            <p:ph idx="1"/>
          </p:nvPr>
        </p:nvSpPr>
        <p:spPr/>
        <p:txBody>
          <a:bodyPr/>
          <a:lstStyle/>
          <a:p>
            <a:r>
              <a:rPr lang="en-US" dirty="0" smtClean="0"/>
              <a:t>What is high mileage oil?</a:t>
            </a:r>
          </a:p>
          <a:p>
            <a:r>
              <a:rPr lang="en-US" dirty="0" smtClean="0"/>
              <a:t>What makes it different?</a:t>
            </a:r>
            <a:endParaRPr lang="en-US" dirty="0"/>
          </a:p>
        </p:txBody>
      </p:sp>
    </p:spTree>
    <p:extLst>
      <p:ext uri="{BB962C8B-B14F-4D97-AF65-F5344CB8AC3E}">
        <p14:creationId xmlns:p14="http://schemas.microsoft.com/office/powerpoint/2010/main" val="290270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OIL FILTERS</a:t>
            </a:r>
            <a:endParaRPr lang="en-US"/>
          </a:p>
        </p:txBody>
      </p:sp>
      <p:sp>
        <p:nvSpPr>
          <p:cNvPr id="28674" name="Rectangle 3"/>
          <p:cNvSpPr>
            <a:spLocks noGrp="1" noChangeArrowheads="1"/>
          </p:cNvSpPr>
          <p:nvPr>
            <p:ph idx="1"/>
          </p:nvPr>
        </p:nvSpPr>
        <p:spPr/>
        <p:txBody>
          <a:bodyPr/>
          <a:lstStyle/>
          <a:p>
            <a:r>
              <a:rPr lang="en-US" dirty="0" smtClean="0"/>
              <a:t>Construction</a:t>
            </a:r>
          </a:p>
          <a:p>
            <a:r>
              <a:rPr lang="en-US" dirty="0" smtClean="0"/>
              <a:t>Oil Filter Valves</a:t>
            </a:r>
          </a:p>
          <a:p>
            <a:r>
              <a:rPr lang="en-US" dirty="0" smtClean="0"/>
              <a:t>Oil Filter Disposal</a:t>
            </a:r>
            <a:endParaRPr lang="en-US" dirty="0"/>
          </a:p>
        </p:txBody>
      </p:sp>
      <p:grpSp>
        <p:nvGrpSpPr>
          <p:cNvPr id="28675" name="Group 7"/>
          <p:cNvGrpSpPr>
            <a:grpSpLocks/>
          </p:cNvGrpSpPr>
          <p:nvPr/>
        </p:nvGrpSpPr>
        <p:grpSpPr bwMode="auto">
          <a:xfrm>
            <a:off x="4572000" y="1295400"/>
            <a:ext cx="4222750" cy="4827588"/>
            <a:chOff x="2880" y="1064"/>
            <a:chExt cx="2660" cy="3041"/>
          </a:xfrm>
        </p:grpSpPr>
        <p:pic>
          <p:nvPicPr>
            <p:cNvPr id="28676" name="Picture 4" descr="AAJKZNX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064"/>
              <a:ext cx="2626" cy="2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5078" name="Rectangle 6"/>
            <p:cNvSpPr>
              <a:spLocks noChangeArrowheads="1"/>
            </p:cNvSpPr>
            <p:nvPr/>
          </p:nvSpPr>
          <p:spPr bwMode="auto">
            <a:xfrm>
              <a:off x="2880" y="3504"/>
              <a:ext cx="2640" cy="601"/>
            </a:xfrm>
            <a:prstGeom prst="rect">
              <a:avLst/>
            </a:prstGeom>
            <a:noFill/>
            <a:ln>
              <a:noFill/>
            </a:ln>
            <a:effectLst/>
            <a:extLst/>
          </p:spPr>
          <p:txBody>
            <a:bodyPr>
              <a:spAutoFit/>
            </a:bodyPr>
            <a:lstStyle/>
            <a:p>
              <a:pPr>
                <a:defRPr/>
              </a:pPr>
              <a:r>
                <a:rPr lang="en-US" b="1" dirty="0">
                  <a:cs typeface="+mn-cs"/>
                </a:rPr>
                <a:t>FIGURE 15–10 </a:t>
              </a:r>
              <a:r>
                <a:rPr lang="en-US" dirty="0">
                  <a:cs typeface="+mn-cs"/>
                </a:rPr>
                <a:t>A rubber diaphragm acts as an antidrainback valve to keep the oil in the filter when the engine is stopped and the oil pressure drops to zero.</a:t>
              </a:r>
            </a:p>
          </p:txBody>
        </p:sp>
      </p:grpSp>
    </p:spTree>
    <p:extLst>
      <p:ext uri="{BB962C8B-B14F-4D97-AF65-F5344CB8AC3E}">
        <p14:creationId xmlns:p14="http://schemas.microsoft.com/office/powerpoint/2010/main" val="776054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r>
              <a:rPr lang="en-US" smtClean="0"/>
              <a:t>(2 </a:t>
            </a:r>
            <a:r>
              <a:rPr lang="en-US"/>
              <a:t>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15.4</a:t>
            </a:r>
            <a:r>
              <a:rPr lang="en-US" dirty="0"/>
              <a:t> Discuss synthetic oil and high mileage oils. </a:t>
            </a:r>
          </a:p>
          <a:p>
            <a:pPr marL="0" indent="-29718">
              <a:buNone/>
            </a:pPr>
            <a:r>
              <a:rPr lang="en-US" b="1" dirty="0">
                <a:solidFill>
                  <a:srgbClr val="007FA3"/>
                </a:solidFill>
              </a:rPr>
              <a:t>15.5 </a:t>
            </a:r>
            <a:r>
              <a:rPr lang="en-US" dirty="0"/>
              <a:t>Discuss vehicle-specific specifications of oil. </a:t>
            </a:r>
          </a:p>
          <a:p>
            <a:pPr marL="0" indent="-29718">
              <a:buNone/>
            </a:pPr>
            <a:r>
              <a:rPr lang="en-US" b="1" dirty="0">
                <a:solidFill>
                  <a:srgbClr val="007FA3"/>
                </a:solidFill>
              </a:rPr>
              <a:t>15.6</a:t>
            </a:r>
            <a:r>
              <a:rPr lang="en-US" dirty="0"/>
              <a:t> Discuss the purpose and function of oil filters. </a:t>
            </a:r>
          </a:p>
          <a:p>
            <a:pPr marL="0" indent="-29718">
              <a:buNone/>
            </a:pPr>
            <a:r>
              <a:rPr lang="en-US" b="1" dirty="0" smtClean="0">
                <a:solidFill>
                  <a:srgbClr val="007FA3"/>
                </a:solidFill>
              </a:rPr>
              <a:t>15.7</a:t>
            </a:r>
            <a:r>
              <a:rPr lang="en-US" dirty="0" smtClean="0"/>
              <a:t> Describe </a:t>
            </a:r>
            <a:r>
              <a:rPr lang="en-US" dirty="0"/>
              <a:t>the oil change procedure</a:t>
            </a:r>
            <a:r>
              <a:rPr lang="en-US" dirty="0" smtClean="0"/>
              <a:t>.</a:t>
            </a:r>
            <a:endParaRPr lang="en-US" dirty="0"/>
          </a:p>
        </p:txBody>
      </p:sp>
    </p:spTree>
    <p:extLst>
      <p:ext uri="{BB962C8B-B14F-4D97-AF65-F5344CB8AC3E}">
        <p14:creationId xmlns:p14="http://schemas.microsoft.com/office/powerpoint/2010/main" val="420585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OIL CHANGE</a:t>
            </a:r>
            <a:endParaRPr lang="en-US"/>
          </a:p>
        </p:txBody>
      </p:sp>
      <p:sp>
        <p:nvSpPr>
          <p:cNvPr id="29698" name="Rectangle 3"/>
          <p:cNvSpPr>
            <a:spLocks noGrp="1" noChangeArrowheads="1"/>
          </p:cNvSpPr>
          <p:nvPr>
            <p:ph idx="1"/>
          </p:nvPr>
        </p:nvSpPr>
        <p:spPr/>
        <p:txBody>
          <a:bodyPr/>
          <a:lstStyle/>
          <a:p>
            <a:r>
              <a:rPr lang="en-US" smtClean="0"/>
              <a:t>Intervals</a:t>
            </a:r>
          </a:p>
          <a:p>
            <a:r>
              <a:rPr lang="en-US" smtClean="0"/>
              <a:t>Oil Life Monitors</a:t>
            </a:r>
          </a:p>
          <a:p>
            <a:r>
              <a:rPr lang="en-US" smtClean="0"/>
              <a:t>Oil Change Procedure</a:t>
            </a:r>
            <a:endParaRPr lang="en-US"/>
          </a:p>
        </p:txBody>
      </p:sp>
      <p:grpSp>
        <p:nvGrpSpPr>
          <p:cNvPr id="29699" name="Group 7"/>
          <p:cNvGrpSpPr>
            <a:grpSpLocks/>
          </p:cNvGrpSpPr>
          <p:nvPr/>
        </p:nvGrpSpPr>
        <p:grpSpPr bwMode="auto">
          <a:xfrm>
            <a:off x="4625975" y="1752600"/>
            <a:ext cx="4213225" cy="4129088"/>
            <a:chOff x="2914" y="1343"/>
            <a:chExt cx="2654" cy="2601"/>
          </a:xfrm>
        </p:grpSpPr>
        <p:pic>
          <p:nvPicPr>
            <p:cNvPr id="29700" name="Picture 4" descr="AAJKZO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343"/>
              <a:ext cx="2626" cy="1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8150" name="Rectangle 6"/>
            <p:cNvSpPr>
              <a:spLocks noChangeArrowheads="1"/>
            </p:cNvSpPr>
            <p:nvPr/>
          </p:nvSpPr>
          <p:spPr bwMode="auto">
            <a:xfrm>
              <a:off x="2976" y="3216"/>
              <a:ext cx="2592" cy="728"/>
            </a:xfrm>
            <a:prstGeom prst="rect">
              <a:avLst/>
            </a:prstGeom>
            <a:noFill/>
            <a:ln>
              <a:noFill/>
            </a:ln>
            <a:effectLst/>
            <a:extLst/>
          </p:spPr>
          <p:txBody>
            <a:bodyPr>
              <a:spAutoFit/>
            </a:bodyPr>
            <a:lstStyle/>
            <a:p>
              <a:pPr>
                <a:defRPr/>
              </a:pPr>
              <a:r>
                <a:rPr lang="en-US" b="1" dirty="0">
                  <a:cs typeface="+mn-cs"/>
                </a:rPr>
                <a:t>FIGURE 15–13 </a:t>
              </a:r>
              <a:r>
                <a:rPr lang="en-US" dirty="0">
                  <a:cs typeface="+mn-cs"/>
                </a:rPr>
                <a:t>Many vehicle manufacturers can display the percentage of oil life remaining, whereas others simply turn on a warning lamp when it has been determined that an oil change is required.</a:t>
              </a:r>
            </a:p>
          </p:txBody>
        </p:sp>
      </p:grpSp>
    </p:spTree>
    <p:extLst>
      <p:ext uri="{BB962C8B-B14F-4D97-AF65-F5344CB8AC3E}">
        <p14:creationId xmlns:p14="http://schemas.microsoft.com/office/powerpoint/2010/main" val="3284858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Before entering the customer’s car for the first time, be sure to install a seat cover as well as a steering wheel cover to protect the vehicle’s interior.</a:t>
            </a:r>
            <a:endParaRPr lang="en-US" dirty="0"/>
          </a:p>
        </p:txBody>
      </p:sp>
      <p:pic>
        <p:nvPicPr>
          <p:cNvPr id="3" name="Picture 2" descr="6540015015.jpg"/>
          <p:cNvPicPr>
            <a:picLocks noChangeAspect="1"/>
          </p:cNvPicPr>
          <p:nvPr/>
        </p:nvPicPr>
        <p:blipFill>
          <a:blip r:embed="rId2" cstate="print"/>
          <a:stretch>
            <a:fillRect/>
          </a:stretch>
        </p:blipFill>
        <p:spPr>
          <a:xfrm>
            <a:off x="2037284" y="2108606"/>
            <a:ext cx="5069433"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Run the engine until it is close to operating temperature. This will help the used oil drain more quickly and thoroughly.</a:t>
            </a:r>
            <a:endParaRPr lang="en-US" dirty="0"/>
          </a:p>
        </p:txBody>
      </p:sp>
      <p:pic>
        <p:nvPicPr>
          <p:cNvPr id="3" name="Picture 2" descr="6540015016.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Raise the vehicle on a hoist, and place the oil drain container in position under the oil drain plug. Be sure to wear protective gloves.</a:t>
            </a:r>
            <a:endParaRPr lang="en-US" dirty="0"/>
          </a:p>
        </p:txBody>
      </p:sp>
      <p:pic>
        <p:nvPicPr>
          <p:cNvPr id="3" name="Picture 2" descr="6540015017.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Remove the plug and allow the hot oil to drain from the engine. Use caution during this step as hot oil can cause painful burns!</a:t>
            </a:r>
            <a:endParaRPr lang="en-US" dirty="0"/>
          </a:p>
        </p:txBody>
      </p:sp>
      <p:pic>
        <p:nvPicPr>
          <p:cNvPr id="3" name="Picture 2" descr="6540015018.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While the engine oil continues to drain, remove the engine oil filter using a filter wrench. Some oil will drain from the filter, so be sure to have the oil drain container underneath when removing it.</a:t>
            </a:r>
            <a:endParaRPr lang="en-US" dirty="0"/>
          </a:p>
        </p:txBody>
      </p:sp>
      <p:pic>
        <p:nvPicPr>
          <p:cNvPr id="3" name="Picture 2" descr="6540015019.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Compare the new oil filter with the old one to be sure that it is the correct replacement.</a:t>
            </a:r>
            <a:endParaRPr lang="en-US" dirty="0"/>
          </a:p>
        </p:txBody>
      </p:sp>
      <p:pic>
        <p:nvPicPr>
          <p:cNvPr id="3" name="Picture 2" descr="6540015020.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The wise service technician adds oil to the oil filter whenever possible. This provides faster filling of the filter during start-up and a reduced amount of time that the engine does not have oil pressure.</a:t>
            </a:r>
            <a:endParaRPr lang="en-US" dirty="0"/>
          </a:p>
        </p:txBody>
      </p:sp>
      <p:pic>
        <p:nvPicPr>
          <p:cNvPr id="3" name="Picture 2" descr="6540015021.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Apply a thin layer of clean engine oil to the gasket of the new filter. This oil film will allow the rubber gasket to slide and compress as the oil filter is being tightened.</a:t>
            </a:r>
            <a:endParaRPr lang="en-US" dirty="0"/>
          </a:p>
        </p:txBody>
      </p:sp>
      <p:pic>
        <p:nvPicPr>
          <p:cNvPr id="3" name="Picture 2" descr="6540015022.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Clean the area where the oil filter gasket seats to be sure that no part of the gasket remains that could cause an oil leak if not fully removed.</a:t>
            </a:r>
            <a:endParaRPr lang="en-US" dirty="0"/>
          </a:p>
        </p:txBody>
      </p:sp>
      <p:pic>
        <p:nvPicPr>
          <p:cNvPr id="3" name="Picture 2" descr="6540015023.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PROPERTIES OF ENGINE OIL (1 OF 2)</a:t>
            </a:r>
            <a:endParaRPr lang="en-US" dirty="0"/>
          </a:p>
        </p:txBody>
      </p:sp>
      <p:sp>
        <p:nvSpPr>
          <p:cNvPr id="9218" name="Rectangle 3"/>
          <p:cNvSpPr>
            <a:spLocks noGrp="1" noChangeArrowheads="1"/>
          </p:cNvSpPr>
          <p:nvPr>
            <p:ph type="body" idx="1"/>
          </p:nvPr>
        </p:nvSpPr>
        <p:spPr/>
        <p:txBody>
          <a:bodyPr/>
          <a:lstStyle/>
          <a:p>
            <a:r>
              <a:rPr lang="en-US" dirty="0" smtClean="0"/>
              <a:t>Engine oil provides the following functions in every engine.</a:t>
            </a:r>
          </a:p>
          <a:p>
            <a:pPr lvl="1"/>
            <a:r>
              <a:rPr lang="en-US" dirty="0" smtClean="0"/>
              <a:t>Lubricates moving parts; helps cool engine parts; helps seal piston rings; helps to neutralize acids created by the by-products of combustion; reduces friction in the engine; helps to prevent rust and corrosion</a:t>
            </a:r>
          </a:p>
        </p:txBody>
      </p:sp>
    </p:spTree>
    <p:extLst>
      <p:ext uri="{BB962C8B-B14F-4D97-AF65-F5344CB8AC3E}">
        <p14:creationId xmlns:p14="http://schemas.microsoft.com/office/powerpoint/2010/main" val="3376033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Install the new oil filter and tighten it by hand. Do not use an oil filter wrench to tighten the filter! Most filters should be tightened 3/4 of a turn after the gasket contacts the engine.</a:t>
            </a:r>
            <a:endParaRPr lang="en-US" dirty="0"/>
          </a:p>
        </p:txBody>
      </p:sp>
      <p:pic>
        <p:nvPicPr>
          <p:cNvPr id="3" name="Picture 2" descr="6540015024.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Carefully inspect the oil drain plug and gasket. Replace the gasket as needed. Install the drain plug and tighten firmly but do not </a:t>
            </a:r>
            <a:r>
              <a:rPr lang="en-US" dirty="0" err="1" smtClean="0"/>
              <a:t>overtighten</a:t>
            </a:r>
            <a:r>
              <a:rPr lang="en-US" dirty="0" smtClean="0"/>
              <a:t>!</a:t>
            </a:r>
            <a:endParaRPr lang="en-US" dirty="0"/>
          </a:p>
        </p:txBody>
      </p:sp>
      <p:pic>
        <p:nvPicPr>
          <p:cNvPr id="3" name="Picture 2" descr="6540015025.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Use a funnel to add the specified amount of oil to the engine at the oil fill opening. When finished, replace the oil fill cap.</a:t>
            </a:r>
            <a:endParaRPr lang="en-US" dirty="0"/>
          </a:p>
        </p:txBody>
      </p:sp>
      <p:pic>
        <p:nvPicPr>
          <p:cNvPr id="3" name="Picture 2" descr="6540015026.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Remove the oil-level dipstick and wipe it clean with a shop cloth. Reinstall the oil-level dipstick. Remove the dipstick a second time and read the oil level.</a:t>
            </a:r>
            <a:endParaRPr lang="en-US" dirty="0"/>
          </a:p>
        </p:txBody>
      </p:sp>
      <p:pic>
        <p:nvPicPr>
          <p:cNvPr id="3" name="Picture 2" descr="6540015027.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The oil level should be between the MIN and the MAX lines. In this case, the oil level should be somewhere in the cross-hatched area of the dipstick.</a:t>
            </a:r>
            <a:endParaRPr lang="en-US" dirty="0"/>
          </a:p>
        </p:txBody>
      </p:sp>
      <p:pic>
        <p:nvPicPr>
          <p:cNvPr id="3" name="Picture 2" descr="6540015028.jpg"/>
          <p:cNvPicPr>
            <a:picLocks noChangeAspect="1"/>
          </p:cNvPicPr>
          <p:nvPr/>
        </p:nvPicPr>
        <p:blipFill>
          <a:blip r:embed="rId2" cstate="print"/>
          <a:stretch>
            <a:fillRect/>
          </a:stretch>
        </p:blipFill>
        <p:spPr>
          <a:xfrm>
            <a:off x="2031797" y="2108606"/>
            <a:ext cx="5080406" cy="3555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SUMMARY (1 OF 2)</a:t>
            </a:r>
            <a:endParaRPr lang="en-US" dirty="0"/>
          </a:p>
        </p:txBody>
      </p:sp>
      <p:sp>
        <p:nvSpPr>
          <p:cNvPr id="30722" name="Rectangle 3"/>
          <p:cNvSpPr>
            <a:spLocks noGrp="1" noChangeArrowheads="1"/>
          </p:cNvSpPr>
          <p:nvPr>
            <p:ph type="body" idx="1"/>
          </p:nvPr>
        </p:nvSpPr>
        <p:spPr/>
        <p:txBody>
          <a:bodyPr/>
          <a:lstStyle/>
          <a:p>
            <a:r>
              <a:rPr lang="en-US" smtClean="0"/>
              <a:t>Viscosity is the oil</a:t>
            </a:r>
            <a:r>
              <a:rPr lang="en-US" altLang="ja-JP" smtClean="0"/>
              <a:t>'</a:t>
            </a:r>
            <a:r>
              <a:rPr lang="en-US" smtClean="0"/>
              <a:t>s thickness or resistance to flow.</a:t>
            </a:r>
          </a:p>
          <a:p>
            <a:r>
              <a:rPr lang="en-US" smtClean="0"/>
              <a:t>SAE rating measures the viscosity of the oil.</a:t>
            </a:r>
          </a:p>
          <a:p>
            <a:r>
              <a:rPr lang="en-US" smtClean="0"/>
              <a:t>API ratings reflect the quality of the oil.</a:t>
            </a:r>
          </a:p>
          <a:p>
            <a:r>
              <a:rPr lang="en-US" smtClean="0"/>
              <a:t>The ILSAC rating symbol on the front of the container helps consumers find oil suitable for use in most gasoline engines.</a:t>
            </a:r>
          </a:p>
          <a:p>
            <a:r>
              <a:rPr lang="en-US" smtClean="0"/>
              <a:t>Most vehicle manufacturers recommend use of SAE 5W-30 or SAE 10W-30 engine oil.</a:t>
            </a:r>
            <a:endParaRPr lang="en-US"/>
          </a:p>
        </p:txBody>
      </p:sp>
    </p:spTree>
    <p:extLst>
      <p:ext uri="{BB962C8B-B14F-4D97-AF65-F5344CB8AC3E}">
        <p14:creationId xmlns:p14="http://schemas.microsoft.com/office/powerpoint/2010/main" val="311535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smtClean="0"/>
              <a:t>SUMMARY (2 OF 2)</a:t>
            </a:r>
            <a:endParaRPr lang="en-US" dirty="0"/>
          </a:p>
        </p:txBody>
      </p:sp>
      <p:sp>
        <p:nvSpPr>
          <p:cNvPr id="31746" name="Rectangle 3"/>
          <p:cNvSpPr>
            <a:spLocks noGrp="1" noChangeArrowheads="1"/>
          </p:cNvSpPr>
          <p:nvPr>
            <p:ph type="body" idx="1"/>
          </p:nvPr>
        </p:nvSpPr>
        <p:spPr/>
        <p:txBody>
          <a:bodyPr/>
          <a:lstStyle/>
          <a:p>
            <a:r>
              <a:rPr lang="en-US" dirty="0" smtClean="0"/>
              <a:t>Many vehicle manufacturers provide specific oil standards for their vehicles.</a:t>
            </a:r>
          </a:p>
          <a:p>
            <a:r>
              <a:rPr lang="en-US" dirty="0" smtClean="0"/>
              <a:t>Most vehicle manufacturers recommend changing the engine oil every six months or every 7,500 miles (12,000 km), whichever comes first. </a:t>
            </a:r>
          </a:p>
          <a:p>
            <a:pPr lvl="1"/>
            <a:r>
              <a:rPr lang="en-US" dirty="0" smtClean="0"/>
              <a:t>Most experts recommend changing the engine oil every 3,000 miles (5,000 km), or every three months, to help ensure long engine life.</a:t>
            </a:r>
            <a:endParaRPr lang="en-US" dirty="0"/>
          </a:p>
        </p:txBody>
      </p:sp>
    </p:spTree>
    <p:extLst>
      <p:ext uri="{BB962C8B-B14F-4D97-AF65-F5344CB8AC3E}">
        <p14:creationId xmlns:p14="http://schemas.microsoft.com/office/powerpoint/2010/main" val="151257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a:t>
            </a:r>
            <a:r>
              <a:rPr lang="en-US" dirty="0"/>
              <a:t>OF ENGINE OIL </a:t>
            </a:r>
            <a:r>
              <a:rPr lang="en-US" dirty="0" smtClean="0"/>
              <a:t>(2 </a:t>
            </a:r>
            <a:r>
              <a:rPr lang="en-US" dirty="0"/>
              <a:t>OF 2)</a:t>
            </a:r>
          </a:p>
        </p:txBody>
      </p:sp>
      <p:sp>
        <p:nvSpPr>
          <p:cNvPr id="3" name="Content Placeholder 2"/>
          <p:cNvSpPr>
            <a:spLocks noGrp="1"/>
          </p:cNvSpPr>
          <p:nvPr>
            <p:ph idx="1"/>
          </p:nvPr>
        </p:nvSpPr>
        <p:spPr/>
        <p:txBody>
          <a:bodyPr/>
          <a:lstStyle/>
          <a:p>
            <a:r>
              <a:rPr lang="en-US" dirty="0"/>
              <a:t>The most important engine oil property is its thickness or viscosity.</a:t>
            </a:r>
          </a:p>
          <a:p>
            <a:pPr lvl="1"/>
            <a:r>
              <a:rPr lang="en-US" dirty="0"/>
              <a:t>As oil is cooled, it gets thicker.</a:t>
            </a:r>
          </a:p>
          <a:p>
            <a:pPr lvl="1"/>
            <a:r>
              <a:rPr lang="en-US" dirty="0"/>
              <a:t>As oil is heated, it gets thinner</a:t>
            </a:r>
            <a:r>
              <a:rPr lang="en-US" dirty="0" smtClean="0"/>
              <a:t>.</a:t>
            </a:r>
            <a:endParaRPr lang="en-US" dirty="0"/>
          </a:p>
        </p:txBody>
      </p:sp>
    </p:spTree>
    <p:extLst>
      <p:ext uri="{BB962C8B-B14F-4D97-AF65-F5344CB8AC3E}">
        <p14:creationId xmlns:p14="http://schemas.microsoft.com/office/powerpoint/2010/main" val="255070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smtClean="0"/>
              <a:t>SAE RATING (1 OF 2)</a:t>
            </a:r>
            <a:endParaRPr lang="en-US" dirty="0"/>
          </a:p>
        </p:txBody>
      </p:sp>
      <p:sp>
        <p:nvSpPr>
          <p:cNvPr id="12290" name="Rectangle 3"/>
          <p:cNvSpPr>
            <a:spLocks noGrp="1" noChangeArrowheads="1"/>
          </p:cNvSpPr>
          <p:nvPr>
            <p:ph type="body" idx="1"/>
          </p:nvPr>
        </p:nvSpPr>
        <p:spPr/>
        <p:txBody>
          <a:bodyPr/>
          <a:lstStyle/>
          <a:p>
            <a:r>
              <a:rPr lang="en-US" smtClean="0"/>
              <a:t>Engine oils are sold with a Society of Automotive Engineers (SAE) grade number, which indicates the viscosity range into which the oil fits.</a:t>
            </a:r>
          </a:p>
          <a:p>
            <a:r>
              <a:rPr lang="en-US" smtClean="0"/>
              <a:t>Oils tested at 212°F (100°C) have a number with no letter following.</a:t>
            </a:r>
            <a:endParaRPr lang="en-US"/>
          </a:p>
        </p:txBody>
      </p:sp>
    </p:spTree>
    <p:extLst>
      <p:ext uri="{BB962C8B-B14F-4D97-AF65-F5344CB8AC3E}">
        <p14:creationId xmlns:p14="http://schemas.microsoft.com/office/powerpoint/2010/main" val="245664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smtClean="0"/>
              <a:t>SAE RATING (2 OF 2)</a:t>
            </a:r>
            <a:endParaRPr lang="en-US" dirty="0"/>
          </a:p>
        </p:txBody>
      </p:sp>
      <p:sp>
        <p:nvSpPr>
          <p:cNvPr id="13314" name="Rectangle 3"/>
          <p:cNvSpPr>
            <a:spLocks noGrp="1" noChangeArrowheads="1"/>
          </p:cNvSpPr>
          <p:nvPr>
            <p:ph type="body" idx="1"/>
          </p:nvPr>
        </p:nvSpPr>
        <p:spPr/>
        <p:txBody>
          <a:bodyPr/>
          <a:lstStyle/>
          <a:p>
            <a:r>
              <a:rPr lang="en-US" smtClean="0"/>
              <a:t>An SAE 5W-30 multigrade oil meets the SAE 5W viscosity specification when cooled to 0°F (-18°C), </a:t>
            </a:r>
          </a:p>
          <a:p>
            <a:pPr lvl="1"/>
            <a:r>
              <a:rPr lang="en-US" smtClean="0"/>
              <a:t>And meets the SAE 30 viscosity specification when tested at 212°F (100°C).</a:t>
            </a:r>
          </a:p>
          <a:p>
            <a:r>
              <a:rPr lang="en-US" smtClean="0"/>
              <a:t>Most vehicle manufacturers recommend the following multiviscosity engine oils.</a:t>
            </a:r>
          </a:p>
          <a:p>
            <a:pPr lvl="1"/>
            <a:r>
              <a:rPr lang="en-US" smtClean="0"/>
              <a:t>SAE 5W-30</a:t>
            </a:r>
          </a:p>
          <a:p>
            <a:pPr lvl="1"/>
            <a:r>
              <a:rPr lang="en-US" smtClean="0"/>
              <a:t>SAE 10W-30</a:t>
            </a:r>
            <a:endParaRPr lang="en-US"/>
          </a:p>
        </p:txBody>
      </p:sp>
    </p:spTree>
    <p:extLst>
      <p:ext uri="{BB962C8B-B14F-4D97-AF65-F5344CB8AC3E}">
        <p14:creationId xmlns:p14="http://schemas.microsoft.com/office/powerpoint/2010/main" val="141716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15–1</a:t>
            </a:r>
            <a:r>
              <a:rPr lang="en-US" dirty="0" smtClean="0"/>
              <a:t> The SAE viscosity rating required is often printed on the engine oil filler cap. Most hybrid electric vehicles specify either SAE 0W-20 or SAE 5W-20 engine oil.</a:t>
            </a:r>
            <a:endParaRPr lang="en-US" dirty="0"/>
          </a:p>
        </p:txBody>
      </p:sp>
      <p:pic>
        <p:nvPicPr>
          <p:cNvPr id="3" name="Picture 2" descr="6540015001.jpg"/>
          <p:cNvPicPr>
            <a:picLocks noChangeAspect="1"/>
          </p:cNvPicPr>
          <p:nvPr/>
        </p:nvPicPr>
        <p:blipFill>
          <a:blip r:embed="rId2" cstate="print"/>
          <a:stretch>
            <a:fillRect/>
          </a:stretch>
        </p:blipFill>
        <p:spPr>
          <a:xfrm>
            <a:off x="2331720" y="1650186"/>
            <a:ext cx="4480560" cy="4472026"/>
          </a:xfrm>
          <a:prstGeom prst="rect">
            <a:avLst/>
          </a:prstGeom>
        </p:spPr>
      </p:pic>
    </p:spTree>
    <p:extLst>
      <p:ext uri="{BB962C8B-B14F-4D97-AF65-F5344CB8AC3E}">
        <p14:creationId xmlns:p14="http://schemas.microsoft.com/office/powerpoint/2010/main" val="110114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API RATING (1 OF 4)</a:t>
            </a:r>
            <a:endParaRPr lang="en-US" dirty="0"/>
          </a:p>
        </p:txBody>
      </p:sp>
      <p:sp>
        <p:nvSpPr>
          <p:cNvPr id="15362" name="Rectangle 3"/>
          <p:cNvSpPr>
            <a:spLocks noGrp="1" noChangeArrowheads="1"/>
          </p:cNvSpPr>
          <p:nvPr>
            <p:ph type="body" idx="1"/>
          </p:nvPr>
        </p:nvSpPr>
        <p:spPr/>
        <p:txBody>
          <a:bodyPr/>
          <a:lstStyle/>
          <a:p>
            <a:r>
              <a:rPr lang="en-US" dirty="0" smtClean="0"/>
              <a:t>The American Petroleum Institute (API) has established an engine oil performance classification. </a:t>
            </a:r>
          </a:p>
          <a:p>
            <a:pPr lvl="1"/>
            <a:r>
              <a:rPr lang="en-US" dirty="0" smtClean="0"/>
              <a:t>The only information available to help determine which oil is satisfactory for use in an engine.</a:t>
            </a:r>
          </a:p>
          <a:p>
            <a:r>
              <a:rPr lang="en-US" dirty="0"/>
              <a:t>Gasoline Engine Ratings</a:t>
            </a:r>
          </a:p>
          <a:p>
            <a:pPr lvl="1"/>
            <a:r>
              <a:rPr lang="en-US" dirty="0"/>
              <a:t>SA - Straight mineral oil (no additives), not suitable for use in any </a:t>
            </a:r>
            <a:r>
              <a:rPr lang="en-US" dirty="0" smtClean="0"/>
              <a:t>engine</a:t>
            </a:r>
            <a:endParaRPr lang="en-US" dirty="0"/>
          </a:p>
        </p:txBody>
      </p:sp>
    </p:spTree>
    <p:extLst>
      <p:ext uri="{BB962C8B-B14F-4D97-AF65-F5344CB8AC3E}">
        <p14:creationId xmlns:p14="http://schemas.microsoft.com/office/powerpoint/2010/main" val="231725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4314</TotalTime>
  <Words>1575</Words>
  <Application>Microsoft Macintosh PowerPoint</Application>
  <PresentationFormat>On-screen Show (4:3)</PresentationFormat>
  <Paragraphs>135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PROPERTIES OF ENGINE OIL (1 OF 2)</vt:lpstr>
      <vt:lpstr>PROPERTIES OF ENGINE OIL (2 OF 2)</vt:lpstr>
      <vt:lpstr>SAE RATING (1 OF 2)</vt:lpstr>
      <vt:lpstr>SAE RATING (2 OF 2)</vt:lpstr>
      <vt:lpstr>Figure 15–1 The SAE viscosity rating required is often printed on the engine oil filler cap. Most hybrid electric vehicles specify either SAE 0W-20 or SAE 5W-20 engine oil.</vt:lpstr>
      <vt:lpstr>API RATING (1 OF 4)</vt:lpstr>
      <vt:lpstr>Figure 15–2 API doughnut for a SAE 5W-30, SM engine oil. When compared to a reference oil, the “energy conserving” designation indicates a 1.1% better fuel economy for SAE 10W-30 oils and 0.5% better fuel economy for SAE 5W-30 oils.</vt:lpstr>
      <vt:lpstr>API RATING (2 OF 4)</vt:lpstr>
      <vt:lpstr>API RATING (3 OF 4)</vt:lpstr>
      <vt:lpstr>API RATING (4 OF 4)</vt:lpstr>
      <vt:lpstr>ILSAC OIL RATING (1 OF 2)</vt:lpstr>
      <vt:lpstr>ILSAC OIL RATING (2 OF 2)</vt:lpstr>
      <vt:lpstr>Figure 15–3 The International Lubricant Standardization and Approval Committee (ILSAC) starburst symbol. If this symbol is on the front of the container of oil, then it is acceptable for use in almost any gasoline engine.</vt:lpstr>
      <vt:lpstr>EUROPEAN OIL RATING SYSTEM</vt:lpstr>
      <vt:lpstr>Figure 15–4 ACEA ratings are included on the back of the oil container if it meets any of the standards. ACEA ratings apply to European vehicles only such as BMW, Mercedes, Audi, and VW.</vt:lpstr>
      <vt:lpstr>ENGINE OIL ADDITIVES (1 OF 2)</vt:lpstr>
      <vt:lpstr>ENGINE OIL ADDITIVES (2 OF 2)</vt:lpstr>
      <vt:lpstr>Figure 15–5 Viscosity index (VI) improver is a polymer and feels like finely ground foam rubber. When dissolved in the oil, it expands when hot to keep the oil from thinning.</vt:lpstr>
      <vt:lpstr>OIL BRAND COMPATIBILITY</vt:lpstr>
      <vt:lpstr>SYNTHETIC OIL (1 OF 3)</vt:lpstr>
      <vt:lpstr>SYNTHETIC OIL (2 OF 3)</vt:lpstr>
      <vt:lpstr>SYNTHETIC OIL (3 OF 3)</vt:lpstr>
      <vt:lpstr>VEHICLE-SPECIFIC SPECIFICATIONS</vt:lpstr>
      <vt:lpstr>Figure 15–9 European vehicle manufacturers usually specify engine oil with a broad viscosity range, such as SAE 5W-40, and their own unique standards, such as the Mercedes specification 229.51. Always use the oil specified by the vehicle manufacturer.</vt:lpstr>
      <vt:lpstr>HIGH MILEAGE OILS</vt:lpstr>
      <vt:lpstr>OIL FILTERS</vt:lpstr>
      <vt:lpstr>OIL CHANGE</vt:lpstr>
      <vt:lpstr>1 Before entering the customer’s car for the first time, be sure to install a seat cover as well as a steering wheel cover to protect the vehicle’s interior.</vt:lpstr>
      <vt:lpstr>2 Run the engine until it is close to operating temperature. This will help the used oil drain more quickly and thoroughly.</vt:lpstr>
      <vt:lpstr>3 Raise the vehicle on a hoist, and place the oil drain container in position under the oil drain plug. Be sure to wear protective gloves.</vt:lpstr>
      <vt:lpstr>4 Remove the plug and allow the hot oil to drain from the engine. Use caution during this step as hot oil can cause painful burns!</vt:lpstr>
      <vt:lpstr>5 While the engine oil continues to drain, remove the engine oil filter using a filter wrench. Some oil will drain from the filter, so be sure to have the oil drain container underneath when removing it.</vt:lpstr>
      <vt:lpstr>6 Compare the new oil filter with the old one to be sure that it is the correct replacement.</vt:lpstr>
      <vt:lpstr>7 The wise service technician adds oil to the oil filter whenever possible. This provides faster filling of the filter during start-up and a reduced amount of time that the engine does not have oil pressure.</vt:lpstr>
      <vt:lpstr>8 Apply a thin layer of clean engine oil to the gasket of the new filter. This oil film will allow the rubber gasket to slide and compress as the oil filter is being tightened.</vt:lpstr>
      <vt:lpstr>9 Clean the area where the oil filter gasket seats to be sure that no part of the gasket remains that could cause an oil leak if not fully removed.</vt:lpstr>
      <vt:lpstr>10 Install the new oil filter and tighten it by hand. Do not use an oil filter wrench to tighten the filter! Most filters should be tightened 3/4 of a turn after the gasket contacts the engine.</vt:lpstr>
      <vt:lpstr>11 Carefully inspect the oil drain plug and gasket. Replace the gasket as needed. Install the drain plug and tighten firmly but do not overtighten!</vt:lpstr>
      <vt:lpstr>12 Use a funnel to add the specified amount of oil to the engine at the oil fill opening. When finished, replace the oil fill cap.</vt:lpstr>
      <vt:lpstr>13 Remove the oil-level dipstick and wipe it clean with a shop cloth. Reinstall the oil-level dipstick. Remove the dipstick a second time and read the oil level.</vt:lpstr>
      <vt:lpstr>14 The oil level should be between the MIN and the MAX lines. In this case, the oil level should be somewhere in the cross-hatched area of the dipstick.</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Engine Oil</dc:title>
  <dc:subject>Automotive Engines Theory and Servicing, Ninth Edition</dc:subject>
  <dc:creator>James D. Halderman</dc:creator>
  <cp:keywords>Automotive</cp:keywords>
  <cp:lastModifiedBy>Anthony Borsani</cp:lastModifiedBy>
  <cp:revision>215</cp:revision>
  <dcterms:created xsi:type="dcterms:W3CDTF">2014-07-14T20:04:21Z</dcterms:created>
  <dcterms:modified xsi:type="dcterms:W3CDTF">2018-03-15T13:25:50Z</dcterms:modified>
</cp:coreProperties>
</file>