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376" r:id="rId2"/>
    <p:sldId id="416" r:id="rId3"/>
    <p:sldId id="417" r:id="rId4"/>
    <p:sldId id="418" r:id="rId5"/>
    <p:sldId id="439" r:id="rId6"/>
    <p:sldId id="449" r:id="rId7"/>
    <p:sldId id="419" r:id="rId8"/>
    <p:sldId id="420" r:id="rId9"/>
    <p:sldId id="440" r:id="rId10"/>
    <p:sldId id="441" r:id="rId11"/>
    <p:sldId id="422" r:id="rId12"/>
    <p:sldId id="423" r:id="rId13"/>
    <p:sldId id="450" r:id="rId14"/>
    <p:sldId id="424" r:id="rId15"/>
    <p:sldId id="451" r:id="rId16"/>
    <p:sldId id="452" r:id="rId17"/>
    <p:sldId id="426" r:id="rId18"/>
    <p:sldId id="453" r:id="rId19"/>
    <p:sldId id="427" r:id="rId20"/>
    <p:sldId id="442" r:id="rId21"/>
    <p:sldId id="443" r:id="rId22"/>
    <p:sldId id="429" r:id="rId23"/>
    <p:sldId id="444" r:id="rId24"/>
    <p:sldId id="430" r:id="rId25"/>
    <p:sldId id="431" r:id="rId26"/>
    <p:sldId id="445" r:id="rId27"/>
    <p:sldId id="454" r:id="rId28"/>
    <p:sldId id="432" r:id="rId29"/>
    <p:sldId id="433" r:id="rId30"/>
    <p:sldId id="434" r:id="rId31"/>
    <p:sldId id="447" r:id="rId32"/>
    <p:sldId id="437" r:id="rId33"/>
    <p:sldId id="438" r:id="rId34"/>
    <p:sldId id="448" r:id="rId3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70"/>
    <a:srgbClr val="007FA3"/>
    <a:srgbClr val="003057"/>
    <a:srgbClr val="E3EBF6"/>
    <a:srgbClr val="7EB1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333" autoAdjust="0"/>
    <p:restoredTop sz="83248" autoAdjust="0"/>
  </p:normalViewPr>
  <p:slideViewPr>
    <p:cSldViewPr>
      <p:cViewPr varScale="1">
        <p:scale>
          <a:sx n="189" d="100"/>
          <a:sy n="189" d="100"/>
        </p:scale>
        <p:origin x="1072" y="168"/>
      </p:cViewPr>
      <p:guideLst>
        <p:guide orient="horz" pos="2160"/>
        <p:guide pos="2880"/>
      </p:guideLst>
    </p:cSldViewPr>
  </p:slideViewPr>
  <p:outlineViewPr>
    <p:cViewPr>
      <p:scale>
        <a:sx n="33" d="100"/>
        <a:sy n="33" d="100"/>
      </p:scale>
      <p:origin x="0" y="0"/>
    </p:cViewPr>
  </p:outlineViewPr>
  <p:notesTextViewPr>
    <p:cViewPr>
      <p:scale>
        <a:sx n="20" d="100"/>
        <a:sy n="20" d="100"/>
      </p:scale>
      <p:origin x="0" y="0"/>
    </p:cViewPr>
  </p:notesText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handoutMaster" Target="handoutMasters/handoutMaster1.xml"/><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3/15/18</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3/15/18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DFBE36FE-BAB8-9346-B0E4-5521FB6FDD92}" type="slidenum">
              <a:rPr lang="en-US" sz="1200">
                <a:latin typeface="Tahoma" charset="0"/>
              </a:rPr>
              <a:pPr eaLnBrk="1" hangingPunct="1"/>
              <a:t>2</a:t>
            </a:fld>
            <a:endParaRPr lang="en-US" sz="1200">
              <a:latin typeface="Tahoma" charset="0"/>
            </a:endParaRPr>
          </a:p>
        </p:txBody>
      </p:sp>
      <p:sp>
        <p:nvSpPr>
          <p:cNvPr id="8194"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7"/>
          <p:cNvSpPr>
            <a:spLocks noGrp="1" noChangeArrowheads="1"/>
          </p:cNvSpPr>
          <p:nvPr>
            <p:ph type="sldNum" sz="quarter" idx="5"/>
          </p:nvPr>
        </p:nvSpPr>
        <p:spPr>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4407" eaLnBrk="0" hangingPunct="0">
              <a:defRPr sz="1400">
                <a:solidFill>
                  <a:schemeClr val="tx1"/>
                </a:solidFill>
                <a:latin typeface="Arial" charset="0"/>
                <a:ea typeface="ＭＳ Ｐゴシック" charset="0"/>
                <a:cs typeface="ＭＳ Ｐゴシック" charset="0"/>
              </a:defRPr>
            </a:lvl1pPr>
            <a:lvl2pPr marL="734035" indent="-282321" defTabSz="914407" eaLnBrk="0" hangingPunct="0">
              <a:defRPr sz="1400">
                <a:solidFill>
                  <a:schemeClr val="tx1"/>
                </a:solidFill>
                <a:latin typeface="Arial" charset="0"/>
                <a:ea typeface="ＭＳ Ｐゴシック" charset="0"/>
              </a:defRPr>
            </a:lvl2pPr>
            <a:lvl3pPr marL="1129284" indent="-225857" defTabSz="914407" eaLnBrk="0" hangingPunct="0">
              <a:defRPr sz="1400">
                <a:solidFill>
                  <a:schemeClr val="tx1"/>
                </a:solidFill>
                <a:latin typeface="Arial" charset="0"/>
                <a:ea typeface="ＭＳ Ｐゴシック" charset="0"/>
              </a:defRPr>
            </a:lvl3pPr>
            <a:lvl4pPr marL="1580998" indent="-225857" defTabSz="914407" eaLnBrk="0" hangingPunct="0">
              <a:defRPr sz="1400">
                <a:solidFill>
                  <a:schemeClr val="tx1"/>
                </a:solidFill>
                <a:latin typeface="Arial" charset="0"/>
                <a:ea typeface="ＭＳ Ｐゴシック" charset="0"/>
              </a:defRPr>
            </a:lvl4pPr>
            <a:lvl5pPr marL="2032711" indent="-225857" defTabSz="914407" eaLnBrk="0" hangingPunct="0">
              <a:defRPr sz="1400">
                <a:solidFill>
                  <a:schemeClr val="tx1"/>
                </a:solidFill>
                <a:latin typeface="Arial" charset="0"/>
                <a:ea typeface="ＭＳ Ｐゴシック" charset="0"/>
              </a:defRPr>
            </a:lvl5pPr>
            <a:lvl6pPr marL="2484425" indent="-225857" defTabSz="914407" eaLnBrk="0" fontAlgn="base" hangingPunct="0">
              <a:spcBef>
                <a:spcPct val="0"/>
              </a:spcBef>
              <a:spcAft>
                <a:spcPct val="0"/>
              </a:spcAft>
              <a:defRPr sz="1400">
                <a:solidFill>
                  <a:schemeClr val="tx1"/>
                </a:solidFill>
                <a:latin typeface="Arial" charset="0"/>
                <a:ea typeface="ＭＳ Ｐゴシック" charset="0"/>
              </a:defRPr>
            </a:lvl6pPr>
            <a:lvl7pPr marL="2936138" indent="-225857" defTabSz="914407" eaLnBrk="0" fontAlgn="base" hangingPunct="0">
              <a:spcBef>
                <a:spcPct val="0"/>
              </a:spcBef>
              <a:spcAft>
                <a:spcPct val="0"/>
              </a:spcAft>
              <a:defRPr sz="1400">
                <a:solidFill>
                  <a:schemeClr val="tx1"/>
                </a:solidFill>
                <a:latin typeface="Arial" charset="0"/>
                <a:ea typeface="ＭＳ Ｐゴシック" charset="0"/>
              </a:defRPr>
            </a:lvl7pPr>
            <a:lvl8pPr marL="3387852" indent="-225857" defTabSz="914407" eaLnBrk="0" fontAlgn="base" hangingPunct="0">
              <a:spcBef>
                <a:spcPct val="0"/>
              </a:spcBef>
              <a:spcAft>
                <a:spcPct val="0"/>
              </a:spcAft>
              <a:defRPr sz="1400">
                <a:solidFill>
                  <a:schemeClr val="tx1"/>
                </a:solidFill>
                <a:latin typeface="Arial" charset="0"/>
                <a:ea typeface="ＭＳ Ｐゴシック" charset="0"/>
              </a:defRPr>
            </a:lvl8pPr>
            <a:lvl9pPr marL="3839566" indent="-225857" defTabSz="914407" eaLnBrk="0" fontAlgn="base" hangingPunct="0">
              <a:spcBef>
                <a:spcPct val="0"/>
              </a:spcBef>
              <a:spcAft>
                <a:spcPct val="0"/>
              </a:spcAft>
              <a:defRPr sz="1400">
                <a:solidFill>
                  <a:schemeClr val="tx1"/>
                </a:solidFill>
                <a:latin typeface="Arial" charset="0"/>
                <a:ea typeface="ＭＳ Ｐゴシック" charset="0"/>
              </a:defRPr>
            </a:lvl9pPr>
          </a:lstStyle>
          <a:p>
            <a:pPr eaLnBrk="1" hangingPunct="1"/>
            <a:fld id="{F55D0D2A-DB76-5B4E-8101-002F4E80C89A}" type="slidenum">
              <a:rPr lang="en-US" sz="1200">
                <a:latin typeface="Tahoma" charset="0"/>
              </a:rPr>
              <a:pPr eaLnBrk="1" hangingPunct="1"/>
              <a:t>3</a:t>
            </a:fld>
            <a:endParaRPr lang="en-US" sz="1200">
              <a:latin typeface="Tahoma" charset="0"/>
            </a:endParaRPr>
          </a:p>
        </p:txBody>
      </p:sp>
      <p:sp>
        <p:nvSpPr>
          <p:cNvPr id="10242" name="Rectangle 2"/>
          <p:cNvSpPr>
            <a:spLocks noGrp="1" noRot="1" noChangeAspect="1" noChangeArrowheads="1" noTextEdit="1"/>
          </p:cNvSpPr>
          <p:nvPr>
            <p:ph type="sldImg"/>
          </p:nvPr>
        </p:nvSpPr>
        <p:spPr>
          <a:ln/>
        </p:spPr>
      </p:sp>
      <p:sp>
        <p:nvSpPr>
          <p:cNvPr id="164867" name="Rectangle 3"/>
          <p:cNvSpPr>
            <a:spLocks noGrp="1" noChangeArrowheads="1"/>
          </p:cNvSpPr>
          <p:nvPr>
            <p:ph type="body" idx="1"/>
          </p:nvPr>
        </p:nvSpPr>
        <p:spPr/>
        <p:txBody>
          <a:bodyPr/>
          <a:lstStyle/>
          <a:p>
            <a:pPr>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emf"/><Relationship Id="rId3" Type="http://schemas.openxmlformats.org/officeDocument/2006/relationships/image" Target="../media/image1.emf"/></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emf"/></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5975" y="914400"/>
            <a:ext cx="4168775" cy="5334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25664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624840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304800" y="9144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04800" y="3657600"/>
            <a:ext cx="848995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604154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 name="Group 1"/>
          <p:cNvGrpSpPr/>
          <p:nvPr userDrawn="1"/>
        </p:nvGrpSpPr>
        <p:grpSpPr>
          <a:xfrm>
            <a:off x="33338" y="6400800"/>
            <a:ext cx="9156700" cy="465137"/>
            <a:chOff x="33338" y="6408738"/>
            <a:chExt cx="9156700" cy="465137"/>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 name="Copyright" descr="Copyright 2015, 2012, 2009"/>
            <p:cNvSpPr txBox="1">
              <a:spLocks noChangeArrowheads="1"/>
            </p:cNvSpPr>
            <p:nvPr/>
          </p:nvSpPr>
          <p:spPr bwMode="auto">
            <a:xfrm>
              <a:off x="14136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gr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3/15/18</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pPr/>
              <a:t>3/15/18</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5" Type="http://schemas.openxmlformats.org/officeDocument/2006/relationships/image" Target="../media/image1.emf"/><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3/15/18</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 name="Group 6"/>
          <p:cNvGrpSpPr/>
          <p:nvPr userDrawn="1"/>
        </p:nvGrpSpPr>
        <p:grpSpPr>
          <a:xfrm>
            <a:off x="93969" y="6380676"/>
            <a:ext cx="9096069" cy="463550"/>
            <a:chOff x="93969" y="6408738"/>
            <a:chExt cx="9096069" cy="463550"/>
          </a:xfrm>
        </p:grpSpPr>
        <p:sp>
          <p:nvSpPr>
            <p:cNvPr id="13" name="Copyright" descr="Pearson: Copyright 2015, 2012, 2009"/>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14" name="Pearson Logo"/>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gr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 id="2147483662" r:id="rId12"/>
    <p:sldLayoutId id="2147483663" r:id="rId13"/>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2.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3.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7.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Automotive Engines Theory and Servicing</a:t>
            </a:r>
          </a:p>
        </p:txBody>
      </p:sp>
      <p:sp>
        <p:nvSpPr>
          <p:cNvPr id="3" name="Text Placeholder 2"/>
          <p:cNvSpPr>
            <a:spLocks noGrp="1"/>
          </p:cNvSpPr>
          <p:nvPr>
            <p:ph type="body" sz="quarter" idx="13"/>
          </p:nvPr>
        </p:nvSpPr>
        <p:spPr/>
        <p:txBody>
          <a:bodyPr/>
          <a:lstStyle/>
          <a:p>
            <a:r>
              <a:rPr lang="en-US" dirty="0" smtClean="0"/>
              <a:t>Ninth Edition</a:t>
            </a:r>
            <a:endParaRPr lang="en-US" dirty="0"/>
          </a:p>
        </p:txBody>
      </p:sp>
      <p:sp>
        <p:nvSpPr>
          <p:cNvPr id="4" name="Text Placeholder 3"/>
          <p:cNvSpPr>
            <a:spLocks noGrp="1"/>
          </p:cNvSpPr>
          <p:nvPr>
            <p:ph type="body" sz="quarter" idx="14"/>
          </p:nvPr>
        </p:nvSpPr>
        <p:spPr/>
        <p:txBody>
          <a:bodyPr/>
          <a:lstStyle/>
          <a:p>
            <a:r>
              <a:rPr lang="en-US" dirty="0" smtClean="0"/>
              <a:t>Chapter 14</a:t>
            </a:r>
            <a:endParaRPr lang="en-US" dirty="0"/>
          </a:p>
        </p:txBody>
      </p:sp>
      <p:sp>
        <p:nvSpPr>
          <p:cNvPr id="5" name="Text Placeholder 4"/>
          <p:cNvSpPr>
            <a:spLocks noGrp="1"/>
          </p:cNvSpPr>
          <p:nvPr>
            <p:ph type="body" sz="quarter" idx="15"/>
          </p:nvPr>
        </p:nvSpPr>
        <p:spPr/>
        <p:txBody>
          <a:bodyPr/>
          <a:lstStyle/>
          <a:p>
            <a:r>
              <a:rPr lang="en-US" dirty="0" smtClean="0"/>
              <a:t>Cooling System Operation and Diagnosis</a:t>
            </a:r>
          </a:p>
        </p:txBody>
      </p:sp>
      <p:pic>
        <p:nvPicPr>
          <p:cNvPr id="6" name="Picture 5" descr="0134654005.jpg"/>
          <p:cNvPicPr>
            <a:picLocks noChangeAspect="1"/>
          </p:cNvPicPr>
          <p:nvPr/>
        </p:nvPicPr>
        <p:blipFill>
          <a:blip r:embed="rId2" cstate="print"/>
          <a:stretch>
            <a:fillRect/>
          </a:stretch>
        </p:blipFill>
        <p:spPr>
          <a:xfrm>
            <a:off x="488576" y="1447799"/>
            <a:ext cx="3840480" cy="490061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4</a:t>
            </a:r>
            <a:r>
              <a:rPr lang="en-US" dirty="0" smtClean="0"/>
              <a:t> A cross section of a typical wax-actuated thermostat showing the position of the wax pellet and spring.</a:t>
            </a:r>
            <a:endParaRPr lang="en-US" dirty="0"/>
          </a:p>
        </p:txBody>
      </p:sp>
      <p:pic>
        <p:nvPicPr>
          <p:cNvPr id="3" name="Picture 2" descr="6540014004.jpg"/>
          <p:cNvPicPr>
            <a:picLocks noChangeAspect="1"/>
          </p:cNvPicPr>
          <p:nvPr/>
        </p:nvPicPr>
        <p:blipFill>
          <a:blip r:embed="rId2" cstate="print"/>
          <a:stretch>
            <a:fillRect/>
          </a:stretch>
        </p:blipFill>
        <p:spPr>
          <a:xfrm>
            <a:off x="2163471" y="1889150"/>
            <a:ext cx="4817059" cy="3994099"/>
          </a:xfrm>
          <a:prstGeom prst="rect">
            <a:avLst/>
          </a:prstGeom>
        </p:spPr>
      </p:pic>
    </p:spTree>
    <p:extLst>
      <p:ext uri="{BB962C8B-B14F-4D97-AF65-F5344CB8AC3E}">
        <p14:creationId xmlns:p14="http://schemas.microsoft.com/office/powerpoint/2010/main" val="26292518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ChangeArrowheads="1"/>
          </p:cNvSpPr>
          <p:nvPr>
            <p:ph type="title"/>
          </p:nvPr>
        </p:nvSpPr>
        <p:spPr/>
        <p:txBody>
          <a:bodyPr/>
          <a:lstStyle/>
          <a:p>
            <a:r>
              <a:rPr lang="en-US" smtClean="0"/>
              <a:t>RADIATORS</a:t>
            </a:r>
            <a:endParaRPr lang="en-US"/>
          </a:p>
        </p:txBody>
      </p:sp>
      <p:sp>
        <p:nvSpPr>
          <p:cNvPr id="15362" name="Rectangle 3"/>
          <p:cNvSpPr>
            <a:spLocks noGrp="1" noChangeArrowheads="1"/>
          </p:cNvSpPr>
          <p:nvPr>
            <p:ph idx="1"/>
          </p:nvPr>
        </p:nvSpPr>
        <p:spPr>
          <a:xfrm>
            <a:off x="457200" y="1600200"/>
            <a:ext cx="4038600" cy="4525963"/>
          </a:xfrm>
        </p:spPr>
        <p:txBody>
          <a:bodyPr/>
          <a:lstStyle/>
          <a:p>
            <a:r>
              <a:rPr lang="en-US" dirty="0" smtClean="0"/>
              <a:t>Types</a:t>
            </a:r>
          </a:p>
          <a:p>
            <a:pPr lvl="1"/>
            <a:r>
              <a:rPr lang="en-US" dirty="0" smtClean="0"/>
              <a:t>The two types of radiator cores in common use in most vehicles are:</a:t>
            </a:r>
          </a:p>
          <a:p>
            <a:pPr lvl="2"/>
            <a:r>
              <a:rPr lang="en-US" dirty="0" smtClean="0"/>
              <a:t>Serpentine fin core</a:t>
            </a:r>
          </a:p>
          <a:p>
            <a:pPr lvl="2"/>
            <a:r>
              <a:rPr lang="en-US" dirty="0" smtClean="0"/>
              <a:t>Plate fin core</a:t>
            </a:r>
            <a:endParaRPr lang="en-US" dirty="0"/>
          </a:p>
        </p:txBody>
      </p:sp>
      <p:grpSp>
        <p:nvGrpSpPr>
          <p:cNvPr id="15363" name="Group 7"/>
          <p:cNvGrpSpPr>
            <a:grpSpLocks/>
          </p:cNvGrpSpPr>
          <p:nvPr/>
        </p:nvGrpSpPr>
        <p:grpSpPr bwMode="auto">
          <a:xfrm>
            <a:off x="4625975" y="1600200"/>
            <a:ext cx="4205288" cy="4227513"/>
            <a:chOff x="2914" y="1119"/>
            <a:chExt cx="2649" cy="2663"/>
          </a:xfrm>
        </p:grpSpPr>
        <p:pic>
          <p:nvPicPr>
            <p:cNvPr id="15364" name="Picture 4" descr="AAJLKU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119"/>
              <a:ext cx="2626" cy="22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4838" name="Rectangle 6"/>
            <p:cNvSpPr>
              <a:spLocks noChangeArrowheads="1"/>
            </p:cNvSpPr>
            <p:nvPr/>
          </p:nvSpPr>
          <p:spPr bwMode="auto">
            <a:xfrm>
              <a:off x="2928" y="3456"/>
              <a:ext cx="2635" cy="326"/>
            </a:xfrm>
            <a:prstGeom prst="rect">
              <a:avLst/>
            </a:prstGeom>
            <a:noFill/>
            <a:ln>
              <a:noFill/>
            </a:ln>
            <a:effectLst/>
            <a:extLst/>
          </p:spPr>
          <p:txBody>
            <a:bodyPr>
              <a:spAutoFit/>
            </a:bodyPr>
            <a:lstStyle/>
            <a:p>
              <a:pPr>
                <a:defRPr/>
              </a:pPr>
              <a:r>
                <a:rPr lang="en-US" b="1" dirty="0">
                  <a:cs typeface="+mn-cs"/>
                </a:rPr>
                <a:t>FIGURE 14–11 </a:t>
              </a:r>
              <a:r>
                <a:rPr lang="en-US" dirty="0">
                  <a:cs typeface="+mn-cs"/>
                </a:rPr>
                <a:t>The tubes and fins of the radiator core.</a:t>
              </a:r>
            </a:p>
          </p:txBody>
        </p:sp>
      </p:grpSp>
    </p:spTree>
    <p:extLst>
      <p:ext uri="{BB962C8B-B14F-4D97-AF65-F5344CB8AC3E}">
        <p14:creationId xmlns:p14="http://schemas.microsoft.com/office/powerpoint/2010/main" val="13427276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en-US" smtClean="0"/>
              <a:t>PRESSURE CAPS</a:t>
            </a:r>
            <a:endParaRPr lang="en-US"/>
          </a:p>
        </p:txBody>
      </p:sp>
      <p:sp>
        <p:nvSpPr>
          <p:cNvPr id="16386" name="Rectangle 3"/>
          <p:cNvSpPr>
            <a:spLocks noGrp="1" noChangeArrowheads="1"/>
          </p:cNvSpPr>
          <p:nvPr>
            <p:ph idx="1"/>
          </p:nvPr>
        </p:nvSpPr>
        <p:spPr/>
        <p:txBody>
          <a:bodyPr/>
          <a:lstStyle/>
          <a:p>
            <a:r>
              <a:rPr lang="en-US" smtClean="0"/>
              <a:t>Operation</a:t>
            </a:r>
          </a:p>
          <a:p>
            <a:r>
              <a:rPr lang="en-US" smtClean="0"/>
              <a:t>Functions</a:t>
            </a:r>
          </a:p>
          <a:p>
            <a:r>
              <a:rPr lang="en-US" smtClean="0"/>
              <a:t>Metric Radiator Caps</a:t>
            </a:r>
            <a:endParaRPr lang="en-US"/>
          </a:p>
        </p:txBody>
      </p:sp>
      <p:grpSp>
        <p:nvGrpSpPr>
          <p:cNvPr id="16387" name="Group 7"/>
          <p:cNvGrpSpPr>
            <a:grpSpLocks/>
          </p:cNvGrpSpPr>
          <p:nvPr/>
        </p:nvGrpSpPr>
        <p:grpSpPr bwMode="auto">
          <a:xfrm>
            <a:off x="4419600" y="2286000"/>
            <a:ext cx="4438650" cy="2635250"/>
            <a:chOff x="912" y="1536"/>
            <a:chExt cx="3900" cy="2188"/>
          </a:xfrm>
        </p:grpSpPr>
        <p:pic>
          <p:nvPicPr>
            <p:cNvPr id="16388" name="Picture 4" descr="AAJLKUV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 y="1536"/>
              <a:ext cx="3893" cy="16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7910" name="Rectangle 6"/>
            <p:cNvSpPr>
              <a:spLocks noChangeArrowheads="1"/>
            </p:cNvSpPr>
            <p:nvPr/>
          </p:nvSpPr>
          <p:spPr bwMode="auto">
            <a:xfrm>
              <a:off x="912" y="3264"/>
              <a:ext cx="3840" cy="460"/>
            </a:xfrm>
            <a:prstGeom prst="rect">
              <a:avLst/>
            </a:prstGeom>
            <a:noFill/>
            <a:ln>
              <a:noFill/>
            </a:ln>
            <a:effectLst/>
            <a:extLst/>
          </p:spPr>
          <p:txBody>
            <a:bodyPr>
              <a:spAutoFit/>
            </a:bodyPr>
            <a:lstStyle/>
            <a:p>
              <a:pPr>
                <a:defRPr/>
              </a:pPr>
              <a:r>
                <a:rPr lang="en-US" b="1" dirty="0">
                  <a:cs typeface="+mn-cs"/>
                </a:rPr>
                <a:t>FIGURE 14–14 </a:t>
              </a:r>
              <a:r>
                <a:rPr lang="en-US" dirty="0">
                  <a:cs typeface="+mn-cs"/>
                </a:rPr>
                <a:t>The pressure valve maintains the system pressure and allows excess pressure to vent. The vacuum valve allows coolant to return to the system from the recovery tank.</a:t>
              </a:r>
            </a:p>
          </p:txBody>
        </p:sp>
      </p:grpSp>
    </p:spTree>
    <p:extLst>
      <p:ext uri="{BB962C8B-B14F-4D97-AF65-F5344CB8AC3E}">
        <p14:creationId xmlns:p14="http://schemas.microsoft.com/office/powerpoint/2010/main" val="28248033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noChangeArrowheads="1"/>
          </p:cNvSpPr>
          <p:nvPr>
            <p:ph type="title"/>
          </p:nvPr>
        </p:nvSpPr>
        <p:spPr/>
        <p:txBody>
          <a:bodyPr/>
          <a:lstStyle/>
          <a:p>
            <a:r>
              <a:rPr lang="en-US" smtClean="0"/>
              <a:t>COOLANT RECOVERY SYSTEMS</a:t>
            </a:r>
            <a:endParaRPr lang="en-US"/>
          </a:p>
        </p:txBody>
      </p:sp>
      <p:sp>
        <p:nvSpPr>
          <p:cNvPr id="18434" name="Rectangle 3"/>
          <p:cNvSpPr>
            <a:spLocks noGrp="1" noChangeArrowheads="1"/>
          </p:cNvSpPr>
          <p:nvPr>
            <p:ph idx="1"/>
          </p:nvPr>
        </p:nvSpPr>
        <p:spPr>
          <a:xfrm>
            <a:off x="457200" y="1600200"/>
            <a:ext cx="4114800" cy="4525963"/>
          </a:xfrm>
        </p:spPr>
        <p:txBody>
          <a:bodyPr/>
          <a:lstStyle/>
          <a:p>
            <a:r>
              <a:rPr lang="en-US" dirty="0" smtClean="0"/>
              <a:t>Purpose and Function</a:t>
            </a:r>
          </a:p>
          <a:p>
            <a:pPr lvl="1"/>
            <a:r>
              <a:rPr lang="en-US" dirty="0" smtClean="0"/>
              <a:t>Excess pressure usually forces some coolant from the system through an overflow. </a:t>
            </a:r>
          </a:p>
          <a:p>
            <a:pPr lvl="1"/>
            <a:r>
              <a:rPr lang="en-US" dirty="0" smtClean="0"/>
              <a:t>Most cooling systems connect the overflow to a plastic reservoir to hold excess coolant while the system is hot.</a:t>
            </a:r>
          </a:p>
          <a:p>
            <a:r>
              <a:rPr lang="en-US" dirty="0" smtClean="0"/>
              <a:t>Surge Tank</a:t>
            </a:r>
            <a:endParaRPr lang="en-US" dirty="0"/>
          </a:p>
        </p:txBody>
      </p:sp>
      <p:grpSp>
        <p:nvGrpSpPr>
          <p:cNvPr id="18435" name="Group 7"/>
          <p:cNvGrpSpPr>
            <a:grpSpLocks/>
          </p:cNvGrpSpPr>
          <p:nvPr/>
        </p:nvGrpSpPr>
        <p:grpSpPr bwMode="auto">
          <a:xfrm>
            <a:off x="5105400" y="1600200"/>
            <a:ext cx="3876052" cy="4386263"/>
            <a:chOff x="2914" y="923"/>
            <a:chExt cx="2654" cy="3051"/>
          </a:xfrm>
        </p:grpSpPr>
        <p:pic>
          <p:nvPicPr>
            <p:cNvPr id="18436" name="Picture 4" descr="AAJLKUW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923"/>
              <a:ext cx="2626" cy="2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09958" name="Rectangle 6"/>
            <p:cNvSpPr>
              <a:spLocks noChangeArrowheads="1"/>
            </p:cNvSpPr>
            <p:nvPr/>
          </p:nvSpPr>
          <p:spPr bwMode="auto">
            <a:xfrm>
              <a:off x="2928" y="3648"/>
              <a:ext cx="2640" cy="326"/>
            </a:xfrm>
            <a:prstGeom prst="rect">
              <a:avLst/>
            </a:prstGeom>
            <a:noFill/>
            <a:ln>
              <a:noFill/>
            </a:ln>
            <a:effectLst/>
            <a:extLst/>
          </p:spPr>
          <p:txBody>
            <a:bodyPr>
              <a:spAutoFit/>
            </a:bodyPr>
            <a:lstStyle/>
            <a:p>
              <a:pPr>
                <a:defRPr/>
              </a:pPr>
              <a:r>
                <a:rPr lang="en-US" b="1" dirty="0">
                  <a:cs typeface="+mn-cs"/>
                </a:rPr>
                <a:t>FIGURE 14–15 </a:t>
              </a:r>
              <a:r>
                <a:rPr lang="en-US" dirty="0">
                  <a:cs typeface="+mn-cs"/>
                </a:rPr>
                <a:t>The level in the coolant recovery system raises and lowers with engine temperature.</a:t>
              </a:r>
            </a:p>
          </p:txBody>
        </p:sp>
      </p:grpSp>
    </p:spTree>
    <p:extLst>
      <p:ext uri="{BB962C8B-B14F-4D97-AF65-F5344CB8AC3E}">
        <p14:creationId xmlns:p14="http://schemas.microsoft.com/office/powerpoint/2010/main" val="16825250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ChangeArrowheads="1"/>
          </p:cNvSpPr>
          <p:nvPr>
            <p:ph type="title"/>
          </p:nvPr>
        </p:nvSpPr>
        <p:spPr/>
        <p:txBody>
          <a:bodyPr/>
          <a:lstStyle/>
          <a:p>
            <a:r>
              <a:rPr lang="en-US" dirty="0" smtClean="0"/>
              <a:t>WATER PUMPS</a:t>
            </a:r>
            <a:endParaRPr lang="en-US" dirty="0"/>
          </a:p>
        </p:txBody>
      </p:sp>
      <p:sp>
        <p:nvSpPr>
          <p:cNvPr id="17410" name="Rectangle 3"/>
          <p:cNvSpPr>
            <a:spLocks noGrp="1" noChangeArrowheads="1"/>
          </p:cNvSpPr>
          <p:nvPr>
            <p:ph idx="1"/>
          </p:nvPr>
        </p:nvSpPr>
        <p:spPr>
          <a:xfrm>
            <a:off x="457200" y="1600200"/>
            <a:ext cx="4191000" cy="4525963"/>
          </a:xfrm>
        </p:spPr>
        <p:txBody>
          <a:bodyPr/>
          <a:lstStyle/>
          <a:p>
            <a:r>
              <a:rPr lang="en-US" dirty="0" smtClean="0"/>
              <a:t>The water pump (also called a coolant pump) is driven by one of two methods.</a:t>
            </a:r>
          </a:p>
          <a:p>
            <a:pPr lvl="1"/>
            <a:r>
              <a:rPr lang="en-US" dirty="0" smtClean="0"/>
              <a:t>Crankshaft belt</a:t>
            </a:r>
          </a:p>
          <a:p>
            <a:pPr lvl="1"/>
            <a:r>
              <a:rPr lang="en-US" dirty="0" smtClean="0"/>
              <a:t>Camshaft</a:t>
            </a:r>
          </a:p>
          <a:p>
            <a:r>
              <a:rPr lang="en-US" dirty="0" smtClean="0"/>
              <a:t>Water Pump Service</a:t>
            </a:r>
            <a:endParaRPr lang="en-US" dirty="0"/>
          </a:p>
        </p:txBody>
      </p:sp>
      <p:grpSp>
        <p:nvGrpSpPr>
          <p:cNvPr id="17411" name="Group 7"/>
          <p:cNvGrpSpPr>
            <a:grpSpLocks/>
          </p:cNvGrpSpPr>
          <p:nvPr/>
        </p:nvGrpSpPr>
        <p:grpSpPr bwMode="auto">
          <a:xfrm>
            <a:off x="4625975" y="1752600"/>
            <a:ext cx="4168775" cy="3684588"/>
            <a:chOff x="2914" y="1355"/>
            <a:chExt cx="2626" cy="2321"/>
          </a:xfrm>
        </p:grpSpPr>
        <p:pic>
          <p:nvPicPr>
            <p:cNvPr id="17412" name="Picture 4" descr="AAJLKUX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55"/>
              <a:ext cx="2626" cy="180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12006" name="Rectangle 6"/>
            <p:cNvSpPr>
              <a:spLocks noChangeArrowheads="1"/>
            </p:cNvSpPr>
            <p:nvPr/>
          </p:nvSpPr>
          <p:spPr bwMode="auto">
            <a:xfrm>
              <a:off x="2976" y="3216"/>
              <a:ext cx="2448" cy="460"/>
            </a:xfrm>
            <a:prstGeom prst="rect">
              <a:avLst/>
            </a:prstGeom>
            <a:noFill/>
            <a:ln>
              <a:noFill/>
            </a:ln>
            <a:effectLst/>
            <a:extLst/>
          </p:spPr>
          <p:txBody>
            <a:bodyPr>
              <a:spAutoFit/>
            </a:bodyPr>
            <a:lstStyle/>
            <a:p>
              <a:pPr>
                <a:defRPr/>
              </a:pPr>
              <a:r>
                <a:rPr lang="en-US" b="1" dirty="0">
                  <a:cs typeface="+mn-cs"/>
                </a:rPr>
                <a:t>FIGURE 14–17 </a:t>
              </a:r>
              <a:r>
                <a:rPr lang="en-US" dirty="0">
                  <a:cs typeface="+mn-cs"/>
                </a:rPr>
                <a:t>Coolant flow through the impeller and scroll of a coolant pump for a V-type engine.</a:t>
              </a:r>
            </a:p>
          </p:txBody>
        </p:sp>
      </p:grpSp>
    </p:spTree>
    <p:extLst>
      <p:ext uri="{BB962C8B-B14F-4D97-AF65-F5344CB8AC3E}">
        <p14:creationId xmlns:p14="http://schemas.microsoft.com/office/powerpoint/2010/main" val="193193837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COOLANT FLOW IN THE ENGINE</a:t>
            </a:r>
            <a:endParaRPr lang="en-US" dirty="0"/>
          </a:p>
        </p:txBody>
      </p:sp>
      <p:sp>
        <p:nvSpPr>
          <p:cNvPr id="3" name="Content Placeholder 2"/>
          <p:cNvSpPr>
            <a:spLocks noGrp="1"/>
          </p:cNvSpPr>
          <p:nvPr>
            <p:ph idx="1"/>
          </p:nvPr>
        </p:nvSpPr>
        <p:spPr/>
        <p:txBody>
          <a:bodyPr/>
          <a:lstStyle/>
          <a:p>
            <a:r>
              <a:rPr lang="en-US" dirty="0" smtClean="0"/>
              <a:t>What are the two ways coolant flows through the engine?</a:t>
            </a:r>
          </a:p>
          <a:p>
            <a:r>
              <a:rPr lang="en-US" dirty="0" smtClean="0"/>
              <a:t>Coolant flow and head gasket design</a:t>
            </a:r>
            <a:endParaRPr lang="en-US" dirty="0"/>
          </a:p>
        </p:txBody>
      </p:sp>
    </p:spTree>
    <p:extLst>
      <p:ext uri="{BB962C8B-B14F-4D97-AF65-F5344CB8AC3E}">
        <p14:creationId xmlns:p14="http://schemas.microsoft.com/office/powerpoint/2010/main" val="2720167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22</a:t>
            </a:r>
            <a:r>
              <a:rPr lang="en-US" dirty="0" smtClean="0"/>
              <a:t> A series-type cooling system where the coolant first flows through the engine block then to the heads before returning to the radiator after passing through the thermostat.</a:t>
            </a:r>
            <a:endParaRPr lang="en-US" dirty="0"/>
          </a:p>
        </p:txBody>
      </p:sp>
      <p:pic>
        <p:nvPicPr>
          <p:cNvPr id="3" name="Picture 2" descr="6540014024.jpg"/>
          <p:cNvPicPr>
            <a:picLocks noChangeAspect="1"/>
          </p:cNvPicPr>
          <p:nvPr/>
        </p:nvPicPr>
        <p:blipFill>
          <a:blip r:embed="rId2" cstate="print"/>
          <a:stretch>
            <a:fillRect/>
          </a:stretch>
        </p:blipFill>
        <p:spPr>
          <a:xfrm>
            <a:off x="1627632" y="1731264"/>
            <a:ext cx="5888736" cy="4309872"/>
          </a:xfrm>
          <a:prstGeom prst="rect">
            <a:avLst/>
          </a:prstGeom>
        </p:spPr>
      </p:pic>
    </p:spTree>
    <p:extLst>
      <p:ext uri="{BB962C8B-B14F-4D97-AF65-F5344CB8AC3E}">
        <p14:creationId xmlns:p14="http://schemas.microsoft.com/office/powerpoint/2010/main" val="3727159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Grp="1" noChangeArrowheads="1"/>
          </p:cNvSpPr>
          <p:nvPr>
            <p:ph type="title"/>
          </p:nvPr>
        </p:nvSpPr>
        <p:spPr/>
        <p:txBody>
          <a:bodyPr/>
          <a:lstStyle/>
          <a:p>
            <a:r>
              <a:rPr lang="en-US" smtClean="0"/>
              <a:t>COOLING FANS</a:t>
            </a:r>
            <a:endParaRPr lang="en-US"/>
          </a:p>
        </p:txBody>
      </p:sp>
      <p:sp>
        <p:nvSpPr>
          <p:cNvPr id="19458" name="Rectangle 3"/>
          <p:cNvSpPr>
            <a:spLocks noGrp="1" noChangeArrowheads="1"/>
          </p:cNvSpPr>
          <p:nvPr>
            <p:ph idx="1"/>
          </p:nvPr>
        </p:nvSpPr>
        <p:spPr/>
        <p:txBody>
          <a:bodyPr/>
          <a:lstStyle/>
          <a:p>
            <a:r>
              <a:rPr lang="en-US" dirty="0" smtClean="0"/>
              <a:t>Electronically Controlled Cooling Fan</a:t>
            </a:r>
          </a:p>
          <a:p>
            <a:r>
              <a:rPr lang="en-US" dirty="0" smtClean="0"/>
              <a:t>Thermostatic Fans</a:t>
            </a:r>
          </a:p>
          <a:p>
            <a:pPr lvl="1"/>
            <a:r>
              <a:rPr lang="en-US" dirty="0" smtClean="0"/>
              <a:t>Silicone coupling</a:t>
            </a:r>
          </a:p>
          <a:p>
            <a:pPr lvl="1"/>
            <a:r>
              <a:rPr lang="en-US" dirty="0" smtClean="0"/>
              <a:t>Thermostatic spring</a:t>
            </a:r>
            <a:endParaRPr lang="en-US" dirty="0"/>
          </a:p>
        </p:txBody>
      </p:sp>
    </p:spTree>
    <p:extLst>
      <p:ext uri="{BB962C8B-B14F-4D97-AF65-F5344CB8AC3E}">
        <p14:creationId xmlns:p14="http://schemas.microsoft.com/office/powerpoint/2010/main" val="112405527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24</a:t>
            </a:r>
            <a:r>
              <a:rPr lang="en-US" dirty="0" smtClean="0"/>
              <a:t> A typical electric cooling fan assembly showing the radiator and related components.</a:t>
            </a:r>
            <a:endParaRPr lang="en-US" dirty="0"/>
          </a:p>
        </p:txBody>
      </p:sp>
      <p:pic>
        <p:nvPicPr>
          <p:cNvPr id="3" name="Picture 2" descr="6540014026.jpg"/>
          <p:cNvPicPr>
            <a:picLocks noChangeAspect="1"/>
          </p:cNvPicPr>
          <p:nvPr/>
        </p:nvPicPr>
        <p:blipFill>
          <a:blip r:embed="rId2" cstate="print"/>
          <a:stretch>
            <a:fillRect/>
          </a:stretch>
        </p:blipFill>
        <p:spPr>
          <a:xfrm>
            <a:off x="1538021" y="1532535"/>
            <a:ext cx="6067958" cy="4707331"/>
          </a:xfrm>
          <a:prstGeom prst="rect">
            <a:avLst/>
          </a:prstGeom>
        </p:spPr>
      </p:pic>
    </p:spTree>
    <p:extLst>
      <p:ext uri="{BB962C8B-B14F-4D97-AF65-F5344CB8AC3E}">
        <p14:creationId xmlns:p14="http://schemas.microsoft.com/office/powerpoint/2010/main" val="898488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ChangeArrowheads="1"/>
          </p:cNvSpPr>
          <p:nvPr>
            <p:ph type="title"/>
          </p:nvPr>
        </p:nvSpPr>
        <p:spPr/>
        <p:txBody>
          <a:bodyPr/>
          <a:lstStyle/>
          <a:p>
            <a:r>
              <a:rPr lang="en-US" dirty="0" smtClean="0"/>
              <a:t>HEATER CORES (1 OF 2)</a:t>
            </a:r>
            <a:endParaRPr lang="en-US" dirty="0"/>
          </a:p>
        </p:txBody>
      </p:sp>
      <p:sp>
        <p:nvSpPr>
          <p:cNvPr id="20482" name="Rectangle 3"/>
          <p:cNvSpPr>
            <a:spLocks noGrp="1" noChangeArrowheads="1"/>
          </p:cNvSpPr>
          <p:nvPr>
            <p:ph type="body" idx="1"/>
          </p:nvPr>
        </p:nvSpPr>
        <p:spPr/>
        <p:txBody>
          <a:bodyPr/>
          <a:lstStyle/>
          <a:p>
            <a:r>
              <a:rPr lang="en-US" dirty="0" smtClean="0"/>
              <a:t>Most of the heat absorbed from the engine by the cooling system is wasted. </a:t>
            </a:r>
          </a:p>
          <a:p>
            <a:pPr lvl="1"/>
            <a:r>
              <a:rPr lang="en-US" dirty="0" smtClean="0"/>
              <a:t>Some of this heat, however, is recovered by the vehicle heater. </a:t>
            </a:r>
          </a:p>
          <a:p>
            <a:pPr lvl="1"/>
            <a:r>
              <a:rPr lang="en-US" dirty="0" smtClean="0"/>
              <a:t>Heated coolant is passed through tubes in the small core of the heater.</a:t>
            </a:r>
          </a:p>
        </p:txBody>
      </p:sp>
    </p:spTree>
    <p:extLst>
      <p:ext uri="{BB962C8B-B14F-4D97-AF65-F5344CB8AC3E}">
        <p14:creationId xmlns:p14="http://schemas.microsoft.com/office/powerpoint/2010/main" val="5620709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0"/>
          <p:cNvSpPr>
            <a:spLocks noGrp="1" noChangeArrowheads="1"/>
          </p:cNvSpPr>
          <p:nvPr>
            <p:ph type="title"/>
          </p:nvPr>
        </p:nvSpPr>
        <p:spPr/>
        <p:txBody>
          <a:bodyPr/>
          <a:lstStyle/>
          <a:p>
            <a:r>
              <a:rPr lang="en-US" smtClean="0"/>
              <a:t>OBJECTIVES</a:t>
            </a:r>
            <a:endParaRPr lang="en-US"/>
          </a:p>
        </p:txBody>
      </p:sp>
      <p:sp>
        <p:nvSpPr>
          <p:cNvPr id="7170" name="Rectangle 8"/>
          <p:cNvSpPr>
            <a:spLocks noGrp="1" noChangeArrowheads="1"/>
          </p:cNvSpPr>
          <p:nvPr>
            <p:ph type="body" idx="1"/>
          </p:nvPr>
        </p:nvSpPr>
        <p:spPr/>
        <p:txBody>
          <a:bodyPr/>
          <a:lstStyle/>
          <a:p>
            <a:pPr marL="0" indent="-29718">
              <a:buNone/>
            </a:pPr>
            <a:r>
              <a:rPr lang="en-US" b="1" dirty="0" smtClean="0">
                <a:solidFill>
                  <a:srgbClr val="007FA3"/>
                </a:solidFill>
              </a:rPr>
              <a:t>14.1</a:t>
            </a:r>
            <a:r>
              <a:rPr lang="en-US" dirty="0" smtClean="0"/>
              <a:t> Explain the purpose and function of the cooling system, and cooling system operation. </a:t>
            </a:r>
          </a:p>
          <a:p>
            <a:pPr marL="0" indent="-29718">
              <a:buNone/>
            </a:pPr>
            <a:r>
              <a:rPr lang="en-US" b="1" dirty="0" smtClean="0">
                <a:solidFill>
                  <a:srgbClr val="007FA3"/>
                </a:solidFill>
              </a:rPr>
              <a:t>14.2</a:t>
            </a:r>
            <a:r>
              <a:rPr lang="en-US" dirty="0" smtClean="0"/>
              <a:t> Explain the purpose of thermostats, radiators, pressure caps, and water pumps. </a:t>
            </a:r>
          </a:p>
          <a:p>
            <a:pPr marL="0" indent="-29718">
              <a:buNone/>
            </a:pPr>
            <a:r>
              <a:rPr lang="en-US" b="1" dirty="0" smtClean="0">
                <a:solidFill>
                  <a:srgbClr val="007FA3"/>
                </a:solidFill>
              </a:rPr>
              <a:t>14.3</a:t>
            </a:r>
            <a:r>
              <a:rPr lang="en-US" dirty="0" smtClean="0"/>
              <a:t> Explain coolant flow in the engine and coolant recovery systems. </a:t>
            </a:r>
          </a:p>
          <a:p>
            <a:pPr marL="0" indent="-29718">
              <a:buNone/>
            </a:pPr>
            <a:r>
              <a:rPr lang="en-US" b="1" dirty="0" smtClean="0">
                <a:solidFill>
                  <a:srgbClr val="007FA3"/>
                </a:solidFill>
              </a:rPr>
              <a:t>14.4</a:t>
            </a:r>
            <a:r>
              <a:rPr lang="en-US" dirty="0" smtClean="0"/>
              <a:t> Explain the purpose of cooling fans and heater cores. </a:t>
            </a:r>
            <a:endParaRPr lang="en-US" dirty="0"/>
          </a:p>
        </p:txBody>
      </p:sp>
    </p:spTree>
    <p:extLst>
      <p:ext uri="{BB962C8B-B14F-4D97-AF65-F5344CB8AC3E}">
        <p14:creationId xmlns:p14="http://schemas.microsoft.com/office/powerpoint/2010/main" val="1081558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HEATER CORES </a:t>
            </a:r>
            <a:r>
              <a:rPr lang="en-US" dirty="0" smtClean="0"/>
              <a:t>(2 </a:t>
            </a:r>
            <a:r>
              <a:rPr lang="en-US" dirty="0"/>
              <a:t>OF 2)</a:t>
            </a:r>
          </a:p>
        </p:txBody>
      </p:sp>
      <p:sp>
        <p:nvSpPr>
          <p:cNvPr id="3" name="Content Placeholder 2"/>
          <p:cNvSpPr>
            <a:spLocks noGrp="1"/>
          </p:cNvSpPr>
          <p:nvPr>
            <p:ph idx="1"/>
          </p:nvPr>
        </p:nvSpPr>
        <p:spPr/>
        <p:txBody>
          <a:bodyPr/>
          <a:lstStyle/>
          <a:p>
            <a:r>
              <a:rPr lang="en-US" dirty="0"/>
              <a:t>Air is passed across the heater fins and is then sent to the passenger compartment. </a:t>
            </a:r>
          </a:p>
          <a:p>
            <a:pPr lvl="1"/>
            <a:r>
              <a:rPr lang="en-US" dirty="0"/>
              <a:t>In some vehicles, the heater and air conditioning work in series to maintain vehicle compartment temperature</a:t>
            </a:r>
            <a:r>
              <a:rPr lang="en-US" dirty="0" smtClean="0"/>
              <a:t>.</a:t>
            </a:r>
            <a:endParaRPr lang="en-US" dirty="0"/>
          </a:p>
        </p:txBody>
      </p:sp>
    </p:spTree>
    <p:extLst>
      <p:ext uri="{BB962C8B-B14F-4D97-AF65-F5344CB8AC3E}">
        <p14:creationId xmlns:p14="http://schemas.microsoft.com/office/powerpoint/2010/main" val="55461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25</a:t>
            </a:r>
            <a:r>
              <a:rPr lang="en-US" dirty="0" smtClean="0"/>
              <a:t> A typical engine-driven thermostatic spring cooling fan.</a:t>
            </a:r>
            <a:endParaRPr lang="en-US" dirty="0"/>
          </a:p>
        </p:txBody>
      </p:sp>
      <p:pic>
        <p:nvPicPr>
          <p:cNvPr id="3" name="Picture 2" descr="6540014027.jpg"/>
          <p:cNvPicPr>
            <a:picLocks noChangeAspect="1"/>
          </p:cNvPicPr>
          <p:nvPr/>
        </p:nvPicPr>
        <p:blipFill>
          <a:blip r:embed="rId2" cstate="print"/>
          <a:stretch>
            <a:fillRect/>
          </a:stretch>
        </p:blipFill>
        <p:spPr>
          <a:xfrm>
            <a:off x="2103121" y="1411833"/>
            <a:ext cx="4937759" cy="4948732"/>
          </a:xfrm>
          <a:prstGeom prst="rect">
            <a:avLst/>
          </a:prstGeom>
        </p:spPr>
      </p:pic>
    </p:spTree>
    <p:extLst>
      <p:ext uri="{BB962C8B-B14F-4D97-AF65-F5344CB8AC3E}">
        <p14:creationId xmlns:p14="http://schemas.microsoft.com/office/powerpoint/2010/main" val="6404268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ChangeArrowheads="1"/>
          </p:cNvSpPr>
          <p:nvPr>
            <p:ph type="title"/>
          </p:nvPr>
        </p:nvSpPr>
        <p:spPr/>
        <p:txBody>
          <a:bodyPr/>
          <a:lstStyle/>
          <a:p>
            <a:r>
              <a:rPr lang="en-US" dirty="0" smtClean="0"/>
              <a:t>COOLING SYSTEM TESTING (1 OF 5)</a:t>
            </a:r>
            <a:endParaRPr lang="en-US" dirty="0"/>
          </a:p>
        </p:txBody>
      </p:sp>
      <p:sp>
        <p:nvSpPr>
          <p:cNvPr id="22530" name="Rectangle 3"/>
          <p:cNvSpPr>
            <a:spLocks noGrp="1" noChangeArrowheads="1"/>
          </p:cNvSpPr>
          <p:nvPr>
            <p:ph type="body" idx="1"/>
          </p:nvPr>
        </p:nvSpPr>
        <p:spPr/>
        <p:txBody>
          <a:bodyPr/>
          <a:lstStyle/>
          <a:p>
            <a:r>
              <a:rPr lang="en-US" dirty="0" smtClean="0"/>
              <a:t>Many cooling system faults can be found by performing a thorough visual inspection. Items that can be inspected visually include:</a:t>
            </a:r>
          </a:p>
          <a:p>
            <a:pPr lvl="1"/>
            <a:r>
              <a:rPr lang="en-US" dirty="0" smtClean="0"/>
              <a:t>Water pump drive belt for tension or faults</a:t>
            </a:r>
          </a:p>
          <a:p>
            <a:pPr lvl="1"/>
            <a:r>
              <a:rPr lang="en-US" dirty="0" smtClean="0"/>
              <a:t>Cooling fan for faults</a:t>
            </a:r>
          </a:p>
        </p:txBody>
      </p:sp>
    </p:spTree>
    <p:extLst>
      <p:ext uri="{BB962C8B-B14F-4D97-AF65-F5344CB8AC3E}">
        <p14:creationId xmlns:p14="http://schemas.microsoft.com/office/powerpoint/2010/main" val="3220811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SYSTEM TESTING </a:t>
            </a:r>
            <a:r>
              <a:rPr lang="en-US" dirty="0" smtClean="0"/>
              <a:t>(2 </a:t>
            </a:r>
            <a:r>
              <a:rPr lang="en-US" dirty="0"/>
              <a:t>OF 5)</a:t>
            </a:r>
          </a:p>
        </p:txBody>
      </p:sp>
      <p:sp>
        <p:nvSpPr>
          <p:cNvPr id="3" name="Content Placeholder 2"/>
          <p:cNvSpPr>
            <a:spLocks noGrp="1"/>
          </p:cNvSpPr>
          <p:nvPr>
            <p:ph idx="1"/>
          </p:nvPr>
        </p:nvSpPr>
        <p:spPr/>
        <p:txBody>
          <a:bodyPr/>
          <a:lstStyle/>
          <a:p>
            <a:pPr lvl="1"/>
            <a:r>
              <a:rPr lang="en-US" dirty="0"/>
              <a:t>Heater and radiator hoses for condition and leaks</a:t>
            </a:r>
          </a:p>
          <a:p>
            <a:pPr lvl="1"/>
            <a:r>
              <a:rPr lang="en-US" dirty="0"/>
              <a:t>Coolant overflow or surge tank coolant level</a:t>
            </a:r>
          </a:p>
          <a:p>
            <a:pPr lvl="1"/>
            <a:r>
              <a:rPr lang="en-US" dirty="0"/>
              <a:t>Evidence of coolant loss</a:t>
            </a:r>
          </a:p>
          <a:p>
            <a:pPr lvl="1"/>
            <a:r>
              <a:rPr lang="en-US" dirty="0"/>
              <a:t>Radiator </a:t>
            </a:r>
            <a:r>
              <a:rPr lang="en-US" dirty="0" smtClean="0"/>
              <a:t>condition</a:t>
            </a:r>
            <a:endParaRPr lang="en-US" dirty="0"/>
          </a:p>
        </p:txBody>
      </p:sp>
    </p:spTree>
    <p:extLst>
      <p:ext uri="{BB962C8B-B14F-4D97-AF65-F5344CB8AC3E}">
        <p14:creationId xmlns:p14="http://schemas.microsoft.com/office/powerpoint/2010/main" val="40668373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ChangeArrowheads="1"/>
          </p:cNvSpPr>
          <p:nvPr>
            <p:ph type="title"/>
          </p:nvPr>
        </p:nvSpPr>
        <p:spPr/>
        <p:txBody>
          <a:bodyPr/>
          <a:lstStyle/>
          <a:p>
            <a:r>
              <a:rPr lang="en-US" dirty="0"/>
              <a:t>COOLING SYSTEM TESTING </a:t>
            </a:r>
            <a:r>
              <a:rPr lang="en-US" dirty="0" smtClean="0"/>
              <a:t>(3 </a:t>
            </a:r>
            <a:r>
              <a:rPr lang="en-US" dirty="0"/>
              <a:t>OF 5)</a:t>
            </a:r>
          </a:p>
        </p:txBody>
      </p:sp>
      <p:sp>
        <p:nvSpPr>
          <p:cNvPr id="23554" name="Rectangle 3"/>
          <p:cNvSpPr>
            <a:spLocks noGrp="1" noChangeArrowheads="1"/>
          </p:cNvSpPr>
          <p:nvPr>
            <p:ph idx="1"/>
          </p:nvPr>
        </p:nvSpPr>
        <p:spPr/>
        <p:txBody>
          <a:bodyPr/>
          <a:lstStyle/>
          <a:p>
            <a:r>
              <a:rPr lang="en-US" smtClean="0"/>
              <a:t>Pressure testing using a hand-operated pressure tester is a quick and easy cooling system test. </a:t>
            </a:r>
          </a:p>
          <a:p>
            <a:r>
              <a:rPr lang="en-US" smtClean="0"/>
              <a:t>The radiator cap is removed (engine cold!) and the tester is attached in the place of the radiator cap. </a:t>
            </a:r>
          </a:p>
          <a:p>
            <a:r>
              <a:rPr lang="en-US" smtClean="0"/>
              <a:t>By operating the plunger on the pump, the entire cooling system is pressurized.</a:t>
            </a:r>
            <a:endParaRPr lang="en-US"/>
          </a:p>
        </p:txBody>
      </p:sp>
    </p:spTree>
    <p:extLst>
      <p:ext uri="{BB962C8B-B14F-4D97-AF65-F5344CB8AC3E}">
        <p14:creationId xmlns:p14="http://schemas.microsoft.com/office/powerpoint/2010/main" val="5045162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ChangeArrowheads="1"/>
          </p:cNvSpPr>
          <p:nvPr>
            <p:ph type="title"/>
          </p:nvPr>
        </p:nvSpPr>
        <p:spPr/>
        <p:txBody>
          <a:bodyPr/>
          <a:lstStyle/>
          <a:p>
            <a:r>
              <a:rPr lang="en-US" dirty="0"/>
              <a:t>COOLING SYSTEM TESTING </a:t>
            </a:r>
            <a:r>
              <a:rPr lang="en-US" dirty="0" smtClean="0"/>
              <a:t>(4 </a:t>
            </a:r>
            <a:r>
              <a:rPr lang="en-US" dirty="0"/>
              <a:t>OF 5)</a:t>
            </a:r>
          </a:p>
        </p:txBody>
      </p:sp>
      <p:sp>
        <p:nvSpPr>
          <p:cNvPr id="24578" name="Rectangle 3"/>
          <p:cNvSpPr>
            <a:spLocks noGrp="1" noChangeArrowheads="1"/>
          </p:cNvSpPr>
          <p:nvPr>
            <p:ph type="body" idx="1"/>
          </p:nvPr>
        </p:nvSpPr>
        <p:spPr/>
        <p:txBody>
          <a:bodyPr/>
          <a:lstStyle/>
          <a:p>
            <a:r>
              <a:rPr lang="en-US" dirty="0" smtClean="0"/>
              <a:t>One of the best methods to check for a coolant leak is to use a fluorescent dye in the coolant, one that is specifically designed for coolant. </a:t>
            </a:r>
          </a:p>
          <a:p>
            <a:pPr lvl="1"/>
            <a:r>
              <a:rPr lang="en-US" dirty="0" smtClean="0"/>
              <a:t>Operate the vehicle with the dye in the coolant until the engine reaches normal operating temperature. </a:t>
            </a:r>
          </a:p>
        </p:txBody>
      </p:sp>
    </p:spTree>
    <p:extLst>
      <p:ext uri="{BB962C8B-B14F-4D97-AF65-F5344CB8AC3E}">
        <p14:creationId xmlns:p14="http://schemas.microsoft.com/office/powerpoint/2010/main" val="18682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SYSTEM TESTING </a:t>
            </a:r>
            <a:r>
              <a:rPr lang="en-US" dirty="0" smtClean="0"/>
              <a:t>(5 </a:t>
            </a:r>
            <a:r>
              <a:rPr lang="en-US" dirty="0"/>
              <a:t>OF 5)</a:t>
            </a:r>
          </a:p>
        </p:txBody>
      </p:sp>
      <p:sp>
        <p:nvSpPr>
          <p:cNvPr id="3" name="Content Placeholder 2"/>
          <p:cNvSpPr>
            <a:spLocks noGrp="1"/>
          </p:cNvSpPr>
          <p:nvPr>
            <p:ph idx="1"/>
          </p:nvPr>
        </p:nvSpPr>
        <p:spPr/>
        <p:txBody>
          <a:bodyPr/>
          <a:lstStyle/>
          <a:p>
            <a:pPr lvl="1"/>
            <a:r>
              <a:rPr lang="en-US" dirty="0"/>
              <a:t>Use a black light to inspect all areas of the cooling system. </a:t>
            </a:r>
          </a:p>
          <a:p>
            <a:pPr lvl="1"/>
            <a:r>
              <a:rPr lang="en-US" dirty="0"/>
              <a:t>When there is a leak, it will be easy to spot because the dye in the coolant will be seen as bright green</a:t>
            </a:r>
            <a:r>
              <a:rPr lang="en-US" dirty="0" smtClean="0"/>
              <a:t>.</a:t>
            </a:r>
            <a:endParaRPr lang="en-US" dirty="0"/>
          </a:p>
        </p:txBody>
      </p:sp>
    </p:spTree>
    <p:extLst>
      <p:ext uri="{BB962C8B-B14F-4D97-AF65-F5344CB8AC3E}">
        <p14:creationId xmlns:p14="http://schemas.microsoft.com/office/powerpoint/2010/main" val="4761698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27</a:t>
            </a:r>
            <a:r>
              <a:rPr lang="en-US" dirty="0" smtClean="0"/>
              <a:t> A heavily corroded radiator from a vehicle that was overheating. A visual inspection discovered that the corrosion had eaten away many of the cooling fins, yet did not leak. This radiator was replaced and it solved the overheating problem.</a:t>
            </a:r>
            <a:endParaRPr lang="en-US" dirty="0"/>
          </a:p>
        </p:txBody>
      </p:sp>
      <p:pic>
        <p:nvPicPr>
          <p:cNvPr id="3" name="Picture 2" descr="6540014029.jpg"/>
          <p:cNvPicPr>
            <a:picLocks noChangeAspect="1"/>
          </p:cNvPicPr>
          <p:nvPr/>
        </p:nvPicPr>
        <p:blipFill>
          <a:blip r:embed="rId2" cstate="print"/>
          <a:stretch>
            <a:fillRect/>
          </a:stretch>
        </p:blipFill>
        <p:spPr>
          <a:xfrm>
            <a:off x="1691640" y="1724559"/>
            <a:ext cx="5760720" cy="4323283"/>
          </a:xfrm>
          <a:prstGeom prst="rect">
            <a:avLst/>
          </a:prstGeom>
        </p:spPr>
      </p:pic>
    </p:spTree>
    <p:extLst>
      <p:ext uri="{BB962C8B-B14F-4D97-AF65-F5344CB8AC3E}">
        <p14:creationId xmlns:p14="http://schemas.microsoft.com/office/powerpoint/2010/main" val="34966162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noChangeArrowheads="1"/>
          </p:cNvSpPr>
          <p:nvPr>
            <p:ph type="title"/>
          </p:nvPr>
        </p:nvSpPr>
        <p:spPr/>
        <p:txBody>
          <a:bodyPr/>
          <a:lstStyle/>
          <a:p>
            <a:r>
              <a:rPr lang="en-US" smtClean="0"/>
              <a:t>COOLANT TEMPERATURE WARNING LIGHT</a:t>
            </a:r>
            <a:endParaRPr lang="en-US"/>
          </a:p>
        </p:txBody>
      </p:sp>
      <p:sp>
        <p:nvSpPr>
          <p:cNvPr id="25602" name="Rectangle 3"/>
          <p:cNvSpPr>
            <a:spLocks noGrp="1" noChangeArrowheads="1"/>
          </p:cNvSpPr>
          <p:nvPr>
            <p:ph idx="1"/>
          </p:nvPr>
        </p:nvSpPr>
        <p:spPr>
          <a:xfrm>
            <a:off x="457200" y="1600200"/>
            <a:ext cx="3810000" cy="4525963"/>
          </a:xfrm>
        </p:spPr>
        <p:txBody>
          <a:bodyPr/>
          <a:lstStyle/>
          <a:p>
            <a:r>
              <a:rPr lang="en-US" dirty="0" smtClean="0"/>
              <a:t>Purpose and Function</a:t>
            </a:r>
          </a:p>
          <a:p>
            <a:r>
              <a:rPr lang="en-US" dirty="0" smtClean="0"/>
              <a:t>Precautions</a:t>
            </a:r>
          </a:p>
          <a:p>
            <a:r>
              <a:rPr lang="en-US" dirty="0" smtClean="0"/>
              <a:t>Common Causes of Overheating</a:t>
            </a:r>
            <a:endParaRPr lang="en-US" dirty="0"/>
          </a:p>
        </p:txBody>
      </p:sp>
      <p:grpSp>
        <p:nvGrpSpPr>
          <p:cNvPr id="25603" name="Group 7"/>
          <p:cNvGrpSpPr>
            <a:grpSpLocks/>
          </p:cNvGrpSpPr>
          <p:nvPr/>
        </p:nvGrpSpPr>
        <p:grpSpPr bwMode="auto">
          <a:xfrm>
            <a:off x="4572000" y="1905000"/>
            <a:ext cx="4267200" cy="3811588"/>
            <a:chOff x="2880" y="1349"/>
            <a:chExt cx="2688" cy="2401"/>
          </a:xfrm>
        </p:grpSpPr>
        <p:pic>
          <p:nvPicPr>
            <p:cNvPr id="25604" name="Picture 4" descr="AAJLKVQ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349"/>
              <a:ext cx="2626" cy="181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0438" name="Rectangle 6"/>
            <p:cNvSpPr>
              <a:spLocks noChangeArrowheads="1"/>
            </p:cNvSpPr>
            <p:nvPr/>
          </p:nvSpPr>
          <p:spPr bwMode="auto">
            <a:xfrm>
              <a:off x="2880" y="3168"/>
              <a:ext cx="2688" cy="582"/>
            </a:xfrm>
            <a:prstGeom prst="rect">
              <a:avLst/>
            </a:prstGeom>
            <a:noFill/>
            <a:ln>
              <a:noFill/>
            </a:ln>
            <a:effectLst/>
            <a:extLst/>
          </p:spPr>
          <p:txBody>
            <a:bodyPr>
              <a:spAutoFit/>
            </a:bodyPr>
            <a:lstStyle/>
            <a:p>
              <a:pPr>
                <a:defRPr/>
              </a:pPr>
              <a:r>
                <a:rPr lang="en-US" b="1" dirty="0">
                  <a:cs typeface="+mn-cs"/>
                </a:rPr>
                <a:t>FIGURE 14–</a:t>
              </a:r>
              <a:r>
                <a:rPr lang="en-US" b="1" dirty="0" smtClean="0">
                  <a:cs typeface="+mn-cs"/>
                </a:rPr>
                <a:t>31 </a:t>
              </a:r>
              <a:r>
                <a:rPr lang="en-US" dirty="0">
                  <a:cs typeface="+mn-cs"/>
                </a:rPr>
                <a:t>When an engine overheats, often the coolant overflow container boils.</a:t>
              </a:r>
            </a:p>
          </p:txBody>
        </p:sp>
      </p:grpSp>
    </p:spTree>
    <p:extLst>
      <p:ext uri="{BB962C8B-B14F-4D97-AF65-F5344CB8AC3E}">
        <p14:creationId xmlns:p14="http://schemas.microsoft.com/office/powerpoint/2010/main" val="256532897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noChangeArrowheads="1"/>
          </p:cNvSpPr>
          <p:nvPr>
            <p:ph type="title"/>
          </p:nvPr>
        </p:nvSpPr>
        <p:spPr/>
        <p:txBody>
          <a:bodyPr/>
          <a:lstStyle/>
          <a:p>
            <a:r>
              <a:rPr lang="en-US" smtClean="0"/>
              <a:t>COOLING SYSTEM INSPECTION</a:t>
            </a:r>
            <a:endParaRPr lang="en-US"/>
          </a:p>
        </p:txBody>
      </p:sp>
      <p:sp>
        <p:nvSpPr>
          <p:cNvPr id="26626" name="Rectangle 3"/>
          <p:cNvSpPr>
            <a:spLocks noGrp="1" noChangeArrowheads="1"/>
          </p:cNvSpPr>
          <p:nvPr>
            <p:ph idx="1"/>
          </p:nvPr>
        </p:nvSpPr>
        <p:spPr>
          <a:xfrm>
            <a:off x="457200" y="1600200"/>
            <a:ext cx="4114800" cy="4525963"/>
          </a:xfrm>
        </p:spPr>
        <p:txBody>
          <a:bodyPr/>
          <a:lstStyle/>
          <a:p>
            <a:r>
              <a:rPr lang="en-US" dirty="0" smtClean="0"/>
              <a:t>Coolant Level</a:t>
            </a:r>
          </a:p>
          <a:p>
            <a:r>
              <a:rPr lang="en-US" dirty="0" smtClean="0"/>
              <a:t>Accessory Drive Belt Tension</a:t>
            </a:r>
          </a:p>
          <a:p>
            <a:pPr lvl="1"/>
            <a:r>
              <a:rPr lang="en-US" dirty="0" smtClean="0"/>
              <a:t>Belt tension gauge</a:t>
            </a:r>
          </a:p>
          <a:p>
            <a:pPr lvl="1"/>
            <a:r>
              <a:rPr lang="en-US" dirty="0" smtClean="0"/>
              <a:t>Marks on the tensioner</a:t>
            </a:r>
          </a:p>
          <a:p>
            <a:pPr lvl="1"/>
            <a:r>
              <a:rPr lang="en-US" dirty="0" smtClean="0"/>
              <a:t>Torque wrench reading</a:t>
            </a:r>
          </a:p>
          <a:p>
            <a:pPr lvl="1"/>
            <a:r>
              <a:rPr lang="en-US" dirty="0" smtClean="0"/>
              <a:t>Deflection</a:t>
            </a:r>
            <a:endParaRPr lang="en-US" dirty="0"/>
          </a:p>
        </p:txBody>
      </p:sp>
      <p:grpSp>
        <p:nvGrpSpPr>
          <p:cNvPr id="26627" name="Group 7"/>
          <p:cNvGrpSpPr>
            <a:grpSpLocks/>
          </p:cNvGrpSpPr>
          <p:nvPr/>
        </p:nvGrpSpPr>
        <p:grpSpPr bwMode="auto">
          <a:xfrm>
            <a:off x="4572000" y="2016125"/>
            <a:ext cx="4267200" cy="3811588"/>
            <a:chOff x="2880" y="1270"/>
            <a:chExt cx="2688" cy="2401"/>
          </a:xfrm>
        </p:grpSpPr>
        <p:pic>
          <p:nvPicPr>
            <p:cNvPr id="26628" name="Picture 4" descr="AAJLKVD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4" y="1270"/>
              <a:ext cx="2626" cy="197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31462" name="Rectangle 6"/>
            <p:cNvSpPr>
              <a:spLocks noChangeArrowheads="1"/>
            </p:cNvSpPr>
            <p:nvPr/>
          </p:nvSpPr>
          <p:spPr bwMode="auto">
            <a:xfrm>
              <a:off x="2880" y="3264"/>
              <a:ext cx="2688" cy="407"/>
            </a:xfrm>
            <a:prstGeom prst="rect">
              <a:avLst/>
            </a:prstGeom>
            <a:noFill/>
            <a:ln>
              <a:noFill/>
            </a:ln>
            <a:effectLst/>
            <a:extLst/>
          </p:spPr>
          <p:txBody>
            <a:bodyPr>
              <a:spAutoFit/>
            </a:bodyPr>
            <a:lstStyle/>
            <a:p>
              <a:pPr>
                <a:defRPr/>
              </a:pPr>
              <a:r>
                <a:rPr lang="en-US" b="1" dirty="0">
                  <a:cs typeface="+mn-cs"/>
                </a:rPr>
                <a:t>FIGURE 14–</a:t>
              </a:r>
              <a:r>
                <a:rPr lang="en-US" b="1" dirty="0" smtClean="0">
                  <a:cs typeface="+mn-cs"/>
                </a:rPr>
                <a:t>32 </a:t>
              </a:r>
              <a:r>
                <a:rPr lang="en-US" dirty="0">
                  <a:cs typeface="+mn-cs"/>
                </a:rPr>
                <a:t>Typical marks on an accessory drive belt tensioner.</a:t>
              </a:r>
            </a:p>
          </p:txBody>
        </p:sp>
      </p:grpSp>
    </p:spTree>
    <p:extLst>
      <p:ext uri="{BB962C8B-B14F-4D97-AF65-F5344CB8AC3E}">
        <p14:creationId xmlns:p14="http://schemas.microsoft.com/office/powerpoint/2010/main" val="20978701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0"/>
          <p:cNvSpPr>
            <a:spLocks noGrp="1" noChangeArrowheads="1"/>
          </p:cNvSpPr>
          <p:nvPr>
            <p:ph type="title"/>
          </p:nvPr>
        </p:nvSpPr>
        <p:spPr/>
        <p:txBody>
          <a:bodyPr/>
          <a:lstStyle/>
          <a:p>
            <a:r>
              <a:rPr lang="en-US" smtClean="0"/>
              <a:t>OBJECTIVES</a:t>
            </a:r>
            <a:endParaRPr lang="en-US"/>
          </a:p>
        </p:txBody>
      </p:sp>
      <p:sp>
        <p:nvSpPr>
          <p:cNvPr id="9218" name="Rectangle 8"/>
          <p:cNvSpPr>
            <a:spLocks noGrp="1" noChangeArrowheads="1"/>
          </p:cNvSpPr>
          <p:nvPr>
            <p:ph type="body" idx="1"/>
          </p:nvPr>
        </p:nvSpPr>
        <p:spPr/>
        <p:txBody>
          <a:bodyPr/>
          <a:lstStyle/>
          <a:p>
            <a:pPr marL="0" indent="-29718">
              <a:buNone/>
            </a:pPr>
            <a:r>
              <a:rPr lang="en-US" b="1" dirty="0" smtClean="0">
                <a:solidFill>
                  <a:srgbClr val="007FA3"/>
                </a:solidFill>
              </a:rPr>
              <a:t>14.5 </a:t>
            </a:r>
            <a:r>
              <a:rPr lang="en-US" dirty="0" smtClean="0"/>
              <a:t>Describe cooling system testing and explain the purpose of coolant temperature warning light.</a:t>
            </a:r>
          </a:p>
          <a:p>
            <a:pPr marL="0" indent="-29718">
              <a:buNone/>
            </a:pPr>
            <a:r>
              <a:rPr lang="en-US" b="1" dirty="0" smtClean="0">
                <a:solidFill>
                  <a:srgbClr val="007FA3"/>
                </a:solidFill>
              </a:rPr>
              <a:t>14.6</a:t>
            </a:r>
            <a:r>
              <a:rPr lang="en-US" dirty="0" smtClean="0"/>
              <a:t> Explain cooling system inspection and cooling system service.</a:t>
            </a:r>
            <a:endParaRPr lang="en-US" dirty="0"/>
          </a:p>
        </p:txBody>
      </p:sp>
    </p:spTree>
    <p:extLst>
      <p:ext uri="{BB962C8B-B14F-4D97-AF65-F5344CB8AC3E}">
        <p14:creationId xmlns:p14="http://schemas.microsoft.com/office/powerpoint/2010/main" val="236248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ChangeArrowheads="1"/>
          </p:cNvSpPr>
          <p:nvPr>
            <p:ph type="title"/>
          </p:nvPr>
        </p:nvSpPr>
        <p:spPr/>
        <p:txBody>
          <a:bodyPr/>
          <a:lstStyle/>
          <a:p>
            <a:r>
              <a:rPr lang="en-US" smtClean="0"/>
              <a:t>COOLING SYSTEM SERVICE</a:t>
            </a:r>
            <a:endParaRPr lang="en-US"/>
          </a:p>
        </p:txBody>
      </p:sp>
      <p:sp>
        <p:nvSpPr>
          <p:cNvPr id="27650" name="Rectangle 3"/>
          <p:cNvSpPr>
            <a:spLocks noGrp="1" noChangeArrowheads="1"/>
          </p:cNvSpPr>
          <p:nvPr>
            <p:ph type="body" idx="1"/>
          </p:nvPr>
        </p:nvSpPr>
        <p:spPr/>
        <p:txBody>
          <a:bodyPr/>
          <a:lstStyle/>
          <a:p>
            <a:r>
              <a:rPr lang="en-US" smtClean="0"/>
              <a:t>Flushing Coolant</a:t>
            </a:r>
          </a:p>
          <a:p>
            <a:r>
              <a:rPr lang="en-US" smtClean="0"/>
              <a:t>Coolant Exchange Machine</a:t>
            </a:r>
          </a:p>
          <a:p>
            <a:r>
              <a:rPr lang="en-US" smtClean="0"/>
              <a:t>Hose Inspection </a:t>
            </a:r>
          </a:p>
          <a:p>
            <a:r>
              <a:rPr lang="en-US" smtClean="0"/>
              <a:t>Disposing of Used Coolant</a:t>
            </a:r>
          </a:p>
          <a:p>
            <a:r>
              <a:rPr lang="en-US" smtClean="0"/>
              <a:t>Cleaning the Radiator Exterior</a:t>
            </a:r>
            <a:endParaRPr lang="en-US"/>
          </a:p>
        </p:txBody>
      </p:sp>
    </p:spTree>
    <p:extLst>
      <p:ext uri="{BB962C8B-B14F-4D97-AF65-F5344CB8AC3E}">
        <p14:creationId xmlns:p14="http://schemas.microsoft.com/office/powerpoint/2010/main" val="2593865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35</a:t>
            </a:r>
            <a:r>
              <a:rPr lang="en-US" dirty="0" smtClean="0"/>
              <a:t> Hose clamps come in a variety of shapes and designs.</a:t>
            </a:r>
            <a:endParaRPr lang="en-US" dirty="0"/>
          </a:p>
        </p:txBody>
      </p:sp>
      <p:pic>
        <p:nvPicPr>
          <p:cNvPr id="3" name="Picture 2" descr="6540014038.jpg"/>
          <p:cNvPicPr>
            <a:picLocks noChangeAspect="1"/>
          </p:cNvPicPr>
          <p:nvPr/>
        </p:nvPicPr>
        <p:blipFill>
          <a:blip r:embed="rId2" cstate="print"/>
          <a:stretch>
            <a:fillRect/>
          </a:stretch>
        </p:blipFill>
        <p:spPr>
          <a:xfrm>
            <a:off x="1686154" y="1538021"/>
            <a:ext cx="5771692" cy="4696358"/>
          </a:xfrm>
          <a:prstGeom prst="rect">
            <a:avLst/>
          </a:prstGeom>
        </p:spPr>
      </p:pic>
    </p:spTree>
    <p:extLst>
      <p:ext uri="{BB962C8B-B14F-4D97-AF65-F5344CB8AC3E}">
        <p14:creationId xmlns:p14="http://schemas.microsoft.com/office/powerpoint/2010/main" val="1209986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2"/>
          <p:cNvSpPr>
            <a:spLocks noGrp="1" noChangeArrowheads="1"/>
          </p:cNvSpPr>
          <p:nvPr>
            <p:ph type="title"/>
          </p:nvPr>
        </p:nvSpPr>
        <p:spPr/>
        <p:txBody>
          <a:bodyPr/>
          <a:lstStyle/>
          <a:p>
            <a:r>
              <a:rPr lang="en-US" dirty="0" smtClean="0"/>
              <a:t>SUMMARY (1 OF 3)</a:t>
            </a:r>
            <a:endParaRPr lang="en-US" dirty="0"/>
          </a:p>
        </p:txBody>
      </p:sp>
      <p:sp>
        <p:nvSpPr>
          <p:cNvPr id="30722" name="Rectangle 3"/>
          <p:cNvSpPr>
            <a:spLocks noGrp="1" noChangeArrowheads="1"/>
          </p:cNvSpPr>
          <p:nvPr>
            <p:ph type="body" idx="1"/>
          </p:nvPr>
        </p:nvSpPr>
        <p:spPr/>
        <p:txBody>
          <a:bodyPr/>
          <a:lstStyle/>
          <a:p>
            <a:r>
              <a:rPr lang="en-US" dirty="0" smtClean="0"/>
              <a:t>The purpose and function of the cooling system is to maintain proper engine operating temperature.</a:t>
            </a:r>
          </a:p>
          <a:p>
            <a:r>
              <a:rPr lang="en-US" dirty="0" smtClean="0"/>
              <a:t>The thermostat controls engine coolant temperature by opening at its rated opening temperature to allow coolant to flow through the radiator.</a:t>
            </a:r>
          </a:p>
        </p:txBody>
      </p:sp>
    </p:spTree>
    <p:extLst>
      <p:ext uri="{BB962C8B-B14F-4D97-AF65-F5344CB8AC3E}">
        <p14:creationId xmlns:p14="http://schemas.microsoft.com/office/powerpoint/2010/main" val="2208265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noChangeArrowheads="1"/>
          </p:cNvSpPr>
          <p:nvPr>
            <p:ph type="title"/>
          </p:nvPr>
        </p:nvSpPr>
        <p:spPr/>
        <p:txBody>
          <a:bodyPr/>
          <a:lstStyle/>
          <a:p>
            <a:r>
              <a:rPr lang="en-US" dirty="0"/>
              <a:t>SUMMARY </a:t>
            </a:r>
            <a:r>
              <a:rPr lang="en-US" dirty="0" smtClean="0"/>
              <a:t>(2 </a:t>
            </a:r>
            <a:r>
              <a:rPr lang="en-US" dirty="0"/>
              <a:t>OF 3)</a:t>
            </a:r>
          </a:p>
        </p:txBody>
      </p:sp>
      <p:sp>
        <p:nvSpPr>
          <p:cNvPr id="31746" name="Rectangle 3"/>
          <p:cNvSpPr>
            <a:spLocks noGrp="1" noChangeArrowheads="1"/>
          </p:cNvSpPr>
          <p:nvPr>
            <p:ph type="body" idx="1"/>
          </p:nvPr>
        </p:nvSpPr>
        <p:spPr/>
        <p:txBody>
          <a:bodyPr/>
          <a:lstStyle/>
          <a:p>
            <a:r>
              <a:rPr lang="en-US" dirty="0"/>
              <a:t>Coolant fans are designed to draw air through the radiator to aid in the heat transfer process, drawing the heat from the coolant and transferring it to the outside air through the radiator.</a:t>
            </a:r>
          </a:p>
          <a:p>
            <a:r>
              <a:rPr lang="en-US" dirty="0" smtClean="0"/>
              <a:t>The cooling system should be tested for leaks using a hand-operated pressure pump.</a:t>
            </a:r>
          </a:p>
        </p:txBody>
      </p:sp>
    </p:spTree>
    <p:extLst>
      <p:ext uri="{BB962C8B-B14F-4D97-AF65-F5344CB8AC3E}">
        <p14:creationId xmlns:p14="http://schemas.microsoft.com/office/powerpoint/2010/main" val="1420420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SUMMARY </a:t>
            </a:r>
            <a:r>
              <a:rPr lang="en-US" dirty="0" smtClean="0"/>
              <a:t>(3 </a:t>
            </a:r>
            <a:r>
              <a:rPr lang="en-US" dirty="0"/>
              <a:t>OF 3)</a:t>
            </a:r>
          </a:p>
        </p:txBody>
      </p:sp>
      <p:sp>
        <p:nvSpPr>
          <p:cNvPr id="3" name="Content Placeholder 2"/>
          <p:cNvSpPr>
            <a:spLocks noGrp="1"/>
          </p:cNvSpPr>
          <p:nvPr>
            <p:ph idx="1"/>
          </p:nvPr>
        </p:nvSpPr>
        <p:spPr/>
        <p:txBody>
          <a:bodyPr/>
          <a:lstStyle/>
          <a:p>
            <a:r>
              <a:rPr lang="en-US" dirty="0"/>
              <a:t>Water pumps are usually engine driven and circulate coolant through the engine and the radiator when the thermostat opens.</a:t>
            </a:r>
          </a:p>
          <a:p>
            <a:r>
              <a:rPr lang="en-US" dirty="0"/>
              <a:t>Coolant flows through the radiator hoses to and from the engine and through heater hoses to send heated coolant to the heater core in the passenger compartment</a:t>
            </a:r>
            <a:r>
              <a:rPr lang="en-US" dirty="0" smtClean="0"/>
              <a:t>.</a:t>
            </a:r>
            <a:endParaRPr lang="en-US" dirty="0"/>
          </a:p>
        </p:txBody>
      </p:sp>
    </p:spTree>
    <p:extLst>
      <p:ext uri="{BB962C8B-B14F-4D97-AF65-F5344CB8AC3E}">
        <p14:creationId xmlns:p14="http://schemas.microsoft.com/office/powerpoint/2010/main" val="420989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2"/>
          <p:cNvSpPr>
            <a:spLocks noGrp="1" noChangeArrowheads="1"/>
          </p:cNvSpPr>
          <p:nvPr>
            <p:ph type="title"/>
          </p:nvPr>
        </p:nvSpPr>
        <p:spPr/>
        <p:txBody>
          <a:bodyPr/>
          <a:lstStyle/>
          <a:p>
            <a:r>
              <a:rPr lang="en-US" dirty="0" smtClean="0"/>
              <a:t>COOLING SYSTEM (1 OF 2)</a:t>
            </a:r>
            <a:endParaRPr lang="en-US" dirty="0"/>
          </a:p>
        </p:txBody>
      </p:sp>
      <p:sp>
        <p:nvSpPr>
          <p:cNvPr id="11266" name="Rectangle 3"/>
          <p:cNvSpPr>
            <a:spLocks noGrp="1" noChangeArrowheads="1"/>
          </p:cNvSpPr>
          <p:nvPr>
            <p:ph type="body" idx="1"/>
          </p:nvPr>
        </p:nvSpPr>
        <p:spPr/>
        <p:txBody>
          <a:bodyPr/>
          <a:lstStyle/>
          <a:p>
            <a:r>
              <a:rPr lang="en-US" dirty="0" smtClean="0"/>
              <a:t>Satisfactory cooling system operation depends on the design and operating conditions of the system. </a:t>
            </a:r>
          </a:p>
          <a:p>
            <a:pPr lvl="1"/>
            <a:r>
              <a:rPr lang="en-US" dirty="0" smtClean="0"/>
              <a:t>The design is based on heat output of the engine, radiator size, type of coolant, size of water pump, type of fan, thermostat, and system pressure. </a:t>
            </a:r>
          </a:p>
          <a:p>
            <a:pPr lvl="1"/>
            <a:r>
              <a:rPr lang="en-US" dirty="0" smtClean="0"/>
              <a:t>The cooling system must allow the engine to warm up to the required operating temperature as rapidly as possible and then maintain that temperature.</a:t>
            </a:r>
          </a:p>
        </p:txBody>
      </p:sp>
    </p:spTree>
    <p:extLst>
      <p:ext uri="{BB962C8B-B14F-4D97-AF65-F5344CB8AC3E}">
        <p14:creationId xmlns:p14="http://schemas.microsoft.com/office/powerpoint/2010/main" val="21918516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COOLING SYSTEM </a:t>
            </a:r>
            <a:r>
              <a:rPr lang="en-US" dirty="0" smtClean="0"/>
              <a:t>(2 </a:t>
            </a:r>
            <a:r>
              <a:rPr lang="en-US" dirty="0"/>
              <a:t>OF 2</a:t>
            </a:r>
            <a:r>
              <a:rPr lang="en-US" dirty="0" smtClean="0"/>
              <a:t>)</a:t>
            </a:r>
            <a:endParaRPr lang="en-US" dirty="0"/>
          </a:p>
        </p:txBody>
      </p:sp>
      <p:sp>
        <p:nvSpPr>
          <p:cNvPr id="3" name="Content Placeholder 2"/>
          <p:cNvSpPr>
            <a:spLocks noGrp="1"/>
          </p:cNvSpPr>
          <p:nvPr>
            <p:ph idx="1"/>
          </p:nvPr>
        </p:nvSpPr>
        <p:spPr/>
        <p:txBody>
          <a:bodyPr/>
          <a:lstStyle/>
          <a:p>
            <a:r>
              <a:rPr lang="en-US" dirty="0"/>
              <a:t>Low-temperature Engine Problems</a:t>
            </a:r>
          </a:p>
          <a:p>
            <a:r>
              <a:rPr lang="en-US" dirty="0"/>
              <a:t>High-temperature Engine </a:t>
            </a:r>
            <a:r>
              <a:rPr lang="en-US" dirty="0" smtClean="0"/>
              <a:t>Problems</a:t>
            </a:r>
            <a:endParaRPr lang="en-US" dirty="0"/>
          </a:p>
        </p:txBody>
      </p:sp>
    </p:spTree>
    <p:extLst>
      <p:ext uri="{BB962C8B-B14F-4D97-AF65-F5344CB8AC3E}">
        <p14:creationId xmlns:p14="http://schemas.microsoft.com/office/powerpoint/2010/main" val="20377165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cap="all" dirty="0" smtClean="0"/>
              <a:t>Figure </a:t>
            </a:r>
            <a:r>
              <a:rPr lang="en-US" dirty="0" smtClean="0"/>
              <a:t>14</a:t>
            </a:r>
            <a:r>
              <a:rPr lang="en-US" cap="all" dirty="0" smtClean="0"/>
              <a:t>–1</a:t>
            </a:r>
            <a:r>
              <a:rPr lang="en-US" dirty="0" smtClean="0"/>
              <a:t> Typical combustion and exhaust temperatures.</a:t>
            </a:r>
            <a:endParaRPr lang="en-US" dirty="0"/>
          </a:p>
        </p:txBody>
      </p:sp>
      <p:pic>
        <p:nvPicPr>
          <p:cNvPr id="3" name="Picture 2" descr="6540014001.jpg"/>
          <p:cNvPicPr>
            <a:picLocks noChangeAspect="1"/>
          </p:cNvPicPr>
          <p:nvPr/>
        </p:nvPicPr>
        <p:blipFill>
          <a:blip r:embed="rId2" cstate="print"/>
          <a:stretch>
            <a:fillRect/>
          </a:stretch>
        </p:blipFill>
        <p:spPr>
          <a:xfrm>
            <a:off x="2423160" y="1668779"/>
            <a:ext cx="4297680" cy="4434840"/>
          </a:xfrm>
          <a:prstGeom prst="rect">
            <a:avLst/>
          </a:prstGeom>
        </p:spPr>
      </p:pic>
    </p:spTree>
    <p:extLst>
      <p:ext uri="{BB962C8B-B14F-4D97-AF65-F5344CB8AC3E}">
        <p14:creationId xmlns:p14="http://schemas.microsoft.com/office/powerpoint/2010/main" val="12125659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p:nvPr>
        </p:nvSpPr>
        <p:spPr/>
        <p:txBody>
          <a:bodyPr/>
          <a:lstStyle/>
          <a:p>
            <a:r>
              <a:rPr lang="en-US" smtClean="0"/>
              <a:t>COOLING SYSTEM OPERATION</a:t>
            </a:r>
            <a:endParaRPr lang="en-US"/>
          </a:p>
        </p:txBody>
      </p:sp>
      <p:sp>
        <p:nvSpPr>
          <p:cNvPr id="12290" name="Rectangle 3"/>
          <p:cNvSpPr>
            <a:spLocks noGrp="1" noChangeArrowheads="1"/>
          </p:cNvSpPr>
          <p:nvPr>
            <p:ph idx="1"/>
          </p:nvPr>
        </p:nvSpPr>
        <p:spPr>
          <a:xfrm>
            <a:off x="457200" y="1600200"/>
            <a:ext cx="3886200" cy="4525963"/>
          </a:xfrm>
        </p:spPr>
        <p:txBody>
          <a:bodyPr/>
          <a:lstStyle/>
          <a:p>
            <a:r>
              <a:rPr lang="en-US" dirty="0" smtClean="0"/>
              <a:t>Coolant flows through the engine, where it picks up heat. </a:t>
            </a:r>
          </a:p>
          <a:p>
            <a:pPr lvl="1"/>
            <a:r>
              <a:rPr lang="en-US" dirty="0" smtClean="0"/>
              <a:t>It then flows to the radiator, where the heat is given up to the outside air. </a:t>
            </a:r>
          </a:p>
          <a:p>
            <a:pPr lvl="1"/>
            <a:r>
              <a:rPr lang="en-US" dirty="0" smtClean="0"/>
              <a:t>The coolant continually recirculates through the cooling system.</a:t>
            </a:r>
            <a:endParaRPr lang="en-US" dirty="0"/>
          </a:p>
        </p:txBody>
      </p:sp>
      <p:grpSp>
        <p:nvGrpSpPr>
          <p:cNvPr id="12291" name="Group 17"/>
          <p:cNvGrpSpPr>
            <a:grpSpLocks/>
          </p:cNvGrpSpPr>
          <p:nvPr/>
        </p:nvGrpSpPr>
        <p:grpSpPr bwMode="auto">
          <a:xfrm>
            <a:off x="26987" y="1600200"/>
            <a:ext cx="8886826" cy="4760913"/>
            <a:chOff x="-79" y="1008"/>
            <a:chExt cx="5598" cy="2999"/>
          </a:xfrm>
        </p:grpSpPr>
        <p:pic>
          <p:nvPicPr>
            <p:cNvPr id="12292" name="Picture 14" descr="AAJLKUM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08" y="1008"/>
              <a:ext cx="2111" cy="2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3584" name="Rectangle 16"/>
            <p:cNvSpPr>
              <a:spLocks noChangeArrowheads="1"/>
            </p:cNvSpPr>
            <p:nvPr/>
          </p:nvSpPr>
          <p:spPr bwMode="auto">
            <a:xfrm>
              <a:off x="-79" y="3600"/>
              <a:ext cx="3552" cy="407"/>
            </a:xfrm>
            <a:prstGeom prst="rect">
              <a:avLst/>
            </a:prstGeom>
            <a:noFill/>
            <a:ln>
              <a:noFill/>
            </a:ln>
            <a:effectLst/>
            <a:extLst/>
          </p:spPr>
          <p:txBody>
            <a:bodyPr wrap="square">
              <a:spAutoFit/>
            </a:bodyPr>
            <a:lstStyle/>
            <a:p>
              <a:pPr algn="r">
                <a:defRPr/>
              </a:pPr>
              <a:r>
                <a:rPr lang="en-US" b="1" dirty="0">
                  <a:cs typeface="+mn-cs"/>
                </a:rPr>
                <a:t>FIGURE 14–2 </a:t>
              </a:r>
              <a:r>
                <a:rPr lang="en-US" dirty="0">
                  <a:cs typeface="+mn-cs"/>
                </a:rPr>
                <a:t>Coolant circulates through the water jackets in the engine block and cylinder head.</a:t>
              </a:r>
            </a:p>
          </p:txBody>
        </p:sp>
      </p:grpSp>
    </p:spTree>
    <p:extLst>
      <p:ext uri="{BB962C8B-B14F-4D97-AF65-F5344CB8AC3E}">
        <p14:creationId xmlns:p14="http://schemas.microsoft.com/office/powerpoint/2010/main" val="16894899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title"/>
          </p:nvPr>
        </p:nvSpPr>
        <p:spPr/>
        <p:txBody>
          <a:bodyPr/>
          <a:lstStyle/>
          <a:p>
            <a:r>
              <a:rPr lang="en-US" dirty="0" smtClean="0"/>
              <a:t>THERMOSTATS (1 OF 2)</a:t>
            </a:r>
            <a:endParaRPr lang="en-US" dirty="0"/>
          </a:p>
        </p:txBody>
      </p:sp>
      <p:sp>
        <p:nvSpPr>
          <p:cNvPr id="13314" name="Rectangle 3"/>
          <p:cNvSpPr>
            <a:spLocks noGrp="1" noChangeArrowheads="1"/>
          </p:cNvSpPr>
          <p:nvPr>
            <p:ph type="body" idx="1"/>
          </p:nvPr>
        </p:nvSpPr>
        <p:spPr/>
        <p:txBody>
          <a:bodyPr/>
          <a:lstStyle/>
          <a:p>
            <a:r>
              <a:rPr lang="en-US" dirty="0" smtClean="0"/>
              <a:t>Purpose and Function</a:t>
            </a:r>
          </a:p>
          <a:p>
            <a:pPr lvl="1"/>
            <a:r>
              <a:rPr lang="en-US" dirty="0" smtClean="0"/>
              <a:t>There is a normal operating temperature range between low-temperature and high-temperature. </a:t>
            </a:r>
          </a:p>
          <a:p>
            <a:pPr lvl="1"/>
            <a:r>
              <a:rPr lang="en-US" dirty="0" smtClean="0"/>
              <a:t>The thermostat controls the minimum normal temperature.</a:t>
            </a:r>
          </a:p>
          <a:p>
            <a:pPr lvl="1"/>
            <a:r>
              <a:rPr lang="en-US" dirty="0" smtClean="0"/>
              <a:t>The thermostat is a temperature-controlled valve placed at the engine coolant outlet on most engines.</a:t>
            </a:r>
          </a:p>
        </p:txBody>
      </p:sp>
    </p:spTree>
    <p:extLst>
      <p:ext uri="{BB962C8B-B14F-4D97-AF65-F5344CB8AC3E}">
        <p14:creationId xmlns:p14="http://schemas.microsoft.com/office/powerpoint/2010/main" val="34873115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THERMOSTATS </a:t>
            </a:r>
            <a:r>
              <a:rPr lang="en-US" dirty="0" smtClean="0"/>
              <a:t>(2 </a:t>
            </a:r>
            <a:r>
              <a:rPr lang="en-US" dirty="0"/>
              <a:t>OF 2)</a:t>
            </a:r>
          </a:p>
        </p:txBody>
      </p:sp>
      <p:sp>
        <p:nvSpPr>
          <p:cNvPr id="3" name="Content Placeholder 2"/>
          <p:cNvSpPr>
            <a:spLocks noGrp="1"/>
          </p:cNvSpPr>
          <p:nvPr>
            <p:ph idx="1"/>
          </p:nvPr>
        </p:nvSpPr>
        <p:spPr/>
        <p:txBody>
          <a:bodyPr/>
          <a:lstStyle/>
          <a:p>
            <a:r>
              <a:rPr lang="en-US" dirty="0"/>
              <a:t>Thermostat Operation</a:t>
            </a:r>
          </a:p>
          <a:p>
            <a:r>
              <a:rPr lang="en-US" dirty="0"/>
              <a:t>Thermostat Testing</a:t>
            </a:r>
          </a:p>
          <a:p>
            <a:r>
              <a:rPr lang="en-US" dirty="0"/>
              <a:t>Thermostat </a:t>
            </a:r>
            <a:r>
              <a:rPr lang="en-US" dirty="0" smtClean="0"/>
              <a:t>Replacement</a:t>
            </a:r>
            <a:endParaRPr lang="en-US" dirty="0"/>
          </a:p>
        </p:txBody>
      </p:sp>
    </p:spTree>
    <p:extLst>
      <p:ext uri="{BB962C8B-B14F-4D97-AF65-F5344CB8AC3E}">
        <p14:creationId xmlns:p14="http://schemas.microsoft.com/office/powerpoint/2010/main" val="40889849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4292</TotalTime>
  <Words>1077</Words>
  <Application>Microsoft Macintosh PowerPoint</Application>
  <PresentationFormat>On-screen Show (4:3)</PresentationFormat>
  <Paragraphs>127</Paragraphs>
  <Slides>34</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ＭＳ Ｐゴシック</vt:lpstr>
      <vt:lpstr>Tahoma</vt:lpstr>
      <vt:lpstr>Times New Roman</vt:lpstr>
      <vt:lpstr>Verdana</vt:lpstr>
      <vt:lpstr>Wingdings</vt:lpstr>
      <vt:lpstr>Arial</vt:lpstr>
      <vt:lpstr>508 Lecture</vt:lpstr>
      <vt:lpstr>Automotive Engines Theory and Servicing</vt:lpstr>
      <vt:lpstr>OBJECTIVES</vt:lpstr>
      <vt:lpstr>OBJECTIVES</vt:lpstr>
      <vt:lpstr>COOLING SYSTEM (1 OF 2)</vt:lpstr>
      <vt:lpstr>COOLING SYSTEM (2 OF 2)</vt:lpstr>
      <vt:lpstr>Figure 14–1 Typical combustion and exhaust temperatures.</vt:lpstr>
      <vt:lpstr>COOLING SYSTEM OPERATION</vt:lpstr>
      <vt:lpstr>THERMOSTATS (1 OF 2)</vt:lpstr>
      <vt:lpstr>THERMOSTATS (2 OF 2)</vt:lpstr>
      <vt:lpstr>Figure 14–4 A cross section of a typical wax-actuated thermostat showing the position of the wax pellet and spring.</vt:lpstr>
      <vt:lpstr>RADIATORS</vt:lpstr>
      <vt:lpstr>PRESSURE CAPS</vt:lpstr>
      <vt:lpstr>COOLANT RECOVERY SYSTEMS</vt:lpstr>
      <vt:lpstr>WATER PUMPS</vt:lpstr>
      <vt:lpstr>COOLANT FLOW IN THE ENGINE</vt:lpstr>
      <vt:lpstr>Figure 14–22 A series-type cooling system where the coolant first flows through the engine block then to the heads before returning to the radiator after passing through the thermostat.</vt:lpstr>
      <vt:lpstr>COOLING FANS</vt:lpstr>
      <vt:lpstr>Figure 14–24 A typical electric cooling fan assembly showing the radiator and related components.</vt:lpstr>
      <vt:lpstr>HEATER CORES (1 OF 2)</vt:lpstr>
      <vt:lpstr>HEATER CORES (2 OF 2)</vt:lpstr>
      <vt:lpstr>Figure 14–25 A typical engine-driven thermostatic spring cooling fan.</vt:lpstr>
      <vt:lpstr>COOLING SYSTEM TESTING (1 OF 5)</vt:lpstr>
      <vt:lpstr>COOLING SYSTEM TESTING (2 OF 5)</vt:lpstr>
      <vt:lpstr>COOLING SYSTEM TESTING (3 OF 5)</vt:lpstr>
      <vt:lpstr>COOLING SYSTEM TESTING (4 OF 5)</vt:lpstr>
      <vt:lpstr>COOLING SYSTEM TESTING (5 OF 5)</vt:lpstr>
      <vt:lpstr>Figure 14–27 A heavily corroded radiator from a vehicle that was overheating. A visual inspection discovered that the corrosion had eaten away many of the cooling fins, yet did not leak. This radiator was replaced and it solved the overheating problem.</vt:lpstr>
      <vt:lpstr>COOLANT TEMPERATURE WARNING LIGHT</vt:lpstr>
      <vt:lpstr>COOLING SYSTEM INSPECTION</vt:lpstr>
      <vt:lpstr>COOLING SYSTEM SERVICE</vt:lpstr>
      <vt:lpstr>Figure 14–35 Hose clamps come in a variety of shapes and designs.</vt:lpstr>
      <vt:lpstr>SUMMARY (1 OF 3)</vt:lpstr>
      <vt:lpstr>SUMMARY (2 OF 3)</vt:lpstr>
      <vt:lpstr>SUMMARY (3 OF 3)</vt:lpstr>
    </vt:vector>
  </TitlesOfParts>
  <Company>echosvoice</Company>
  <LinksUpToDate>false</LinksUpToDate>
  <SharedDoc>false</SharedDoc>
  <HyperlinkBase/>
  <HyperlinksChanged>false</HyperlinksChanged>
  <AppVersion>15.0028</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14: Cooling System Operation and Diagnosis</dc:title>
  <dc:subject>Automotive Engines Theory and Servicing, Ninth Edition</dc:subject>
  <dc:creator>James D. Halderman</dc:creator>
  <cp:keywords>Automotive</cp:keywords>
  <cp:lastModifiedBy>Anthony Borsani</cp:lastModifiedBy>
  <cp:revision>212</cp:revision>
  <dcterms:created xsi:type="dcterms:W3CDTF">2014-07-14T20:04:21Z</dcterms:created>
  <dcterms:modified xsi:type="dcterms:W3CDTF">2018-03-15T13:25:41Z</dcterms:modified>
</cp:coreProperties>
</file>