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76" r:id="rId2"/>
    <p:sldId id="387" r:id="rId3"/>
    <p:sldId id="388" r:id="rId4"/>
    <p:sldId id="408" r:id="rId5"/>
    <p:sldId id="389" r:id="rId6"/>
    <p:sldId id="409" r:id="rId7"/>
    <p:sldId id="410" r:id="rId8"/>
    <p:sldId id="391" r:id="rId9"/>
    <p:sldId id="392" r:id="rId10"/>
    <p:sldId id="411" r:id="rId11"/>
    <p:sldId id="412" r:id="rId12"/>
    <p:sldId id="395" r:id="rId13"/>
    <p:sldId id="413" r:id="rId14"/>
    <p:sldId id="396" r:id="rId15"/>
    <p:sldId id="397" r:id="rId16"/>
    <p:sldId id="398" r:id="rId17"/>
    <p:sldId id="414" r:id="rId18"/>
    <p:sldId id="399" r:id="rId19"/>
    <p:sldId id="400" r:id="rId20"/>
    <p:sldId id="415" r:id="rId21"/>
    <p:sldId id="416" r:id="rId22"/>
    <p:sldId id="417" r:id="rId23"/>
    <p:sldId id="418" r:id="rId24"/>
    <p:sldId id="419" r:id="rId25"/>
    <p:sldId id="420" r:id="rId26"/>
    <p:sldId id="406" r:id="rId27"/>
    <p:sldId id="407" r:id="rId28"/>
    <p:sldId id="42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89" d="100"/>
          <a:sy n="189" d="100"/>
        </p:scale>
        <p:origin x="1088"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654D950F-1860-C241-A29F-DBE7E3622734}"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031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13</a:t>
            </a:r>
            <a:endParaRPr lang="en-US" dirty="0"/>
          </a:p>
        </p:txBody>
      </p:sp>
      <p:sp>
        <p:nvSpPr>
          <p:cNvPr id="5" name="Text Placeholder 4"/>
          <p:cNvSpPr>
            <a:spLocks noGrp="1"/>
          </p:cNvSpPr>
          <p:nvPr>
            <p:ph type="body" sz="quarter" idx="15"/>
          </p:nvPr>
        </p:nvSpPr>
        <p:spPr/>
        <p:txBody>
          <a:bodyPr/>
          <a:lstStyle/>
          <a:p>
            <a:r>
              <a:rPr lang="en-US" dirty="0" smtClean="0"/>
              <a:t>Coolant</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13–3</a:t>
            </a:r>
            <a:r>
              <a:rPr lang="en-US" dirty="0" smtClean="0"/>
              <a:t> </a:t>
            </a:r>
            <a:r>
              <a:rPr lang="en-US" dirty="0" err="1" smtClean="0"/>
              <a:t>Havoline</a:t>
            </a:r>
            <a:r>
              <a:rPr lang="en-US" dirty="0" smtClean="0"/>
              <a:t> was the first company to make and market OAT coolant. General Motors uses the term DEX-COOL.</a:t>
            </a:r>
            <a:endParaRPr lang="en-US" dirty="0"/>
          </a:p>
        </p:txBody>
      </p:sp>
      <p:pic>
        <p:nvPicPr>
          <p:cNvPr id="3" name="Picture 2" descr="6540013003.jpg"/>
          <p:cNvPicPr>
            <a:picLocks noChangeAspect="1"/>
          </p:cNvPicPr>
          <p:nvPr/>
        </p:nvPicPr>
        <p:blipFill>
          <a:blip r:embed="rId2" cstate="print"/>
          <a:stretch>
            <a:fillRect/>
          </a:stretch>
        </p:blipFill>
        <p:spPr>
          <a:xfrm>
            <a:off x="2651760" y="1600200"/>
            <a:ext cx="3840480" cy="4572000"/>
          </a:xfrm>
          <a:prstGeom prst="rect">
            <a:avLst/>
          </a:prstGeom>
        </p:spPr>
      </p:pic>
    </p:spTree>
    <p:extLst>
      <p:ext uri="{BB962C8B-B14F-4D97-AF65-F5344CB8AC3E}">
        <p14:creationId xmlns:p14="http://schemas.microsoft.com/office/powerpoint/2010/main" val="2468560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13–4</a:t>
            </a:r>
            <a:r>
              <a:rPr lang="en-US" dirty="0" smtClean="0"/>
              <a:t> Coolant used in Fords that use Mazda engines and in Mazda vehicles. It requires the use of a PHOAT coolant which is dark green.</a:t>
            </a:r>
            <a:endParaRPr lang="en-US" dirty="0"/>
          </a:p>
        </p:txBody>
      </p:sp>
      <p:pic>
        <p:nvPicPr>
          <p:cNvPr id="3" name="Picture 2" descr="6540013004.jpg"/>
          <p:cNvPicPr>
            <a:picLocks noChangeAspect="1"/>
          </p:cNvPicPr>
          <p:nvPr/>
        </p:nvPicPr>
        <p:blipFill>
          <a:blip r:embed="rId2" cstate="print"/>
          <a:stretch>
            <a:fillRect/>
          </a:stretch>
        </p:blipFill>
        <p:spPr>
          <a:xfrm>
            <a:off x="2171700" y="1641347"/>
            <a:ext cx="4800600" cy="4489704"/>
          </a:xfrm>
          <a:prstGeom prst="rect">
            <a:avLst/>
          </a:prstGeom>
        </p:spPr>
      </p:pic>
    </p:spTree>
    <p:extLst>
      <p:ext uri="{BB962C8B-B14F-4D97-AF65-F5344CB8AC3E}">
        <p14:creationId xmlns:p14="http://schemas.microsoft.com/office/powerpoint/2010/main" val="2815617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smtClean="0"/>
              <a:t>WATER (1 OF 2)</a:t>
            </a:r>
            <a:endParaRPr lang="en-US" dirty="0"/>
          </a:p>
        </p:txBody>
      </p:sp>
      <p:sp>
        <p:nvSpPr>
          <p:cNvPr id="16386" name="Rectangle 3"/>
          <p:cNvSpPr>
            <a:spLocks noGrp="1" noChangeArrowheads="1"/>
          </p:cNvSpPr>
          <p:nvPr>
            <p:ph type="body" idx="1"/>
          </p:nvPr>
        </p:nvSpPr>
        <p:spPr/>
        <p:txBody>
          <a:bodyPr/>
          <a:lstStyle/>
          <a:p>
            <a:r>
              <a:rPr lang="en-US" dirty="0" smtClean="0"/>
              <a:t>Water is about half of the coolant and is used because of the following qualities.</a:t>
            </a:r>
          </a:p>
          <a:p>
            <a:pPr lvl="1"/>
            <a:r>
              <a:rPr lang="en-US" dirty="0" smtClean="0"/>
              <a:t>It is inexpensive.</a:t>
            </a:r>
          </a:p>
          <a:p>
            <a:pPr lvl="1"/>
            <a:r>
              <a:rPr lang="en-US" dirty="0" smtClean="0"/>
              <a:t>It is an efficient heat exchange fluid because of its excellent thermal conductivity.</a:t>
            </a:r>
          </a:p>
        </p:txBody>
      </p:sp>
    </p:spTree>
    <p:extLst>
      <p:ext uri="{BB962C8B-B14F-4D97-AF65-F5344CB8AC3E}">
        <p14:creationId xmlns:p14="http://schemas.microsoft.com/office/powerpoint/2010/main" val="2472821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a:t>
            </a:r>
            <a:r>
              <a:rPr lang="en-US" dirty="0" smtClean="0"/>
              <a:t>(2 </a:t>
            </a:r>
            <a:r>
              <a:rPr lang="en-US" dirty="0"/>
              <a:t>OF 2)</a:t>
            </a:r>
          </a:p>
        </p:txBody>
      </p:sp>
      <p:sp>
        <p:nvSpPr>
          <p:cNvPr id="3" name="Content Placeholder 2"/>
          <p:cNvSpPr>
            <a:spLocks noGrp="1"/>
          </p:cNvSpPr>
          <p:nvPr>
            <p:ph idx="1"/>
          </p:nvPr>
        </p:nvSpPr>
        <p:spPr/>
        <p:txBody>
          <a:bodyPr/>
          <a:lstStyle/>
          <a:p>
            <a:pPr lvl="1"/>
            <a:r>
              <a:rPr lang="en-US" dirty="0"/>
              <a:t>It has good specific heat capacity, meaning it takes more heat energy to increase the temperature, versus one with low specific heat capacity.</a:t>
            </a:r>
          </a:p>
          <a:p>
            <a:pPr lvl="1"/>
            <a:r>
              <a:rPr lang="en-US" dirty="0"/>
              <a:t>The boiling point is 212°F (100°C) (at sea level).</a:t>
            </a:r>
          </a:p>
          <a:p>
            <a:pPr lvl="1"/>
            <a:r>
              <a:rPr lang="en-US" dirty="0"/>
              <a:t>The freezing point is 32°F (0°C)</a:t>
            </a:r>
            <a:r>
              <a:rPr lang="en-US" dirty="0" smtClean="0"/>
              <a:t>.</a:t>
            </a:r>
            <a:endParaRPr lang="en-US" dirty="0"/>
          </a:p>
        </p:txBody>
      </p:sp>
    </p:spTree>
    <p:extLst>
      <p:ext uri="{BB962C8B-B14F-4D97-AF65-F5344CB8AC3E}">
        <p14:creationId xmlns:p14="http://schemas.microsoft.com/office/powerpoint/2010/main" val="3299779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smtClean="0"/>
              <a:t>COOLANT FREEZING/BOILING TEMPERATURES (1 OF 4)</a:t>
            </a:r>
            <a:endParaRPr lang="en-US" dirty="0"/>
          </a:p>
        </p:txBody>
      </p:sp>
      <p:sp>
        <p:nvSpPr>
          <p:cNvPr id="17410" name="Rectangle 3"/>
          <p:cNvSpPr>
            <a:spLocks noGrp="1" noChangeArrowheads="1"/>
          </p:cNvSpPr>
          <p:nvPr>
            <p:ph type="body" idx="1"/>
          </p:nvPr>
        </p:nvSpPr>
        <p:spPr/>
        <p:txBody>
          <a:bodyPr/>
          <a:lstStyle/>
          <a:p>
            <a:r>
              <a:rPr lang="en-US" dirty="0" smtClean="0"/>
              <a:t>Freezing Point</a:t>
            </a:r>
          </a:p>
          <a:p>
            <a:pPr lvl="1"/>
            <a:r>
              <a:rPr lang="en-US" dirty="0" smtClean="0"/>
              <a:t>Pure water </a:t>
            </a:r>
          </a:p>
          <a:p>
            <a:pPr lvl="2"/>
            <a:r>
              <a:rPr lang="en-US" dirty="0" smtClean="0"/>
              <a:t>32°F (0°C)</a:t>
            </a:r>
          </a:p>
          <a:p>
            <a:pPr lvl="1"/>
            <a:r>
              <a:rPr lang="en-US" dirty="0" smtClean="0"/>
              <a:t>Pure antifreeze* </a:t>
            </a:r>
          </a:p>
          <a:p>
            <a:pPr lvl="2"/>
            <a:r>
              <a:rPr lang="en-US" dirty="0" smtClean="0"/>
              <a:t>0°F (-18°C)</a:t>
            </a:r>
          </a:p>
          <a:p>
            <a:pPr lvl="1"/>
            <a:r>
              <a:rPr lang="en-US" dirty="0" smtClean="0"/>
              <a:t>50/50 mixture </a:t>
            </a:r>
          </a:p>
          <a:p>
            <a:pPr lvl="2"/>
            <a:r>
              <a:rPr lang="en-US" dirty="0" smtClean="0"/>
              <a:t>- 34°F (-37°C)</a:t>
            </a:r>
          </a:p>
        </p:txBody>
      </p:sp>
    </p:spTree>
    <p:extLst>
      <p:ext uri="{BB962C8B-B14F-4D97-AF65-F5344CB8AC3E}">
        <p14:creationId xmlns:p14="http://schemas.microsoft.com/office/powerpoint/2010/main" val="360557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dirty="0"/>
              <a:t>COOLANT FREEZING/BOILING TEMPERATURES </a:t>
            </a:r>
            <a:r>
              <a:rPr lang="en-US" dirty="0" smtClean="0"/>
              <a:t>(2 </a:t>
            </a:r>
            <a:r>
              <a:rPr lang="en-US" dirty="0"/>
              <a:t>OF 4)</a:t>
            </a:r>
          </a:p>
        </p:txBody>
      </p:sp>
      <p:sp>
        <p:nvSpPr>
          <p:cNvPr id="18434" name="Rectangle 3"/>
          <p:cNvSpPr>
            <a:spLocks noGrp="1" noChangeArrowheads="1"/>
          </p:cNvSpPr>
          <p:nvPr>
            <p:ph type="body" idx="1"/>
          </p:nvPr>
        </p:nvSpPr>
        <p:spPr/>
        <p:txBody>
          <a:bodyPr/>
          <a:lstStyle/>
          <a:p>
            <a:pPr lvl="1"/>
            <a:r>
              <a:rPr lang="en-US" dirty="0"/>
              <a:t>70% antifreeze/30% water </a:t>
            </a:r>
          </a:p>
          <a:p>
            <a:pPr lvl="2"/>
            <a:r>
              <a:rPr lang="en-US" dirty="0"/>
              <a:t>- 84°F (-64°C)</a:t>
            </a:r>
          </a:p>
          <a:p>
            <a:r>
              <a:rPr lang="en-US" dirty="0" smtClean="0"/>
              <a:t>Boiling Point at Sea Level</a:t>
            </a:r>
          </a:p>
          <a:p>
            <a:pPr lvl="1"/>
            <a:r>
              <a:rPr lang="en-US" dirty="0" smtClean="0"/>
              <a:t>Pure water </a:t>
            </a:r>
          </a:p>
          <a:p>
            <a:pPr lvl="2"/>
            <a:r>
              <a:rPr lang="en-US" dirty="0" smtClean="0"/>
              <a:t>212°F (100°C)</a:t>
            </a:r>
          </a:p>
          <a:p>
            <a:pPr lvl="1"/>
            <a:r>
              <a:rPr lang="en-US" dirty="0" smtClean="0"/>
              <a:t>50/50 mixture </a:t>
            </a:r>
          </a:p>
          <a:p>
            <a:pPr lvl="2"/>
            <a:r>
              <a:rPr lang="en-US" dirty="0" smtClean="0"/>
              <a:t>218°F (103°C) </a:t>
            </a:r>
          </a:p>
        </p:txBody>
      </p:sp>
    </p:spTree>
    <p:extLst>
      <p:ext uri="{BB962C8B-B14F-4D97-AF65-F5344CB8AC3E}">
        <p14:creationId xmlns:p14="http://schemas.microsoft.com/office/powerpoint/2010/main" val="3197246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a:t>COOLANT FREEZING/BOILING TEMPERATURES </a:t>
            </a:r>
            <a:r>
              <a:rPr lang="en-US" dirty="0" smtClean="0"/>
              <a:t>(3 </a:t>
            </a:r>
            <a:r>
              <a:rPr lang="en-US" dirty="0"/>
              <a:t>OF 4)</a:t>
            </a:r>
          </a:p>
        </p:txBody>
      </p:sp>
      <p:sp>
        <p:nvSpPr>
          <p:cNvPr id="19458" name="Rectangle 3"/>
          <p:cNvSpPr>
            <a:spLocks noGrp="1" noChangeArrowheads="1"/>
          </p:cNvSpPr>
          <p:nvPr>
            <p:ph type="body" idx="1"/>
          </p:nvPr>
        </p:nvSpPr>
        <p:spPr/>
        <p:txBody>
          <a:bodyPr/>
          <a:lstStyle/>
          <a:p>
            <a:pPr lvl="1"/>
            <a:r>
              <a:rPr lang="en-US" dirty="0"/>
              <a:t>70/30 mixture </a:t>
            </a:r>
          </a:p>
          <a:p>
            <a:pPr lvl="2"/>
            <a:r>
              <a:rPr lang="en-US" dirty="0"/>
              <a:t>225°F (107°C) </a:t>
            </a:r>
          </a:p>
          <a:p>
            <a:r>
              <a:rPr lang="en-US" dirty="0" smtClean="0"/>
              <a:t>Boiling Point with 15 PSI Pressure Cap</a:t>
            </a:r>
          </a:p>
          <a:p>
            <a:pPr lvl="1"/>
            <a:r>
              <a:rPr lang="en-US" dirty="0" smtClean="0"/>
              <a:t>Pure water </a:t>
            </a:r>
          </a:p>
          <a:p>
            <a:pPr lvl="2"/>
            <a:r>
              <a:rPr lang="en-US" dirty="0" smtClean="0"/>
              <a:t>257°F (125°C)</a:t>
            </a:r>
          </a:p>
          <a:p>
            <a:pPr lvl="1"/>
            <a:r>
              <a:rPr lang="en-US" dirty="0" smtClean="0"/>
              <a:t>50/50 mixture </a:t>
            </a:r>
          </a:p>
          <a:p>
            <a:pPr lvl="2"/>
            <a:r>
              <a:rPr lang="en-US" dirty="0" smtClean="0"/>
              <a:t>265°F (130°C)</a:t>
            </a:r>
          </a:p>
        </p:txBody>
      </p:sp>
    </p:spTree>
    <p:extLst>
      <p:ext uri="{BB962C8B-B14F-4D97-AF65-F5344CB8AC3E}">
        <p14:creationId xmlns:p14="http://schemas.microsoft.com/office/powerpoint/2010/main" val="1432616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COOLANT FREEZING/BOILING TEMPERATURES </a:t>
            </a:r>
            <a:r>
              <a:rPr lang="en-US" dirty="0" smtClean="0"/>
              <a:t>(4 </a:t>
            </a:r>
            <a:r>
              <a:rPr lang="en-US" dirty="0"/>
              <a:t>OF 4)</a:t>
            </a:r>
          </a:p>
        </p:txBody>
      </p:sp>
      <p:sp>
        <p:nvSpPr>
          <p:cNvPr id="3" name="Content Placeholder 2"/>
          <p:cNvSpPr>
            <a:spLocks noGrp="1"/>
          </p:cNvSpPr>
          <p:nvPr>
            <p:ph idx="1"/>
          </p:nvPr>
        </p:nvSpPr>
        <p:spPr/>
        <p:txBody>
          <a:bodyPr/>
          <a:lstStyle/>
          <a:p>
            <a:pPr lvl="1"/>
            <a:r>
              <a:rPr lang="en-US" dirty="0"/>
              <a:t>70/30 mixture </a:t>
            </a:r>
          </a:p>
          <a:p>
            <a:pPr lvl="2"/>
            <a:r>
              <a:rPr lang="en-US" dirty="0"/>
              <a:t>276°F (136°C</a:t>
            </a:r>
            <a:r>
              <a:rPr lang="en-US" dirty="0" smtClean="0"/>
              <a:t>)</a:t>
            </a:r>
            <a:endParaRPr lang="en-US" dirty="0"/>
          </a:p>
        </p:txBody>
      </p:sp>
    </p:spTree>
    <p:extLst>
      <p:ext uri="{BB962C8B-B14F-4D97-AF65-F5344CB8AC3E}">
        <p14:creationId xmlns:p14="http://schemas.microsoft.com/office/powerpoint/2010/main" val="266387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smtClean="0"/>
              <a:t>COOLANT TESTING (1 OF 3)</a:t>
            </a:r>
            <a:endParaRPr lang="en-US" dirty="0"/>
          </a:p>
        </p:txBody>
      </p:sp>
      <p:sp>
        <p:nvSpPr>
          <p:cNvPr id="20482" name="Rectangle 3"/>
          <p:cNvSpPr>
            <a:spLocks noGrp="1" noChangeArrowheads="1"/>
          </p:cNvSpPr>
          <p:nvPr>
            <p:ph type="body" idx="1"/>
          </p:nvPr>
        </p:nvSpPr>
        <p:spPr/>
        <p:txBody>
          <a:bodyPr/>
          <a:lstStyle/>
          <a:p>
            <a:r>
              <a:rPr lang="en-US" dirty="0" smtClean="0"/>
              <a:t>Normal coolant tests include:</a:t>
            </a:r>
          </a:p>
          <a:p>
            <a:pPr lvl="1"/>
            <a:r>
              <a:rPr lang="en-US" dirty="0" smtClean="0"/>
              <a:t>Visual inspection.</a:t>
            </a:r>
          </a:p>
          <a:p>
            <a:pPr lvl="2"/>
            <a:r>
              <a:rPr lang="en-US" dirty="0" smtClean="0"/>
              <a:t>Coolant should be clean and bright.</a:t>
            </a:r>
          </a:p>
          <a:p>
            <a:pPr lvl="1"/>
            <a:r>
              <a:rPr lang="en-US" dirty="0" smtClean="0"/>
              <a:t>Freeze/boiling point.</a:t>
            </a:r>
          </a:p>
          <a:p>
            <a:pPr lvl="2"/>
            <a:r>
              <a:rPr lang="en-US" dirty="0" smtClean="0"/>
              <a:t>A high freezing point or low boiling point indicates dilution (too much water).</a:t>
            </a:r>
          </a:p>
        </p:txBody>
      </p:sp>
    </p:spTree>
    <p:extLst>
      <p:ext uri="{BB962C8B-B14F-4D97-AF65-F5344CB8AC3E}">
        <p14:creationId xmlns:p14="http://schemas.microsoft.com/office/powerpoint/2010/main" val="243335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t>COOLANT TESTING </a:t>
            </a:r>
            <a:r>
              <a:rPr lang="en-US" dirty="0" smtClean="0"/>
              <a:t>(2 </a:t>
            </a:r>
            <a:r>
              <a:rPr lang="en-US" dirty="0"/>
              <a:t>OF 3)</a:t>
            </a:r>
          </a:p>
        </p:txBody>
      </p:sp>
      <p:sp>
        <p:nvSpPr>
          <p:cNvPr id="21506" name="Rectangle 3"/>
          <p:cNvSpPr>
            <a:spLocks noGrp="1" noChangeArrowheads="1"/>
          </p:cNvSpPr>
          <p:nvPr>
            <p:ph type="body" idx="1"/>
          </p:nvPr>
        </p:nvSpPr>
        <p:spPr/>
        <p:txBody>
          <a:bodyPr/>
          <a:lstStyle/>
          <a:p>
            <a:pPr lvl="1"/>
            <a:r>
              <a:rPr lang="en-US" dirty="0" err="1"/>
              <a:t>pH.</a:t>
            </a:r>
            <a:endParaRPr lang="en-US" dirty="0"/>
          </a:p>
          <a:p>
            <a:pPr lvl="2"/>
            <a:r>
              <a:rPr lang="en-US" dirty="0"/>
              <a:t>The wrong pH indicates buffer loss, which is used to help maintain the pH level.</a:t>
            </a:r>
          </a:p>
          <a:p>
            <a:pPr lvl="1"/>
            <a:r>
              <a:rPr lang="en-US" dirty="0"/>
              <a:t>Coolant voltage.</a:t>
            </a:r>
          </a:p>
          <a:p>
            <a:pPr lvl="2"/>
            <a:r>
              <a:rPr lang="en-US" dirty="0"/>
              <a:t>A high voltage indicates the wrong pH or a stray current flow.</a:t>
            </a:r>
          </a:p>
          <a:p>
            <a:r>
              <a:rPr lang="en-US" dirty="0" smtClean="0"/>
              <a:t>Hydrometer Testing</a:t>
            </a:r>
          </a:p>
          <a:p>
            <a:r>
              <a:rPr lang="en-US" dirty="0" err="1" smtClean="0"/>
              <a:t>Refractometer</a:t>
            </a:r>
            <a:endParaRPr lang="en-US" dirty="0" smtClean="0"/>
          </a:p>
        </p:txBody>
      </p:sp>
    </p:spTree>
    <p:extLst>
      <p:ext uri="{BB962C8B-B14F-4D97-AF65-F5344CB8AC3E}">
        <p14:creationId xmlns:p14="http://schemas.microsoft.com/office/powerpoint/2010/main" val="3402262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smtClean="0"/>
              <a:t>OBJECTIVES</a:t>
            </a:r>
            <a:endParaRPr lang="en-US"/>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13.1 </a:t>
            </a:r>
            <a:r>
              <a:rPr lang="en-US" dirty="0" smtClean="0"/>
              <a:t>Discuss coolant fundamentals.</a:t>
            </a:r>
          </a:p>
          <a:p>
            <a:pPr marL="0" indent="-29718">
              <a:buNone/>
            </a:pPr>
            <a:r>
              <a:rPr lang="en-US" b="1" dirty="0" smtClean="0">
                <a:solidFill>
                  <a:srgbClr val="007FA3"/>
                </a:solidFill>
              </a:rPr>
              <a:t>13.2</a:t>
            </a:r>
            <a:r>
              <a:rPr lang="en-US" dirty="0" smtClean="0"/>
              <a:t> Compare the different types of coolant. </a:t>
            </a:r>
          </a:p>
          <a:p>
            <a:pPr marL="0" indent="-29718">
              <a:buNone/>
            </a:pPr>
            <a:r>
              <a:rPr lang="en-US" b="1" dirty="0" smtClean="0">
                <a:solidFill>
                  <a:srgbClr val="007FA3"/>
                </a:solidFill>
              </a:rPr>
              <a:t>13.3</a:t>
            </a:r>
            <a:r>
              <a:rPr lang="en-US" dirty="0" smtClean="0"/>
              <a:t> Discuss coolant freezing/boiling temperatures and water as coolant. </a:t>
            </a:r>
          </a:p>
          <a:p>
            <a:pPr marL="0" indent="-29718">
              <a:buNone/>
            </a:pPr>
            <a:r>
              <a:rPr lang="en-US" b="1" dirty="0" smtClean="0">
                <a:solidFill>
                  <a:srgbClr val="007FA3"/>
                </a:solidFill>
              </a:rPr>
              <a:t>13.4 </a:t>
            </a:r>
            <a:r>
              <a:rPr lang="en-US" dirty="0" smtClean="0"/>
              <a:t>Discuss coolant testing and coolant replacement issues.</a:t>
            </a:r>
            <a:endParaRPr lang="en-US" dirty="0"/>
          </a:p>
        </p:txBody>
      </p:sp>
    </p:spTree>
    <p:extLst>
      <p:ext uri="{BB962C8B-B14F-4D97-AF65-F5344CB8AC3E}">
        <p14:creationId xmlns:p14="http://schemas.microsoft.com/office/powerpoint/2010/main" val="3817472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COOLANT TESTING </a:t>
            </a:r>
            <a:r>
              <a:rPr lang="en-US" dirty="0" smtClean="0"/>
              <a:t>(3 </a:t>
            </a:r>
            <a:r>
              <a:rPr lang="en-US" dirty="0"/>
              <a:t>OF 3)</a:t>
            </a:r>
          </a:p>
        </p:txBody>
      </p:sp>
      <p:sp>
        <p:nvSpPr>
          <p:cNvPr id="3" name="Content Placeholder 2"/>
          <p:cNvSpPr>
            <a:spLocks noGrp="1"/>
          </p:cNvSpPr>
          <p:nvPr>
            <p:ph idx="1"/>
          </p:nvPr>
        </p:nvSpPr>
        <p:spPr/>
        <p:txBody>
          <a:bodyPr/>
          <a:lstStyle/>
          <a:p>
            <a:r>
              <a:rPr lang="en-US" dirty="0" err="1"/>
              <a:t>Ph</a:t>
            </a:r>
            <a:endParaRPr lang="en-US" dirty="0"/>
          </a:p>
          <a:p>
            <a:r>
              <a:rPr lang="en-US" dirty="0"/>
              <a:t>Galvanic Activity</a:t>
            </a:r>
          </a:p>
          <a:p>
            <a:r>
              <a:rPr lang="en-US" dirty="0"/>
              <a:t>Electrolysis</a:t>
            </a:r>
          </a:p>
          <a:p>
            <a:r>
              <a:rPr lang="en-US" dirty="0"/>
              <a:t>Testing For Galvanic Activity And Electrolysis</a:t>
            </a:r>
          </a:p>
          <a:p>
            <a:r>
              <a:rPr lang="en-US" dirty="0"/>
              <a:t>Test Strip </a:t>
            </a:r>
            <a:r>
              <a:rPr lang="en-US" dirty="0" smtClean="0"/>
              <a:t>Testing</a:t>
            </a:r>
            <a:endParaRPr lang="en-US" dirty="0"/>
          </a:p>
        </p:txBody>
      </p:sp>
    </p:spTree>
    <p:extLst>
      <p:ext uri="{BB962C8B-B14F-4D97-AF65-F5344CB8AC3E}">
        <p14:creationId xmlns:p14="http://schemas.microsoft.com/office/powerpoint/2010/main" val="3851201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13–6</a:t>
            </a:r>
            <a:r>
              <a:rPr lang="en-US" dirty="0" smtClean="0"/>
              <a:t> Checking the freezing temperature of the coolant using a hydrometer.</a:t>
            </a:r>
            <a:endParaRPr lang="en-US" dirty="0"/>
          </a:p>
        </p:txBody>
      </p:sp>
      <p:pic>
        <p:nvPicPr>
          <p:cNvPr id="3" name="Picture 2" descr="6540013006.jpg"/>
          <p:cNvPicPr>
            <a:picLocks noChangeAspect="1"/>
          </p:cNvPicPr>
          <p:nvPr/>
        </p:nvPicPr>
        <p:blipFill>
          <a:blip r:embed="rId2" cstate="print"/>
          <a:stretch>
            <a:fillRect/>
          </a:stretch>
        </p:blipFill>
        <p:spPr>
          <a:xfrm>
            <a:off x="1801369" y="1719072"/>
            <a:ext cx="5541263" cy="4334255"/>
          </a:xfrm>
          <a:prstGeom prst="rect">
            <a:avLst/>
          </a:prstGeom>
        </p:spPr>
      </p:pic>
    </p:spTree>
    <p:extLst>
      <p:ext uri="{BB962C8B-B14F-4D97-AF65-F5344CB8AC3E}">
        <p14:creationId xmlns:p14="http://schemas.microsoft.com/office/powerpoint/2010/main" val="1206070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13–7</a:t>
            </a:r>
            <a:r>
              <a:rPr lang="en-US" dirty="0" smtClean="0"/>
              <a:t> Using a </a:t>
            </a:r>
            <a:r>
              <a:rPr lang="en-US" dirty="0" err="1" smtClean="0"/>
              <a:t>refractometer</a:t>
            </a:r>
            <a:r>
              <a:rPr lang="en-US" dirty="0" smtClean="0"/>
              <a:t> is an accurate method to check the freezing point of coolant.</a:t>
            </a:r>
            <a:endParaRPr lang="en-US" dirty="0"/>
          </a:p>
        </p:txBody>
      </p:sp>
      <p:pic>
        <p:nvPicPr>
          <p:cNvPr id="3" name="Picture 2" descr="6540013007.jpg"/>
          <p:cNvPicPr>
            <a:picLocks noChangeAspect="1"/>
          </p:cNvPicPr>
          <p:nvPr/>
        </p:nvPicPr>
        <p:blipFill>
          <a:blip r:embed="rId2" cstate="print"/>
          <a:stretch>
            <a:fillRect/>
          </a:stretch>
        </p:blipFill>
        <p:spPr>
          <a:xfrm>
            <a:off x="1051560" y="1752600"/>
            <a:ext cx="7040880" cy="4170883"/>
          </a:xfrm>
          <a:prstGeom prst="rect">
            <a:avLst/>
          </a:prstGeom>
        </p:spPr>
      </p:pic>
    </p:spTree>
    <p:extLst>
      <p:ext uri="{BB962C8B-B14F-4D97-AF65-F5344CB8AC3E}">
        <p14:creationId xmlns:p14="http://schemas.microsoft.com/office/powerpoint/2010/main" val="391685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13–8</a:t>
            </a:r>
            <a:r>
              <a:rPr lang="en-US" dirty="0" smtClean="0"/>
              <a:t> A meter that measures the actual pH of the coolant can be used for all coolants, unlike many test strips that cannot be used to test the pH of red or orange coolants.</a:t>
            </a:r>
            <a:endParaRPr lang="en-US" dirty="0"/>
          </a:p>
        </p:txBody>
      </p:sp>
      <p:pic>
        <p:nvPicPr>
          <p:cNvPr id="3" name="Picture 2" descr="6540013008.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4030085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13–9</a:t>
            </a:r>
            <a:r>
              <a:rPr lang="en-US" dirty="0" smtClean="0"/>
              <a:t> Galvanic activity is created by two dissimilar metals in contact with a liquid, in this case coolant.</a:t>
            </a:r>
            <a:endParaRPr lang="en-US" dirty="0"/>
          </a:p>
        </p:txBody>
      </p:sp>
      <p:pic>
        <p:nvPicPr>
          <p:cNvPr id="3" name="Picture 2" descr="6540013009.jpg"/>
          <p:cNvPicPr>
            <a:picLocks noChangeAspect="1"/>
          </p:cNvPicPr>
          <p:nvPr/>
        </p:nvPicPr>
        <p:blipFill>
          <a:blip r:embed="rId2" cstate="print"/>
          <a:stretch>
            <a:fillRect/>
          </a:stretch>
        </p:blipFill>
        <p:spPr>
          <a:xfrm>
            <a:off x="1839773" y="1944015"/>
            <a:ext cx="5464454" cy="3884371"/>
          </a:xfrm>
          <a:prstGeom prst="rect">
            <a:avLst/>
          </a:prstGeom>
        </p:spPr>
      </p:pic>
    </p:spTree>
    <p:extLst>
      <p:ext uri="{BB962C8B-B14F-4D97-AF65-F5344CB8AC3E}">
        <p14:creationId xmlns:p14="http://schemas.microsoft.com/office/powerpoint/2010/main" val="325558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cap="all" dirty="0" smtClean="0"/>
              <a:t>FIGURE 13–10</a:t>
            </a:r>
            <a:r>
              <a:rPr lang="en-US" dirty="0" smtClean="0"/>
              <a:t> A test strip can be used to determine the pH and percentage of glycol of the coolant. The percentage of glycol determines the freezing and boiling temperatures, as shown on the bottle that contains the test strips.</a:t>
            </a:r>
            <a:endParaRPr lang="en-US" dirty="0"/>
          </a:p>
        </p:txBody>
      </p:sp>
      <p:pic>
        <p:nvPicPr>
          <p:cNvPr id="3" name="Picture 2" descr="6540013010.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411326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mtClean="0"/>
              <a:t>COOLANT REPLACEMENT ISSUES</a:t>
            </a:r>
            <a:endParaRPr lang="en-US"/>
          </a:p>
        </p:txBody>
      </p:sp>
      <p:sp>
        <p:nvSpPr>
          <p:cNvPr id="27650" name="Rectangle 3"/>
          <p:cNvSpPr>
            <a:spLocks noGrp="1" noChangeArrowheads="1"/>
          </p:cNvSpPr>
          <p:nvPr>
            <p:ph type="body" idx="1"/>
          </p:nvPr>
        </p:nvSpPr>
        <p:spPr/>
        <p:txBody>
          <a:bodyPr/>
          <a:lstStyle/>
          <a:p>
            <a:r>
              <a:rPr lang="en-US" smtClean="0"/>
              <a:t>Intervals</a:t>
            </a:r>
          </a:p>
          <a:p>
            <a:r>
              <a:rPr lang="en-US" smtClean="0"/>
              <a:t>Passivation</a:t>
            </a:r>
          </a:p>
          <a:p>
            <a:r>
              <a:rPr lang="en-US" smtClean="0"/>
              <a:t>Recycling Coolant</a:t>
            </a:r>
            <a:endParaRPr lang="en-US"/>
          </a:p>
        </p:txBody>
      </p:sp>
    </p:spTree>
    <p:extLst>
      <p:ext uri="{BB962C8B-B14F-4D97-AF65-F5344CB8AC3E}">
        <p14:creationId xmlns:p14="http://schemas.microsoft.com/office/powerpoint/2010/main" val="3463847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smtClean="0"/>
              <a:t>SUMMARY (1 OF 2)</a:t>
            </a:r>
            <a:endParaRPr lang="en-US" dirty="0"/>
          </a:p>
        </p:txBody>
      </p:sp>
      <p:sp>
        <p:nvSpPr>
          <p:cNvPr id="28674" name="Rectangle 3"/>
          <p:cNvSpPr>
            <a:spLocks noGrp="1" noChangeArrowheads="1"/>
          </p:cNvSpPr>
          <p:nvPr>
            <p:ph type="body" idx="1"/>
          </p:nvPr>
        </p:nvSpPr>
        <p:spPr/>
        <p:txBody>
          <a:bodyPr/>
          <a:lstStyle/>
          <a:p>
            <a:r>
              <a:rPr lang="en-US" dirty="0" smtClean="0"/>
              <a:t>All coolant is ethylene glycol based. Some aftermarket coolants use propylene glycol.</a:t>
            </a:r>
          </a:p>
          <a:p>
            <a:r>
              <a:rPr lang="en-US" dirty="0" smtClean="0"/>
              <a:t>Used coolant should be recycled whenever possible.</a:t>
            </a:r>
          </a:p>
          <a:p>
            <a:r>
              <a:rPr lang="en-US" dirty="0" smtClean="0"/>
              <a:t>The freezing temperature of the coolant can be tested using a hydrometer or </a:t>
            </a:r>
            <a:r>
              <a:rPr lang="en-US" dirty="0" err="1" smtClean="0"/>
              <a:t>refractometer</a:t>
            </a:r>
            <a:r>
              <a:rPr lang="en-US" dirty="0" smtClean="0"/>
              <a:t>.</a:t>
            </a:r>
          </a:p>
        </p:txBody>
      </p:sp>
    </p:spTree>
    <p:extLst>
      <p:ext uri="{BB962C8B-B14F-4D97-AF65-F5344CB8AC3E}">
        <p14:creationId xmlns:p14="http://schemas.microsoft.com/office/powerpoint/2010/main" val="2582928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(2 </a:t>
            </a:r>
            <a:r>
              <a:rPr lang="en-US" dirty="0"/>
              <a:t>OF 2)</a:t>
            </a:r>
          </a:p>
        </p:txBody>
      </p:sp>
      <p:sp>
        <p:nvSpPr>
          <p:cNvPr id="3" name="Content Placeholder 2"/>
          <p:cNvSpPr>
            <a:spLocks noGrp="1"/>
          </p:cNvSpPr>
          <p:nvPr>
            <p:ph idx="1"/>
          </p:nvPr>
        </p:nvSpPr>
        <p:spPr/>
        <p:txBody>
          <a:bodyPr/>
          <a:lstStyle/>
          <a:p>
            <a:r>
              <a:rPr lang="en-US" dirty="0"/>
              <a:t>Proper cooling system maintenance usually calls for replacing the coolant every two years or every 24,000 miles (36,000 km) for IAT coolant.</a:t>
            </a:r>
          </a:p>
          <a:p>
            <a:pPr lvl="1"/>
            <a:r>
              <a:rPr lang="en-US" dirty="0"/>
              <a:t>Longer for OAT, HOAT, and PHOAT coolants</a:t>
            </a:r>
            <a:r>
              <a:rPr lang="en-US" dirty="0" smtClean="0"/>
              <a:t>.</a:t>
            </a:r>
            <a:endParaRPr lang="en-US" dirty="0"/>
          </a:p>
        </p:txBody>
      </p:sp>
    </p:spTree>
    <p:extLst>
      <p:ext uri="{BB962C8B-B14F-4D97-AF65-F5344CB8AC3E}">
        <p14:creationId xmlns:p14="http://schemas.microsoft.com/office/powerpoint/2010/main" val="3430341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a:t>COOLANT FUNDAMENTALS </a:t>
            </a:r>
            <a:r>
              <a:rPr lang="en-US" dirty="0" smtClean="0"/>
              <a:t>(1 </a:t>
            </a:r>
            <a:r>
              <a:rPr lang="en-US" dirty="0"/>
              <a:t>OF 4)</a:t>
            </a:r>
          </a:p>
        </p:txBody>
      </p:sp>
      <p:sp>
        <p:nvSpPr>
          <p:cNvPr id="9218" name="Rectangle 3"/>
          <p:cNvSpPr>
            <a:spLocks noGrp="1" noChangeArrowheads="1"/>
          </p:cNvSpPr>
          <p:nvPr>
            <p:ph idx="1"/>
          </p:nvPr>
        </p:nvSpPr>
        <p:spPr/>
        <p:txBody>
          <a:bodyPr/>
          <a:lstStyle/>
          <a:p>
            <a:r>
              <a:rPr lang="en-US" dirty="0" smtClean="0"/>
              <a:t>Coolant is used in the cooling system because it:</a:t>
            </a:r>
          </a:p>
          <a:p>
            <a:pPr lvl="1"/>
            <a:r>
              <a:rPr lang="en-US" dirty="0" smtClean="0"/>
              <a:t>Transfers heat from the engine to the radiator</a:t>
            </a:r>
          </a:p>
          <a:p>
            <a:pPr lvl="1"/>
            <a:r>
              <a:rPr lang="en-US" dirty="0" smtClean="0"/>
              <a:t>Protects the engine and the cooling system from rust and corrosion</a:t>
            </a:r>
          </a:p>
          <a:p>
            <a:pPr lvl="1"/>
            <a:r>
              <a:rPr lang="en-US" dirty="0" smtClean="0"/>
              <a:t>Prevents freezing in cold climates</a:t>
            </a:r>
            <a:endParaRPr lang="en-US" dirty="0"/>
          </a:p>
        </p:txBody>
      </p:sp>
    </p:spTree>
    <p:extLst>
      <p:ext uri="{BB962C8B-B14F-4D97-AF65-F5344CB8AC3E}">
        <p14:creationId xmlns:p14="http://schemas.microsoft.com/office/powerpoint/2010/main" val="3673599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13–1</a:t>
            </a:r>
            <a:r>
              <a:rPr lang="en-US" dirty="0" smtClean="0"/>
              <a:t> Graph showing the relationship of the freezing point of the coolant to the percentage of antifreeze used in the coolant.</a:t>
            </a:r>
            <a:endParaRPr lang="en-US" dirty="0"/>
          </a:p>
        </p:txBody>
      </p:sp>
      <p:pic>
        <p:nvPicPr>
          <p:cNvPr id="3" name="Picture 2" descr="6540013001.jpg"/>
          <p:cNvPicPr>
            <a:picLocks noChangeAspect="1"/>
          </p:cNvPicPr>
          <p:nvPr/>
        </p:nvPicPr>
        <p:blipFill>
          <a:blip r:embed="rId2" cstate="print"/>
          <a:stretch>
            <a:fillRect/>
          </a:stretch>
        </p:blipFill>
        <p:spPr>
          <a:xfrm>
            <a:off x="2476196" y="1598372"/>
            <a:ext cx="4191609" cy="4575657"/>
          </a:xfrm>
          <a:prstGeom prst="rect">
            <a:avLst/>
          </a:prstGeom>
        </p:spPr>
      </p:pic>
    </p:spTree>
    <p:extLst>
      <p:ext uri="{BB962C8B-B14F-4D97-AF65-F5344CB8AC3E}">
        <p14:creationId xmlns:p14="http://schemas.microsoft.com/office/powerpoint/2010/main" val="4123534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smtClean="0"/>
              <a:t>COOLANT FUNDAMENTALS</a:t>
            </a:r>
            <a:r>
              <a:rPr lang="en-US" dirty="0"/>
              <a:t> </a:t>
            </a:r>
            <a:r>
              <a:rPr lang="en-US" dirty="0" smtClean="0"/>
              <a:t>(2 OF </a:t>
            </a:r>
            <a:r>
              <a:rPr lang="en-US" dirty="0"/>
              <a:t>4</a:t>
            </a:r>
            <a:r>
              <a:rPr lang="en-US" dirty="0" smtClean="0"/>
              <a:t>)</a:t>
            </a:r>
            <a:endParaRPr lang="en-US" dirty="0"/>
          </a:p>
        </p:txBody>
      </p:sp>
      <p:sp>
        <p:nvSpPr>
          <p:cNvPr id="10242" name="Rectangle 3"/>
          <p:cNvSpPr>
            <a:spLocks noGrp="1" noChangeArrowheads="1"/>
          </p:cNvSpPr>
          <p:nvPr>
            <p:ph type="body" idx="1"/>
          </p:nvPr>
        </p:nvSpPr>
        <p:spPr/>
        <p:txBody>
          <a:bodyPr/>
          <a:lstStyle/>
          <a:p>
            <a:r>
              <a:rPr lang="en-US" dirty="0" smtClean="0"/>
              <a:t>It should be noted that the freezing point increases as the antifreeze concentration is increased above 60%. </a:t>
            </a:r>
          </a:p>
          <a:p>
            <a:pPr lvl="1"/>
            <a:r>
              <a:rPr lang="en-US" dirty="0" smtClean="0"/>
              <a:t>The normal mixture is 50% antifreeze and 50% water. </a:t>
            </a:r>
          </a:p>
        </p:txBody>
      </p:sp>
    </p:spTree>
    <p:extLst>
      <p:ext uri="{BB962C8B-B14F-4D97-AF65-F5344CB8AC3E}">
        <p14:creationId xmlns:p14="http://schemas.microsoft.com/office/powerpoint/2010/main" val="1729744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COOLANT FUNDAMENTALS </a:t>
            </a:r>
            <a:r>
              <a:rPr lang="en-US" dirty="0" smtClean="0"/>
              <a:t>(3 </a:t>
            </a:r>
            <a:r>
              <a:rPr lang="en-US" dirty="0"/>
              <a:t>OF 4)</a:t>
            </a:r>
          </a:p>
        </p:txBody>
      </p:sp>
      <p:sp>
        <p:nvSpPr>
          <p:cNvPr id="3" name="Content Placeholder 2"/>
          <p:cNvSpPr>
            <a:spLocks noGrp="1"/>
          </p:cNvSpPr>
          <p:nvPr>
            <p:ph idx="1"/>
          </p:nvPr>
        </p:nvSpPr>
        <p:spPr/>
        <p:txBody>
          <a:bodyPr/>
          <a:lstStyle/>
          <a:p>
            <a:r>
              <a:rPr lang="en-US" dirty="0"/>
              <a:t>Ethylene glycol antifreeze contains:</a:t>
            </a:r>
          </a:p>
          <a:p>
            <a:pPr lvl="1"/>
            <a:r>
              <a:rPr lang="en-US" dirty="0"/>
              <a:t>Anticorrosion additives</a:t>
            </a:r>
          </a:p>
          <a:p>
            <a:pPr lvl="1"/>
            <a:r>
              <a:rPr lang="en-US" dirty="0"/>
              <a:t>Rust inhibitors</a:t>
            </a:r>
          </a:p>
          <a:p>
            <a:pPr lvl="1"/>
            <a:r>
              <a:rPr lang="en-US" dirty="0"/>
              <a:t>Water pump </a:t>
            </a:r>
            <a:r>
              <a:rPr lang="en-US" dirty="0" smtClean="0"/>
              <a:t>lubricants</a:t>
            </a:r>
            <a:endParaRPr lang="en-US" dirty="0"/>
          </a:p>
        </p:txBody>
      </p:sp>
    </p:spTree>
    <p:extLst>
      <p:ext uri="{BB962C8B-B14F-4D97-AF65-F5344CB8AC3E}">
        <p14:creationId xmlns:p14="http://schemas.microsoft.com/office/powerpoint/2010/main" val="543664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13–2</a:t>
            </a:r>
            <a:r>
              <a:rPr lang="en-US" dirty="0" smtClean="0"/>
              <a:t> Graph showing how the boiling point of the coolant increases as the percentage of antifreeze in the coolant increases.</a:t>
            </a:r>
            <a:endParaRPr lang="en-US" dirty="0"/>
          </a:p>
        </p:txBody>
      </p:sp>
      <p:pic>
        <p:nvPicPr>
          <p:cNvPr id="3" name="Picture 2" descr="6540013002.jpg"/>
          <p:cNvPicPr>
            <a:picLocks noChangeAspect="1"/>
          </p:cNvPicPr>
          <p:nvPr/>
        </p:nvPicPr>
        <p:blipFill>
          <a:blip r:embed="rId2" cstate="print"/>
          <a:stretch>
            <a:fillRect/>
          </a:stretch>
        </p:blipFill>
        <p:spPr>
          <a:xfrm>
            <a:off x="2697480" y="1511000"/>
            <a:ext cx="3749040" cy="4715898"/>
          </a:xfrm>
          <a:prstGeom prst="rect">
            <a:avLst/>
          </a:prstGeom>
        </p:spPr>
      </p:pic>
    </p:spTree>
    <p:extLst>
      <p:ext uri="{BB962C8B-B14F-4D97-AF65-F5344CB8AC3E}">
        <p14:creationId xmlns:p14="http://schemas.microsoft.com/office/powerpoint/2010/main" val="376524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a:t>COOLANT FUNDAMENTALS </a:t>
            </a:r>
            <a:r>
              <a:rPr lang="en-US" dirty="0" smtClean="0"/>
              <a:t>(4 </a:t>
            </a:r>
            <a:r>
              <a:rPr lang="en-US" dirty="0"/>
              <a:t>OF 4)</a:t>
            </a:r>
          </a:p>
        </p:txBody>
      </p:sp>
      <p:sp>
        <p:nvSpPr>
          <p:cNvPr id="12290" name="Rectangle 3"/>
          <p:cNvSpPr>
            <a:spLocks noGrp="1" noChangeArrowheads="1"/>
          </p:cNvSpPr>
          <p:nvPr>
            <p:ph type="body" idx="1"/>
          </p:nvPr>
        </p:nvSpPr>
        <p:spPr/>
        <p:txBody>
          <a:bodyPr/>
          <a:lstStyle/>
          <a:p>
            <a:r>
              <a:rPr lang="en-US" smtClean="0"/>
              <a:t>All manufacturers recommend the use of ethylene glycol based coolant, which contains:</a:t>
            </a:r>
          </a:p>
          <a:p>
            <a:pPr lvl="1"/>
            <a:r>
              <a:rPr lang="en-US" smtClean="0"/>
              <a:t>Ethylene glycol (EG): 47%</a:t>
            </a:r>
          </a:p>
          <a:p>
            <a:pPr lvl="1"/>
            <a:r>
              <a:rPr lang="en-US" smtClean="0"/>
              <a:t>Water: 50%</a:t>
            </a:r>
          </a:p>
          <a:p>
            <a:pPr lvl="1"/>
            <a:r>
              <a:rPr lang="en-US" smtClean="0"/>
              <a:t>Additives: 3%</a:t>
            </a:r>
            <a:endParaRPr lang="en-US"/>
          </a:p>
        </p:txBody>
      </p:sp>
    </p:spTree>
    <p:extLst>
      <p:ext uri="{BB962C8B-B14F-4D97-AF65-F5344CB8AC3E}">
        <p14:creationId xmlns:p14="http://schemas.microsoft.com/office/powerpoint/2010/main" val="1517020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smtClean="0"/>
              <a:t>TYPES OF COOLANT</a:t>
            </a:r>
            <a:endParaRPr lang="en-US"/>
          </a:p>
        </p:txBody>
      </p:sp>
      <p:sp>
        <p:nvSpPr>
          <p:cNvPr id="13314" name="Rectangle 3"/>
          <p:cNvSpPr>
            <a:spLocks noGrp="1" noChangeArrowheads="1"/>
          </p:cNvSpPr>
          <p:nvPr>
            <p:ph type="body" idx="1"/>
          </p:nvPr>
        </p:nvSpPr>
        <p:spPr/>
        <p:txBody>
          <a:bodyPr/>
          <a:lstStyle/>
          <a:p>
            <a:r>
              <a:rPr lang="en-US" smtClean="0"/>
              <a:t>Inorganic Acid Technology</a:t>
            </a:r>
          </a:p>
          <a:p>
            <a:r>
              <a:rPr lang="en-US" smtClean="0"/>
              <a:t>Organic Acid Technology</a:t>
            </a:r>
          </a:p>
          <a:p>
            <a:r>
              <a:rPr lang="en-US" smtClean="0"/>
              <a:t>Hybrid Organic Acid Technology</a:t>
            </a:r>
          </a:p>
          <a:p>
            <a:r>
              <a:rPr lang="en-US" smtClean="0"/>
              <a:t>Phosphate Hybrid Organic Acid Technology</a:t>
            </a:r>
          </a:p>
          <a:p>
            <a:r>
              <a:rPr lang="en-US" smtClean="0"/>
              <a:t>Universal Coolant</a:t>
            </a:r>
            <a:endParaRPr lang="en-US"/>
          </a:p>
        </p:txBody>
      </p:sp>
    </p:spTree>
    <p:extLst>
      <p:ext uri="{BB962C8B-B14F-4D97-AF65-F5344CB8AC3E}">
        <p14:creationId xmlns:p14="http://schemas.microsoft.com/office/powerpoint/2010/main" val="128212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4264</TotalTime>
  <Words>616</Words>
  <Application>Microsoft Macintosh PowerPoint</Application>
  <PresentationFormat>On-screen Show (4:3)</PresentationFormat>
  <Paragraphs>108</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Tahoma</vt:lpstr>
      <vt:lpstr>Times New Roman</vt:lpstr>
      <vt:lpstr>Verdana</vt:lpstr>
      <vt:lpstr>Wingdings</vt:lpstr>
      <vt:lpstr>Arial</vt:lpstr>
      <vt:lpstr>508 Lecture</vt:lpstr>
      <vt:lpstr>Automotive Engines Theory and Servicing</vt:lpstr>
      <vt:lpstr>OBJECTIVES</vt:lpstr>
      <vt:lpstr>COOLANT FUNDAMENTALS (1 OF 4)</vt:lpstr>
      <vt:lpstr>Figure 13–1 Graph showing the relationship of the freezing point of the coolant to the percentage of antifreeze used in the coolant.</vt:lpstr>
      <vt:lpstr>COOLANT FUNDAMENTALS (2 OF 4)</vt:lpstr>
      <vt:lpstr>COOLANT FUNDAMENTALS (3 OF 4)</vt:lpstr>
      <vt:lpstr>Figure 13–2 Graph showing how the boiling point of the coolant increases as the percentage of antifreeze in the coolant increases.</vt:lpstr>
      <vt:lpstr>COOLANT FUNDAMENTALS (4 OF 4)</vt:lpstr>
      <vt:lpstr>TYPES OF COOLANT</vt:lpstr>
      <vt:lpstr>Figure 13–3 Havoline was the first company to make and market OAT coolant. General Motors uses the term DEX-COOL.</vt:lpstr>
      <vt:lpstr>Figure 13–4 Coolant used in Fords that use Mazda engines and in Mazda vehicles. It requires the use of a PHOAT coolant which is dark green.</vt:lpstr>
      <vt:lpstr>WATER (1 OF 2)</vt:lpstr>
      <vt:lpstr>WATER (2 OF 2)</vt:lpstr>
      <vt:lpstr>COOLANT FREEZING/BOILING TEMPERATURES (1 OF 4)</vt:lpstr>
      <vt:lpstr>COOLANT FREEZING/BOILING TEMPERATURES (2 OF 4)</vt:lpstr>
      <vt:lpstr>COOLANT FREEZING/BOILING TEMPERATURES (3 OF 4)</vt:lpstr>
      <vt:lpstr>COOLANT FREEZING/BOILING TEMPERATURES (4 OF 4)</vt:lpstr>
      <vt:lpstr>COOLANT TESTING (1 OF 3)</vt:lpstr>
      <vt:lpstr>COOLANT TESTING (2 OF 3)</vt:lpstr>
      <vt:lpstr>COOLANT TESTING (3 OF 3)</vt:lpstr>
      <vt:lpstr>Figure 13–6 Checking the freezing temperature of the coolant using a hydrometer.</vt:lpstr>
      <vt:lpstr>Figure 13–7 Using a refractometer is an accurate method to check the freezing point of coolant.</vt:lpstr>
      <vt:lpstr>Figure 13–8 A meter that measures the actual pH of the coolant can be used for all coolants, unlike many test strips that cannot be used to test the pH of red or orange coolants.</vt:lpstr>
      <vt:lpstr>Figure 13–9 Galvanic activity is created by two dissimilar metals in contact with a liquid, in this case coolant.</vt:lpstr>
      <vt:lpstr>FIGURE 13–10 A test strip can be used to determine the pH and percentage of glycol of the coolant. The percentage of glycol determines the freezing and boiling temperatures, as shown on the bottle that contains the test strips.</vt:lpstr>
      <vt:lpstr>COOLANT REPLACEMENT ISSUES</vt:lpstr>
      <vt:lpstr>SUMMARY (1 OF 2)</vt:lpstr>
      <vt:lpstr>SUMMARY (2 OF 2)</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Coolant</dc:title>
  <dc:subject>Automotive Engines Theory and Servicing, Ninth Edition</dc:subject>
  <dc:creator>James D. Halderman</dc:creator>
  <cp:keywords>Automotive</cp:keywords>
  <cp:lastModifiedBy>Anthony Borsani</cp:lastModifiedBy>
  <cp:revision>207</cp:revision>
  <dcterms:created xsi:type="dcterms:W3CDTF">2014-07-14T20:04:21Z</dcterms:created>
  <dcterms:modified xsi:type="dcterms:W3CDTF">2018-03-15T12:49:26Z</dcterms:modified>
</cp:coreProperties>
</file>