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376" r:id="rId2"/>
    <p:sldId id="418" r:id="rId3"/>
    <p:sldId id="419" r:id="rId4"/>
    <p:sldId id="442" r:id="rId5"/>
    <p:sldId id="420" r:id="rId6"/>
    <p:sldId id="443" r:id="rId7"/>
    <p:sldId id="421" r:id="rId8"/>
    <p:sldId id="422" r:id="rId9"/>
    <p:sldId id="423" r:id="rId10"/>
    <p:sldId id="424" r:id="rId11"/>
    <p:sldId id="425" r:id="rId12"/>
    <p:sldId id="426" r:id="rId13"/>
    <p:sldId id="427" r:id="rId14"/>
    <p:sldId id="428" r:id="rId15"/>
    <p:sldId id="444" r:id="rId16"/>
    <p:sldId id="451" r:id="rId17"/>
    <p:sldId id="429" r:id="rId18"/>
    <p:sldId id="445" r:id="rId19"/>
    <p:sldId id="452" r:id="rId20"/>
    <p:sldId id="453" r:id="rId21"/>
    <p:sldId id="430" r:id="rId22"/>
    <p:sldId id="454" r:id="rId23"/>
    <p:sldId id="455" r:id="rId24"/>
    <p:sldId id="434" r:id="rId25"/>
    <p:sldId id="446" r:id="rId26"/>
    <p:sldId id="457" r:id="rId27"/>
    <p:sldId id="458" r:id="rId28"/>
    <p:sldId id="435" r:id="rId29"/>
    <p:sldId id="447" r:id="rId30"/>
    <p:sldId id="436" r:id="rId31"/>
    <p:sldId id="448" r:id="rId32"/>
    <p:sldId id="437" r:id="rId33"/>
    <p:sldId id="459" r:id="rId34"/>
    <p:sldId id="460" r:id="rId35"/>
    <p:sldId id="438" r:id="rId36"/>
    <p:sldId id="449" r:id="rId37"/>
    <p:sldId id="461" r:id="rId38"/>
    <p:sldId id="439" r:id="rId39"/>
    <p:sldId id="462" r:id="rId40"/>
    <p:sldId id="440" r:id="rId41"/>
    <p:sldId id="441" r:id="rId42"/>
    <p:sldId id="450" r:id="rId43"/>
    <p:sldId id="412" r:id="rId44"/>
    <p:sldId id="413" r:id="rId45"/>
    <p:sldId id="414" r:id="rId46"/>
    <p:sldId id="415" r:id="rId47"/>
    <p:sldId id="416" r:id="rId48"/>
    <p:sldId id="417"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3" autoAdjust="0"/>
    <p:restoredTop sz="83248" autoAdjust="0"/>
  </p:normalViewPr>
  <p:slideViewPr>
    <p:cSldViewPr>
      <p:cViewPr varScale="1">
        <p:scale>
          <a:sx n="189" d="100"/>
          <a:sy n="189" d="100"/>
        </p:scale>
        <p:origin x="1072" y="168"/>
      </p:cViewPr>
      <p:guideLst>
        <p:guide orient="horz" pos="216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3/15/18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3/15/18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5BDE5097-134E-FE47-9DC6-BDED3BB54F56}" type="slidenum">
              <a:rPr lang="en-US" sz="1200">
                <a:latin typeface="Tahoma" charset="0"/>
              </a:rPr>
              <a:pPr eaLnBrk="1" hangingPunct="1"/>
              <a:t>2</a:t>
            </a:fld>
            <a:endParaRPr lang="en-US" sz="1200">
              <a:latin typeface="Tahoma" charset="0"/>
            </a:endParaRPr>
          </a:p>
        </p:txBody>
      </p:sp>
      <p:sp>
        <p:nvSpPr>
          <p:cNvPr id="8194"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4D2872DA-4AE9-1F46-9FB1-E7E117E09E02}" type="slidenum">
              <a:rPr lang="en-US" sz="1200">
                <a:latin typeface="Tahoma" charset="0"/>
              </a:rPr>
              <a:pPr eaLnBrk="1" hangingPunct="1"/>
              <a:t>3</a:t>
            </a:fld>
            <a:endParaRPr lang="en-US" sz="1200">
              <a:latin typeface="Tahoma" charset="0"/>
            </a:endParaRPr>
          </a:p>
        </p:txBody>
      </p:sp>
      <p:sp>
        <p:nvSpPr>
          <p:cNvPr id="10242"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975"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0916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14400"/>
            <a:ext cx="848995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4800" y="3657600"/>
            <a:ext cx="848995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2688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 id="2147483663"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9.jpeg"/><Relationship Id="rId3" Type="http://schemas.openxmlformats.org/officeDocument/2006/relationships/image" Target="../media/image2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Automotive Engines Theory and Servicing</a:t>
            </a:r>
          </a:p>
        </p:txBody>
      </p:sp>
      <p:sp>
        <p:nvSpPr>
          <p:cNvPr id="3" name="Text Placeholder 2"/>
          <p:cNvSpPr>
            <a:spLocks noGrp="1"/>
          </p:cNvSpPr>
          <p:nvPr>
            <p:ph type="body" sz="quarter" idx="13"/>
          </p:nvPr>
        </p:nvSpPr>
        <p:spPr/>
        <p:txBody>
          <a:bodyPr/>
          <a:lstStyle/>
          <a:p>
            <a:r>
              <a:rPr lang="en-US" dirty="0" smtClean="0"/>
              <a:t>Ninth Edition</a:t>
            </a:r>
            <a:endParaRPr lang="en-US" dirty="0"/>
          </a:p>
        </p:txBody>
      </p:sp>
      <p:sp>
        <p:nvSpPr>
          <p:cNvPr id="4" name="Text Placeholder 3"/>
          <p:cNvSpPr>
            <a:spLocks noGrp="1"/>
          </p:cNvSpPr>
          <p:nvPr>
            <p:ph type="body" sz="quarter" idx="14"/>
          </p:nvPr>
        </p:nvSpPr>
        <p:spPr/>
        <p:txBody>
          <a:bodyPr/>
          <a:lstStyle/>
          <a:p>
            <a:r>
              <a:rPr lang="en-US" dirty="0" smtClean="0"/>
              <a:t>Chapter 12</a:t>
            </a:r>
            <a:endParaRPr lang="en-US" dirty="0"/>
          </a:p>
        </p:txBody>
      </p:sp>
      <p:sp>
        <p:nvSpPr>
          <p:cNvPr id="5" name="Text Placeholder 4"/>
          <p:cNvSpPr>
            <a:spLocks noGrp="1"/>
          </p:cNvSpPr>
          <p:nvPr>
            <p:ph type="body" sz="quarter" idx="15"/>
          </p:nvPr>
        </p:nvSpPr>
        <p:spPr/>
        <p:txBody>
          <a:bodyPr/>
          <a:lstStyle/>
          <a:p>
            <a:r>
              <a:rPr lang="de-DE" dirty="0" smtClean="0"/>
              <a:t>Gasoline, Alternative Fuels, and Diesel Fuels</a:t>
            </a:r>
            <a:endParaRPr lang="en-US" dirty="0" smtClean="0"/>
          </a:p>
        </p:txBody>
      </p:sp>
      <p:pic>
        <p:nvPicPr>
          <p:cNvPr id="6" name="Picture 5" descr="0134654005.jpg"/>
          <p:cNvPicPr>
            <a:picLocks noChangeAspect="1"/>
          </p:cNvPicPr>
          <p:nvPr/>
        </p:nvPicPr>
        <p:blipFill>
          <a:blip r:embed="rId2" cstate="print"/>
          <a:stretch>
            <a:fillRect/>
          </a:stretch>
        </p:blipFill>
        <p:spPr>
          <a:xfrm>
            <a:off x="488576" y="1447799"/>
            <a:ext cx="3840480" cy="49006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smtClean="0"/>
              <a:t>NORMAL AND ABNORMAL COMBUSTION</a:t>
            </a:r>
            <a:endParaRPr lang="en-US"/>
          </a:p>
        </p:txBody>
      </p:sp>
      <p:sp>
        <p:nvSpPr>
          <p:cNvPr id="15362" name="Rectangle 3"/>
          <p:cNvSpPr>
            <a:spLocks noGrp="1" noChangeArrowheads="1"/>
          </p:cNvSpPr>
          <p:nvPr>
            <p:ph idx="1"/>
          </p:nvPr>
        </p:nvSpPr>
        <p:spPr/>
        <p:txBody>
          <a:bodyPr/>
          <a:lstStyle/>
          <a:p>
            <a:r>
              <a:rPr lang="en-US" smtClean="0"/>
              <a:t>Terminology</a:t>
            </a:r>
          </a:p>
          <a:p>
            <a:r>
              <a:rPr lang="en-US" smtClean="0"/>
              <a:t>Abnormal Combustion</a:t>
            </a:r>
          </a:p>
          <a:p>
            <a:r>
              <a:rPr lang="en-US" smtClean="0"/>
              <a:t>Controlling Spark Knock</a:t>
            </a:r>
            <a:endParaRPr lang="en-US"/>
          </a:p>
        </p:txBody>
      </p:sp>
      <p:grpSp>
        <p:nvGrpSpPr>
          <p:cNvPr id="15363" name="Group 7"/>
          <p:cNvGrpSpPr>
            <a:grpSpLocks/>
          </p:cNvGrpSpPr>
          <p:nvPr/>
        </p:nvGrpSpPr>
        <p:grpSpPr bwMode="auto">
          <a:xfrm>
            <a:off x="0" y="3428999"/>
            <a:ext cx="8610600" cy="2743200"/>
            <a:chOff x="34" y="2333"/>
            <a:chExt cx="5424" cy="1728"/>
          </a:xfrm>
        </p:grpSpPr>
        <p:pic>
          <p:nvPicPr>
            <p:cNvPr id="15364" name="Picture 4" descr="AAJKZLT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 y="2333"/>
              <a:ext cx="5184" cy="15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6" name="Rectangle 6"/>
            <p:cNvSpPr>
              <a:spLocks noChangeArrowheads="1"/>
            </p:cNvSpPr>
            <p:nvPr/>
          </p:nvSpPr>
          <p:spPr bwMode="auto">
            <a:xfrm>
              <a:off x="34" y="3869"/>
              <a:ext cx="4472" cy="192"/>
            </a:xfrm>
            <a:prstGeom prst="rect">
              <a:avLst/>
            </a:prstGeom>
            <a:noFill/>
            <a:ln>
              <a:noFill/>
            </a:ln>
            <a:effectLst/>
            <a:extLst/>
          </p:spPr>
          <p:txBody>
            <a:bodyPr wrap="none">
              <a:spAutoFit/>
            </a:bodyPr>
            <a:lstStyle/>
            <a:p>
              <a:pPr>
                <a:defRPr/>
              </a:pPr>
              <a:r>
                <a:rPr lang="en-US" b="1" dirty="0">
                  <a:cs typeface="+mn-cs"/>
                </a:rPr>
                <a:t>FIGURE 12–6 </a:t>
              </a:r>
              <a:r>
                <a:rPr lang="en-US" dirty="0">
                  <a:cs typeface="+mn-cs"/>
                </a:rPr>
                <a:t>Normal combustion is a smooth, controlled burning of the air-fuel mixture.</a:t>
              </a:r>
            </a:p>
          </p:txBody>
        </p:sp>
      </p:grpSp>
    </p:spTree>
    <p:extLst>
      <p:ext uri="{BB962C8B-B14F-4D97-AF65-F5344CB8AC3E}">
        <p14:creationId xmlns:p14="http://schemas.microsoft.com/office/powerpoint/2010/main" val="2826102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smtClean="0"/>
              <a:t>OCTANE RATING</a:t>
            </a:r>
            <a:endParaRPr lang="en-US"/>
          </a:p>
        </p:txBody>
      </p:sp>
      <p:sp>
        <p:nvSpPr>
          <p:cNvPr id="16386" name="Rectangle 3"/>
          <p:cNvSpPr>
            <a:spLocks noGrp="1" noChangeArrowheads="1"/>
          </p:cNvSpPr>
          <p:nvPr>
            <p:ph idx="1"/>
          </p:nvPr>
        </p:nvSpPr>
        <p:spPr>
          <a:xfrm>
            <a:off x="457200" y="1600200"/>
            <a:ext cx="4114800" cy="4525963"/>
          </a:xfrm>
        </p:spPr>
        <p:txBody>
          <a:bodyPr/>
          <a:lstStyle/>
          <a:p>
            <a:r>
              <a:rPr lang="en-US" dirty="0" smtClean="0"/>
              <a:t>Rating Methods</a:t>
            </a:r>
          </a:p>
          <a:p>
            <a:r>
              <a:rPr lang="en-US" dirty="0" smtClean="0"/>
              <a:t>Gasoline Grades</a:t>
            </a:r>
          </a:p>
          <a:p>
            <a:r>
              <a:rPr lang="en-US" dirty="0" smtClean="0"/>
              <a:t>Octane Effects of Altitude</a:t>
            </a:r>
          </a:p>
          <a:p>
            <a:r>
              <a:rPr lang="en-US" dirty="0" smtClean="0"/>
              <a:t>Volatility Effects of Altitude</a:t>
            </a:r>
            <a:endParaRPr lang="en-US" dirty="0"/>
          </a:p>
        </p:txBody>
      </p:sp>
      <p:grpSp>
        <p:nvGrpSpPr>
          <p:cNvPr id="16387" name="Group 7"/>
          <p:cNvGrpSpPr>
            <a:grpSpLocks/>
          </p:cNvGrpSpPr>
          <p:nvPr/>
        </p:nvGrpSpPr>
        <p:grpSpPr bwMode="auto">
          <a:xfrm>
            <a:off x="4572000" y="1600200"/>
            <a:ext cx="4267200" cy="4108450"/>
            <a:chOff x="2880" y="1270"/>
            <a:chExt cx="2688" cy="2588"/>
          </a:xfrm>
        </p:grpSpPr>
        <p:pic>
          <p:nvPicPr>
            <p:cNvPr id="16388" name="Picture 4" descr="AAJKZLV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70"/>
              <a:ext cx="2626" cy="1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4" name="Rectangle 6"/>
            <p:cNvSpPr>
              <a:spLocks noChangeArrowheads="1"/>
            </p:cNvSpPr>
            <p:nvPr/>
          </p:nvSpPr>
          <p:spPr bwMode="auto">
            <a:xfrm>
              <a:off x="2880" y="3264"/>
              <a:ext cx="2688" cy="594"/>
            </a:xfrm>
            <a:prstGeom prst="rect">
              <a:avLst/>
            </a:prstGeom>
            <a:noFill/>
            <a:ln>
              <a:noFill/>
            </a:ln>
            <a:effectLst/>
            <a:extLst/>
          </p:spPr>
          <p:txBody>
            <a:bodyPr>
              <a:spAutoFit/>
            </a:bodyPr>
            <a:lstStyle/>
            <a:p>
              <a:pPr>
                <a:defRPr/>
              </a:pPr>
              <a:r>
                <a:rPr lang="en-US" b="1" dirty="0">
                  <a:cs typeface="+mn-cs"/>
                </a:rPr>
                <a:t>FIGURE 12–8 </a:t>
              </a:r>
              <a:r>
                <a:rPr lang="en-US" dirty="0">
                  <a:cs typeface="+mn-cs"/>
                </a:rPr>
                <a:t>A pump showing regular with a pump octane of 87, plus rated at 89, and premium rated at 93. These ratings can vary with brand as well as in different parts of the country.</a:t>
              </a:r>
            </a:p>
          </p:txBody>
        </p:sp>
      </p:grpSp>
    </p:spTree>
    <p:extLst>
      <p:ext uri="{BB962C8B-B14F-4D97-AF65-F5344CB8AC3E}">
        <p14:creationId xmlns:p14="http://schemas.microsoft.com/office/powerpoint/2010/main" val="269329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smtClean="0"/>
              <a:t>GASOLINE ADDITIVES</a:t>
            </a:r>
            <a:endParaRPr lang="en-US"/>
          </a:p>
        </p:txBody>
      </p:sp>
      <p:sp>
        <p:nvSpPr>
          <p:cNvPr id="17410" name="Rectangle 3"/>
          <p:cNvSpPr>
            <a:spLocks noGrp="1" noChangeArrowheads="1"/>
          </p:cNvSpPr>
          <p:nvPr>
            <p:ph idx="1"/>
          </p:nvPr>
        </p:nvSpPr>
        <p:spPr>
          <a:xfrm>
            <a:off x="457200" y="1600200"/>
            <a:ext cx="4038600" cy="4525963"/>
          </a:xfrm>
        </p:spPr>
        <p:txBody>
          <a:bodyPr/>
          <a:lstStyle/>
          <a:p>
            <a:r>
              <a:rPr lang="en-US" dirty="0" smtClean="0"/>
              <a:t>Dye</a:t>
            </a:r>
          </a:p>
          <a:p>
            <a:r>
              <a:rPr lang="en-US" dirty="0" smtClean="0"/>
              <a:t>Oxygenated Fuel Additives</a:t>
            </a:r>
          </a:p>
          <a:p>
            <a:pPr lvl="1"/>
            <a:r>
              <a:rPr lang="en-US" dirty="0" smtClean="0"/>
              <a:t>Methyl tertiary butyl ether (MTBE)</a:t>
            </a:r>
          </a:p>
          <a:p>
            <a:pPr lvl="1"/>
            <a:r>
              <a:rPr lang="en-US" dirty="0" smtClean="0"/>
              <a:t>Tertiary-amyl methyl ether (TAME)</a:t>
            </a:r>
          </a:p>
          <a:p>
            <a:pPr lvl="1"/>
            <a:r>
              <a:rPr lang="en-US" dirty="0" smtClean="0"/>
              <a:t>Ethyl tertiary butyl ether (ETBE)</a:t>
            </a:r>
          </a:p>
          <a:p>
            <a:pPr lvl="1"/>
            <a:r>
              <a:rPr lang="en-US" dirty="0" smtClean="0"/>
              <a:t>Ethanol</a:t>
            </a:r>
            <a:endParaRPr lang="en-US" dirty="0"/>
          </a:p>
        </p:txBody>
      </p:sp>
      <p:grpSp>
        <p:nvGrpSpPr>
          <p:cNvPr id="17411" name="Group 7"/>
          <p:cNvGrpSpPr>
            <a:grpSpLocks/>
          </p:cNvGrpSpPr>
          <p:nvPr/>
        </p:nvGrpSpPr>
        <p:grpSpPr bwMode="auto">
          <a:xfrm>
            <a:off x="4572000" y="1447800"/>
            <a:ext cx="4267200" cy="4321175"/>
            <a:chOff x="2880" y="1270"/>
            <a:chExt cx="2688" cy="2722"/>
          </a:xfrm>
        </p:grpSpPr>
        <p:pic>
          <p:nvPicPr>
            <p:cNvPr id="17412" name="Picture 4" descr="AAJKZLX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70"/>
              <a:ext cx="2626" cy="1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4" name="Rectangle 6"/>
            <p:cNvSpPr>
              <a:spLocks noChangeArrowheads="1"/>
            </p:cNvSpPr>
            <p:nvPr/>
          </p:nvSpPr>
          <p:spPr bwMode="auto">
            <a:xfrm>
              <a:off x="2880" y="3264"/>
              <a:ext cx="2688" cy="728"/>
            </a:xfrm>
            <a:prstGeom prst="rect">
              <a:avLst/>
            </a:prstGeom>
            <a:noFill/>
            <a:ln>
              <a:noFill/>
            </a:ln>
            <a:effectLst/>
            <a:extLst/>
          </p:spPr>
          <p:txBody>
            <a:bodyPr>
              <a:spAutoFit/>
            </a:bodyPr>
            <a:lstStyle/>
            <a:p>
              <a:pPr>
                <a:defRPr/>
              </a:pPr>
              <a:r>
                <a:rPr lang="en-US" b="1" dirty="0">
                  <a:cs typeface="+mn-cs"/>
                </a:rPr>
                <a:t>FIGURE 12–10 </a:t>
              </a:r>
              <a:r>
                <a:rPr lang="en-US" dirty="0">
                  <a:cs typeface="+mn-cs"/>
                </a:rPr>
                <a:t>This fuel tank indicates that the gasoline is blended with 10% ethanol (ethyl alcohol) and can be used in any gasoline vehicle. E85 contains 85% ethanol and can only be used in vehicles specifically designed to use it.</a:t>
              </a:r>
            </a:p>
          </p:txBody>
        </p:sp>
      </p:grpSp>
    </p:spTree>
    <p:extLst>
      <p:ext uri="{BB962C8B-B14F-4D97-AF65-F5344CB8AC3E}">
        <p14:creationId xmlns:p14="http://schemas.microsoft.com/office/powerpoint/2010/main" val="403703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smtClean="0"/>
              <a:t>GASOLINE BLENDING</a:t>
            </a:r>
            <a:endParaRPr lang="en-US"/>
          </a:p>
        </p:txBody>
      </p:sp>
      <p:sp>
        <p:nvSpPr>
          <p:cNvPr id="18434" name="Rectangle 3"/>
          <p:cNvSpPr>
            <a:spLocks noGrp="1" noChangeArrowheads="1"/>
          </p:cNvSpPr>
          <p:nvPr>
            <p:ph idx="1"/>
          </p:nvPr>
        </p:nvSpPr>
        <p:spPr/>
        <p:txBody>
          <a:bodyPr/>
          <a:lstStyle/>
          <a:p>
            <a:r>
              <a:rPr lang="en-US" dirty="0" smtClean="0"/>
              <a:t>There are three basic methods used to blend ethanol with gasoline to create E10 (10% ethanol, 90% gasoline).</a:t>
            </a:r>
          </a:p>
          <a:p>
            <a:pPr lvl="1"/>
            <a:r>
              <a:rPr lang="en-US" dirty="0" smtClean="0"/>
              <a:t>In-line blending</a:t>
            </a:r>
          </a:p>
          <a:p>
            <a:pPr lvl="1"/>
            <a:r>
              <a:rPr lang="en-US" dirty="0" smtClean="0"/>
              <a:t>Sequential blending</a:t>
            </a:r>
          </a:p>
          <a:p>
            <a:pPr lvl="1"/>
            <a:r>
              <a:rPr lang="en-US" dirty="0" smtClean="0"/>
              <a:t>Splash blending</a:t>
            </a:r>
          </a:p>
        </p:txBody>
      </p:sp>
      <p:grpSp>
        <p:nvGrpSpPr>
          <p:cNvPr id="18435" name="Group 7"/>
          <p:cNvGrpSpPr>
            <a:grpSpLocks/>
          </p:cNvGrpSpPr>
          <p:nvPr/>
        </p:nvGrpSpPr>
        <p:grpSpPr bwMode="auto">
          <a:xfrm>
            <a:off x="3886200" y="3429000"/>
            <a:ext cx="4975225" cy="2052638"/>
            <a:chOff x="432" y="2304"/>
            <a:chExt cx="4862" cy="1976"/>
          </a:xfrm>
        </p:grpSpPr>
        <p:pic>
          <p:nvPicPr>
            <p:cNvPr id="18436" name="Picture 4" descr="AAJKZLZ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 y="2304"/>
              <a:ext cx="4857" cy="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6" name="Rectangle 6"/>
            <p:cNvSpPr>
              <a:spLocks noChangeArrowheads="1"/>
            </p:cNvSpPr>
            <p:nvPr/>
          </p:nvSpPr>
          <p:spPr bwMode="auto">
            <a:xfrm>
              <a:off x="432" y="3954"/>
              <a:ext cx="4848" cy="326"/>
            </a:xfrm>
            <a:prstGeom prst="rect">
              <a:avLst/>
            </a:prstGeom>
            <a:noFill/>
            <a:ln>
              <a:noFill/>
            </a:ln>
            <a:effectLst/>
            <a:extLst/>
          </p:spPr>
          <p:txBody>
            <a:bodyPr>
              <a:spAutoFit/>
            </a:bodyPr>
            <a:lstStyle/>
            <a:p>
              <a:pPr>
                <a:defRPr/>
              </a:pPr>
              <a:r>
                <a:rPr lang="en-US" b="1" dirty="0">
                  <a:cs typeface="+mn-cs"/>
                </a:rPr>
                <a:t>FIGURE 12–12 </a:t>
              </a:r>
              <a:r>
                <a:rPr lang="en-US" dirty="0">
                  <a:cs typeface="+mn-cs"/>
                </a:rPr>
                <a:t>In-line blending is the most accurate method for blending ethanol with gasoline because computers are used to calculate the correct ratio.</a:t>
              </a:r>
            </a:p>
          </p:txBody>
        </p:sp>
      </p:grpSp>
    </p:spTree>
    <p:extLst>
      <p:ext uri="{BB962C8B-B14F-4D97-AF65-F5344CB8AC3E}">
        <p14:creationId xmlns:p14="http://schemas.microsoft.com/office/powerpoint/2010/main" val="3785169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dirty="0" smtClean="0"/>
              <a:t>TESTING GASOLINE FOR ALCOHOL CONTENT (1 OF 2)</a:t>
            </a:r>
            <a:endParaRPr lang="en-US" dirty="0"/>
          </a:p>
        </p:txBody>
      </p:sp>
      <p:sp>
        <p:nvSpPr>
          <p:cNvPr id="19458" name="Rectangle 3"/>
          <p:cNvSpPr>
            <a:spLocks noGrp="1" noChangeArrowheads="1"/>
          </p:cNvSpPr>
          <p:nvPr>
            <p:ph type="body" idx="1"/>
          </p:nvPr>
        </p:nvSpPr>
        <p:spPr/>
        <p:txBody>
          <a:bodyPr/>
          <a:lstStyle/>
          <a:p>
            <a:r>
              <a:rPr lang="en-US" dirty="0" smtClean="0"/>
              <a:t>Take the following steps when testing gasoline for alcohol content.</a:t>
            </a:r>
          </a:p>
          <a:p>
            <a:pPr lvl="1"/>
            <a:r>
              <a:rPr lang="en-US" dirty="0" smtClean="0"/>
              <a:t>Pour suspect gasoline into a graduated cylinder.</a:t>
            </a:r>
          </a:p>
          <a:p>
            <a:pPr lvl="1"/>
            <a:r>
              <a:rPr lang="en-US" dirty="0" smtClean="0"/>
              <a:t>Fill the graduated cylinder to the 90 mL mark.</a:t>
            </a:r>
          </a:p>
          <a:p>
            <a:pPr lvl="1"/>
            <a:r>
              <a:rPr lang="en-US" dirty="0" smtClean="0"/>
              <a:t>Add 10 mL of water to the graduated cylinder.</a:t>
            </a:r>
          </a:p>
          <a:p>
            <a:pPr lvl="1"/>
            <a:r>
              <a:rPr lang="en-US" dirty="0" smtClean="0"/>
              <a:t>Put the stopper in the cylinder and shake vigorously for one minute. </a:t>
            </a:r>
          </a:p>
        </p:txBody>
      </p:sp>
    </p:spTree>
    <p:extLst>
      <p:ext uri="{BB962C8B-B14F-4D97-AF65-F5344CB8AC3E}">
        <p14:creationId xmlns:p14="http://schemas.microsoft.com/office/powerpoint/2010/main" val="2985960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GASOLINE FOR ALCOHOL CONTENT </a:t>
            </a:r>
            <a:r>
              <a:rPr lang="en-US" dirty="0" smtClean="0"/>
              <a:t>(2 </a:t>
            </a:r>
            <a:r>
              <a:rPr lang="en-US" dirty="0"/>
              <a:t>OF 2)</a:t>
            </a:r>
          </a:p>
        </p:txBody>
      </p:sp>
      <p:sp>
        <p:nvSpPr>
          <p:cNvPr id="3" name="Content Placeholder 2"/>
          <p:cNvSpPr>
            <a:spLocks noGrp="1"/>
          </p:cNvSpPr>
          <p:nvPr>
            <p:ph idx="1"/>
          </p:nvPr>
        </p:nvSpPr>
        <p:spPr/>
        <p:txBody>
          <a:bodyPr/>
          <a:lstStyle/>
          <a:p>
            <a:pPr lvl="1"/>
            <a:r>
              <a:rPr lang="en-US" dirty="0"/>
              <a:t>Place the cylinder on a flat surface for two minutes.</a:t>
            </a:r>
          </a:p>
          <a:p>
            <a:pPr lvl="1"/>
            <a:r>
              <a:rPr lang="en-US" dirty="0"/>
              <a:t>Take a reading near the bottom of the cylinder at the boundary between the two liquids.</a:t>
            </a:r>
          </a:p>
          <a:p>
            <a:pPr lvl="1"/>
            <a:r>
              <a:rPr lang="en-US" dirty="0"/>
              <a:t>For percent of alcohol in gasoline, subtract 10 to get the percentage</a:t>
            </a:r>
            <a:r>
              <a:rPr lang="en-US" dirty="0" smtClean="0"/>
              <a:t>.</a:t>
            </a:r>
            <a:endParaRPr lang="en-US" dirty="0"/>
          </a:p>
        </p:txBody>
      </p:sp>
    </p:spTree>
    <p:extLst>
      <p:ext uri="{BB962C8B-B14F-4D97-AF65-F5344CB8AC3E}">
        <p14:creationId xmlns:p14="http://schemas.microsoft.com/office/powerpoint/2010/main" val="1528567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12–15</a:t>
            </a:r>
            <a:r>
              <a:rPr lang="en-US" dirty="0" smtClean="0"/>
              <a:t> Checking gasoline for alcohol involves using a graduated cylinder and adding water to check if the alcohol absorbs the water.</a:t>
            </a:r>
            <a:endParaRPr lang="en-US" dirty="0"/>
          </a:p>
        </p:txBody>
      </p:sp>
      <p:pic>
        <p:nvPicPr>
          <p:cNvPr id="3" name="Picture 2" descr="6540012015.jpg"/>
          <p:cNvPicPr>
            <a:picLocks noChangeAspect="1"/>
          </p:cNvPicPr>
          <p:nvPr/>
        </p:nvPicPr>
        <p:blipFill>
          <a:blip r:embed="rId2" cstate="print"/>
          <a:stretch>
            <a:fillRect/>
          </a:stretch>
        </p:blipFill>
        <p:spPr>
          <a:xfrm>
            <a:off x="932688" y="1572767"/>
            <a:ext cx="7278624" cy="4626864"/>
          </a:xfrm>
          <a:prstGeom prst="rect">
            <a:avLst/>
          </a:prstGeom>
        </p:spPr>
      </p:pic>
    </p:spTree>
    <p:extLst>
      <p:ext uri="{BB962C8B-B14F-4D97-AF65-F5344CB8AC3E}">
        <p14:creationId xmlns:p14="http://schemas.microsoft.com/office/powerpoint/2010/main" val="2065917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dirty="0" smtClean="0"/>
              <a:t>GENERAL GASOLINE RECOMMENDATIONS (1 OF 2)</a:t>
            </a:r>
            <a:endParaRPr lang="en-US" dirty="0"/>
          </a:p>
        </p:txBody>
      </p:sp>
      <p:sp>
        <p:nvSpPr>
          <p:cNvPr id="20482" name="Rectangle 3"/>
          <p:cNvSpPr>
            <a:spLocks noGrp="1" noChangeArrowheads="1"/>
          </p:cNvSpPr>
          <p:nvPr>
            <p:ph type="body" idx="1"/>
          </p:nvPr>
        </p:nvSpPr>
        <p:spPr/>
        <p:txBody>
          <a:bodyPr/>
          <a:lstStyle/>
          <a:p>
            <a:r>
              <a:rPr lang="en-US" dirty="0" smtClean="0"/>
              <a:t>To help ensure proper engine operation and keep fuel costs to a minimum, follow these guidelines.</a:t>
            </a:r>
          </a:p>
          <a:p>
            <a:pPr lvl="1"/>
            <a:r>
              <a:rPr lang="en-US" dirty="0" smtClean="0"/>
              <a:t>Purchase fuel from a busy station</a:t>
            </a:r>
          </a:p>
          <a:p>
            <a:pPr lvl="1"/>
            <a:r>
              <a:rPr lang="en-US" dirty="0" smtClean="0"/>
              <a:t>Keep the fuel tank above one-quarter full</a:t>
            </a:r>
          </a:p>
          <a:p>
            <a:pPr lvl="1"/>
            <a:r>
              <a:rPr lang="en-US" dirty="0" smtClean="0"/>
              <a:t>Do not purchase fuel with a higher octane rating than is necessary.</a:t>
            </a:r>
          </a:p>
        </p:txBody>
      </p:sp>
    </p:spTree>
    <p:extLst>
      <p:ext uri="{BB962C8B-B14F-4D97-AF65-F5344CB8AC3E}">
        <p14:creationId xmlns:p14="http://schemas.microsoft.com/office/powerpoint/2010/main" val="3347990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GASOLINE RECOMMENDATIONS </a:t>
            </a:r>
            <a:r>
              <a:rPr lang="en-US" dirty="0" smtClean="0"/>
              <a:t>(2 </a:t>
            </a:r>
            <a:r>
              <a:rPr lang="en-US" dirty="0"/>
              <a:t>OF 2)</a:t>
            </a:r>
          </a:p>
        </p:txBody>
      </p:sp>
      <p:sp>
        <p:nvSpPr>
          <p:cNvPr id="3" name="Content Placeholder 2"/>
          <p:cNvSpPr>
            <a:spLocks noGrp="1"/>
          </p:cNvSpPr>
          <p:nvPr>
            <p:ph idx="1"/>
          </p:nvPr>
        </p:nvSpPr>
        <p:spPr/>
        <p:txBody>
          <a:bodyPr/>
          <a:lstStyle/>
          <a:p>
            <a:pPr lvl="1"/>
            <a:r>
              <a:rPr lang="en-US" dirty="0"/>
              <a:t>Try to avoid using gasoline with alcohol in warm weather</a:t>
            </a:r>
          </a:p>
          <a:p>
            <a:pPr lvl="1"/>
            <a:r>
              <a:rPr lang="en-US" dirty="0"/>
              <a:t>Do not purchase fuel from a retail outlet when a tanker truck is filling the underground tanks. </a:t>
            </a:r>
          </a:p>
          <a:p>
            <a:pPr lvl="1"/>
            <a:r>
              <a:rPr lang="en-US" dirty="0"/>
              <a:t>Do not overfill the gas tank. </a:t>
            </a:r>
          </a:p>
          <a:p>
            <a:pPr lvl="1"/>
            <a:r>
              <a:rPr lang="en-US" dirty="0"/>
              <a:t>Be careful when filling gasoline containers</a:t>
            </a:r>
            <a:r>
              <a:rPr lang="en-US" dirty="0" smtClean="0"/>
              <a:t>.</a:t>
            </a:r>
            <a:endParaRPr lang="en-US" dirty="0"/>
          </a:p>
        </p:txBody>
      </p:sp>
    </p:spTree>
    <p:extLst>
      <p:ext uri="{BB962C8B-B14F-4D97-AF65-F5344CB8AC3E}">
        <p14:creationId xmlns:p14="http://schemas.microsoft.com/office/powerpoint/2010/main" val="2703831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cap="all" dirty="0" smtClean="0"/>
              <a:t>FIGURE 12–17</a:t>
            </a:r>
            <a:r>
              <a:rPr lang="en-US" sz="1400" dirty="0" smtClean="0"/>
              <a:t> Many service stations have signs posted warning customers to place plastic fuel containers on the ground while filling. If placed in a trunk or pickup truck bed equipped with a plastic liner, static electricity could build up during fueling and discharge from the container to the metal nozzle, creating a spark and possible explosion. Some service stations have warning signs not to use cell phones while fueling to help avoid the possibility of an accidental spark creating a fire hazard.</a:t>
            </a:r>
            <a:endParaRPr lang="en-US" sz="1400" dirty="0"/>
          </a:p>
        </p:txBody>
      </p:sp>
      <p:pic>
        <p:nvPicPr>
          <p:cNvPr id="3" name="Picture 2" descr="6540012017.jpg"/>
          <p:cNvPicPr>
            <a:picLocks noChangeAspect="1"/>
          </p:cNvPicPr>
          <p:nvPr/>
        </p:nvPicPr>
        <p:blipFill>
          <a:blip r:embed="rId2" cstate="print"/>
          <a:stretch>
            <a:fillRect/>
          </a:stretch>
        </p:blipFill>
        <p:spPr>
          <a:xfrm>
            <a:off x="2651760" y="1512417"/>
            <a:ext cx="3840480" cy="4747565"/>
          </a:xfrm>
          <a:prstGeom prst="rect">
            <a:avLst/>
          </a:prstGeom>
        </p:spPr>
      </p:pic>
    </p:spTree>
    <p:extLst>
      <p:ext uri="{BB962C8B-B14F-4D97-AF65-F5344CB8AC3E}">
        <p14:creationId xmlns:p14="http://schemas.microsoft.com/office/powerpoint/2010/main" val="1139815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0"/>
          <p:cNvSpPr>
            <a:spLocks noGrp="1" noChangeArrowheads="1"/>
          </p:cNvSpPr>
          <p:nvPr>
            <p:ph type="title"/>
          </p:nvPr>
        </p:nvSpPr>
        <p:spPr/>
        <p:txBody>
          <a:bodyPr/>
          <a:lstStyle/>
          <a:p>
            <a:r>
              <a:rPr lang="en-US" dirty="0" smtClean="0"/>
              <a:t>OBJECTIVES (1 OF 3)</a:t>
            </a:r>
            <a:endParaRPr lang="en-US" dirty="0"/>
          </a:p>
        </p:txBody>
      </p:sp>
      <p:sp>
        <p:nvSpPr>
          <p:cNvPr id="7170" name="Rectangle 8"/>
          <p:cNvSpPr>
            <a:spLocks noGrp="1" noChangeArrowheads="1"/>
          </p:cNvSpPr>
          <p:nvPr>
            <p:ph type="body" idx="1"/>
          </p:nvPr>
        </p:nvSpPr>
        <p:spPr/>
        <p:txBody>
          <a:bodyPr/>
          <a:lstStyle/>
          <a:p>
            <a:pPr marL="0" indent="0">
              <a:buNone/>
            </a:pPr>
            <a:r>
              <a:rPr lang="en-US" b="1" dirty="0" smtClean="0">
                <a:solidFill>
                  <a:srgbClr val="007FA3"/>
                </a:solidFill>
              </a:rPr>
              <a:t>12.1</a:t>
            </a:r>
            <a:r>
              <a:rPr lang="en-US" dirty="0" smtClean="0"/>
              <a:t> Discuss the characteristics of gasoline, refining of gasoline, and volatility of gasoline. </a:t>
            </a:r>
          </a:p>
          <a:p>
            <a:pPr marL="0" indent="0">
              <a:buNone/>
            </a:pPr>
            <a:r>
              <a:rPr lang="en-US" b="1" dirty="0" smtClean="0">
                <a:solidFill>
                  <a:srgbClr val="007FA3"/>
                </a:solidFill>
              </a:rPr>
              <a:t>12.2</a:t>
            </a:r>
            <a:r>
              <a:rPr lang="en-US" dirty="0" smtClean="0"/>
              <a:t> Explain air-fuel ratios, normal and abnormal combustion, and octane rating.</a:t>
            </a:r>
          </a:p>
          <a:p>
            <a:pPr marL="0" indent="0">
              <a:buNone/>
            </a:pPr>
            <a:r>
              <a:rPr lang="en-US" b="1" dirty="0" smtClean="0">
                <a:solidFill>
                  <a:srgbClr val="007FA3"/>
                </a:solidFill>
              </a:rPr>
              <a:t>12.3</a:t>
            </a:r>
            <a:r>
              <a:rPr lang="en-US" dirty="0" smtClean="0"/>
              <a:t> Discuss gasoline additives, gasoline blending, and testing gasoline for alcohol content. </a:t>
            </a:r>
          </a:p>
          <a:p>
            <a:pPr marL="0" indent="0">
              <a:buNone/>
            </a:pPr>
            <a:r>
              <a:rPr lang="en-US" b="1" dirty="0" smtClean="0">
                <a:solidFill>
                  <a:srgbClr val="007FA3"/>
                </a:solidFill>
              </a:rPr>
              <a:t>12.4</a:t>
            </a:r>
            <a:r>
              <a:rPr lang="en-US" dirty="0" smtClean="0"/>
              <a:t> Discuss general gasoline recommendations. </a:t>
            </a:r>
            <a:endParaRPr lang="en-US" dirty="0"/>
          </a:p>
        </p:txBody>
      </p:sp>
    </p:spTree>
    <p:extLst>
      <p:ext uri="{BB962C8B-B14F-4D97-AF65-F5344CB8AC3E}">
        <p14:creationId xmlns:p14="http://schemas.microsoft.com/office/powerpoint/2010/main" val="2282813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dirty="0" smtClean="0"/>
              <a:t>E85</a:t>
            </a:r>
            <a:endParaRPr lang="en-US" dirty="0"/>
          </a:p>
        </p:txBody>
      </p:sp>
      <p:sp>
        <p:nvSpPr>
          <p:cNvPr id="23554" name="Rectangle 3"/>
          <p:cNvSpPr>
            <a:spLocks noGrp="1" noChangeArrowheads="1"/>
          </p:cNvSpPr>
          <p:nvPr>
            <p:ph idx="1"/>
          </p:nvPr>
        </p:nvSpPr>
        <p:spPr/>
        <p:txBody>
          <a:bodyPr/>
          <a:lstStyle/>
          <a:p>
            <a:r>
              <a:rPr lang="en-US" smtClean="0"/>
              <a:t>Vehicle manufacturers have available vehicles that are capable of operating on gasoline plus ethanol </a:t>
            </a:r>
          </a:p>
          <a:p>
            <a:pPr lvl="1"/>
            <a:r>
              <a:rPr lang="en-US" smtClean="0"/>
              <a:t>Or a combination of gasoline and ethanol called E85, composed of 85% ethanol and 15% gasoline.</a:t>
            </a:r>
            <a:endParaRPr lang="en-US"/>
          </a:p>
        </p:txBody>
      </p:sp>
      <p:grpSp>
        <p:nvGrpSpPr>
          <p:cNvPr id="23555" name="Group 7"/>
          <p:cNvGrpSpPr>
            <a:grpSpLocks/>
          </p:cNvGrpSpPr>
          <p:nvPr/>
        </p:nvGrpSpPr>
        <p:grpSpPr bwMode="auto">
          <a:xfrm>
            <a:off x="2286600" y="3352799"/>
            <a:ext cx="6371625" cy="2904836"/>
            <a:chOff x="-575" y="2304"/>
            <a:chExt cx="5021" cy="2176"/>
          </a:xfrm>
        </p:grpSpPr>
        <p:pic>
          <p:nvPicPr>
            <p:cNvPr id="23556" name="Picture 4" descr="AAJKZMF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 y="2304"/>
              <a:ext cx="3160" cy="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90" name="Rectangle 6"/>
            <p:cNvSpPr>
              <a:spLocks noChangeArrowheads="1"/>
            </p:cNvSpPr>
            <p:nvPr/>
          </p:nvSpPr>
          <p:spPr bwMode="auto">
            <a:xfrm>
              <a:off x="-575" y="3788"/>
              <a:ext cx="3662" cy="692"/>
            </a:xfrm>
            <a:prstGeom prst="rect">
              <a:avLst/>
            </a:prstGeom>
            <a:noFill/>
            <a:ln>
              <a:noFill/>
            </a:ln>
            <a:effectLst/>
            <a:extLst/>
          </p:spPr>
          <p:txBody>
            <a:bodyPr wrap="square">
              <a:spAutoFit/>
            </a:bodyPr>
            <a:lstStyle/>
            <a:p>
              <a:pPr>
                <a:defRPr/>
              </a:pPr>
              <a:r>
                <a:rPr lang="en-US" b="1" dirty="0">
                  <a:cs typeface="+mn-cs"/>
                </a:rPr>
                <a:t>FIGURE 12–18 </a:t>
              </a:r>
              <a:r>
                <a:rPr lang="en-US" dirty="0">
                  <a:cs typeface="+mn-cs"/>
                </a:rPr>
                <a:t>The ethanol molecule showing two carbon atoms, six hydrogen atoms, and one oxygen atom.</a:t>
              </a:r>
            </a:p>
          </p:txBody>
        </p:sp>
      </p:grpSp>
    </p:spTree>
    <p:extLst>
      <p:ext uri="{BB962C8B-B14F-4D97-AF65-F5344CB8AC3E}">
        <p14:creationId xmlns:p14="http://schemas.microsoft.com/office/powerpoint/2010/main" val="3556554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mtClean="0"/>
              <a:t>ALTERNATIVE FUEL VEHICLES</a:t>
            </a:r>
            <a:endParaRPr lang="en-US"/>
          </a:p>
        </p:txBody>
      </p:sp>
      <p:sp>
        <p:nvSpPr>
          <p:cNvPr id="21506" name="Rectangle 3"/>
          <p:cNvSpPr>
            <a:spLocks noGrp="1" noChangeArrowheads="1"/>
          </p:cNvSpPr>
          <p:nvPr>
            <p:ph type="body" idx="1"/>
          </p:nvPr>
        </p:nvSpPr>
        <p:spPr/>
        <p:txBody>
          <a:bodyPr/>
          <a:lstStyle/>
          <a:p>
            <a:r>
              <a:rPr lang="en-US" smtClean="0"/>
              <a:t>The 15% gasoline in the E85 blend helps the engine start, especially in cold weather. </a:t>
            </a:r>
          </a:p>
          <a:p>
            <a:r>
              <a:rPr lang="en-US" smtClean="0"/>
              <a:t>Vehicles equipped with this capability are commonly referred to as:</a:t>
            </a:r>
          </a:p>
          <a:p>
            <a:pPr lvl="1"/>
            <a:r>
              <a:rPr lang="en-US" smtClean="0"/>
              <a:t>Alternative fuel vehicles (AFVs)</a:t>
            </a:r>
          </a:p>
          <a:p>
            <a:pPr lvl="1"/>
            <a:r>
              <a:rPr lang="en-US" smtClean="0"/>
              <a:t>Flex fuels</a:t>
            </a:r>
          </a:p>
          <a:p>
            <a:pPr lvl="1"/>
            <a:r>
              <a:rPr lang="en-US" smtClean="0"/>
              <a:t>Flexible fuel vehicles (FFVs)</a:t>
            </a:r>
            <a:endParaRPr lang="en-US"/>
          </a:p>
        </p:txBody>
      </p:sp>
    </p:spTree>
    <p:extLst>
      <p:ext uri="{BB962C8B-B14F-4D97-AF65-F5344CB8AC3E}">
        <p14:creationId xmlns:p14="http://schemas.microsoft.com/office/powerpoint/2010/main" val="1748445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12–21</a:t>
            </a:r>
            <a:r>
              <a:rPr lang="en-US" dirty="0" smtClean="0"/>
              <a:t> A cutaway view of a typical variable fuel sensor.</a:t>
            </a:r>
            <a:endParaRPr lang="en-US" dirty="0"/>
          </a:p>
        </p:txBody>
      </p:sp>
      <p:pic>
        <p:nvPicPr>
          <p:cNvPr id="3" name="Picture 2" descr="6540012021.jpg"/>
          <p:cNvPicPr>
            <a:picLocks noChangeAspect="1"/>
          </p:cNvPicPr>
          <p:nvPr/>
        </p:nvPicPr>
        <p:blipFill>
          <a:blip r:embed="rId2" cstate="print"/>
          <a:stretch>
            <a:fillRect/>
          </a:stretch>
        </p:blipFill>
        <p:spPr>
          <a:xfrm>
            <a:off x="2273199" y="1960474"/>
            <a:ext cx="4597602" cy="3851452"/>
          </a:xfrm>
          <a:prstGeom prst="rect">
            <a:avLst/>
          </a:prstGeom>
        </p:spPr>
      </p:pic>
    </p:spTree>
    <p:extLst>
      <p:ext uri="{BB962C8B-B14F-4D97-AF65-F5344CB8AC3E}">
        <p14:creationId xmlns:p14="http://schemas.microsoft.com/office/powerpoint/2010/main" val="2248898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smtClean="0"/>
              <a:t>METHANOL</a:t>
            </a:r>
            <a:endParaRPr lang="en-US"/>
          </a:p>
        </p:txBody>
      </p:sp>
      <p:sp>
        <p:nvSpPr>
          <p:cNvPr id="24578" name="Rectangle 3"/>
          <p:cNvSpPr>
            <a:spLocks noGrp="1" noChangeArrowheads="1"/>
          </p:cNvSpPr>
          <p:nvPr>
            <p:ph idx="1"/>
          </p:nvPr>
        </p:nvSpPr>
        <p:spPr/>
        <p:txBody>
          <a:bodyPr/>
          <a:lstStyle/>
          <a:p>
            <a:r>
              <a:rPr lang="en-US" smtClean="0"/>
              <a:t>Methanol, also known as methyl alcohol, wood alcohol, or methyl hydrate is a chemical compound formula that includes one carbon atom, four hydrogen atoms, and one oxygen atom.</a:t>
            </a:r>
            <a:endParaRPr lang="en-US"/>
          </a:p>
        </p:txBody>
      </p:sp>
      <p:grpSp>
        <p:nvGrpSpPr>
          <p:cNvPr id="24579" name="Group 7"/>
          <p:cNvGrpSpPr>
            <a:grpSpLocks/>
          </p:cNvGrpSpPr>
          <p:nvPr/>
        </p:nvGrpSpPr>
        <p:grpSpPr bwMode="auto">
          <a:xfrm>
            <a:off x="1904802" y="3886299"/>
            <a:ext cx="6836176" cy="2473121"/>
            <a:chOff x="30" y="2086"/>
            <a:chExt cx="5390" cy="1705"/>
          </a:xfrm>
        </p:grpSpPr>
        <p:pic>
          <p:nvPicPr>
            <p:cNvPr id="24580" name="Picture 4" descr="AAJKZML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 y="2086"/>
              <a:ext cx="2626" cy="17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4" name="Rectangle 6"/>
            <p:cNvSpPr>
              <a:spLocks noChangeArrowheads="1"/>
            </p:cNvSpPr>
            <p:nvPr/>
          </p:nvSpPr>
          <p:spPr bwMode="auto">
            <a:xfrm>
              <a:off x="30" y="2874"/>
              <a:ext cx="3004" cy="828"/>
            </a:xfrm>
            <a:prstGeom prst="rect">
              <a:avLst/>
            </a:prstGeom>
            <a:noFill/>
            <a:ln>
              <a:noFill/>
            </a:ln>
            <a:effectLst/>
            <a:extLst/>
          </p:spPr>
          <p:txBody>
            <a:bodyPr wrap="square">
              <a:spAutoFit/>
            </a:bodyPr>
            <a:lstStyle/>
            <a:p>
              <a:pPr>
                <a:defRPr/>
              </a:pPr>
              <a:r>
                <a:rPr lang="en-US" b="1" dirty="0">
                  <a:cs typeface="+mn-cs"/>
                </a:rPr>
                <a:t>FIGURE 12–24 </a:t>
              </a:r>
              <a:r>
                <a:rPr lang="en-US" dirty="0">
                  <a:cs typeface="+mn-cs"/>
                </a:rPr>
                <a:t>The molecular structure of methanol showing the one carbon atom, four hydrogen atoms, and one oxygen atom.</a:t>
              </a:r>
            </a:p>
          </p:txBody>
        </p:sp>
      </p:grpSp>
    </p:spTree>
    <p:extLst>
      <p:ext uri="{BB962C8B-B14F-4D97-AF65-F5344CB8AC3E}">
        <p14:creationId xmlns:p14="http://schemas.microsoft.com/office/powerpoint/2010/main" val="2991288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dirty="0" smtClean="0"/>
              <a:t>PROPANE AND COMPRESSED NATURAL GAS (1 OF 2)</a:t>
            </a:r>
            <a:endParaRPr lang="en-US" dirty="0"/>
          </a:p>
        </p:txBody>
      </p:sp>
      <p:sp>
        <p:nvSpPr>
          <p:cNvPr id="25602" name="Rectangle 3"/>
          <p:cNvSpPr>
            <a:spLocks noGrp="1" noChangeArrowheads="1"/>
          </p:cNvSpPr>
          <p:nvPr>
            <p:ph type="body" idx="1"/>
          </p:nvPr>
        </p:nvSpPr>
        <p:spPr/>
        <p:txBody>
          <a:bodyPr/>
          <a:lstStyle/>
          <a:p>
            <a:r>
              <a:rPr lang="en-US" dirty="0" smtClean="0"/>
              <a:t>Propane is the most widely used of all the alternative fuels mainly because of its use in fleets, which utilize a central refueling station. </a:t>
            </a:r>
          </a:p>
          <a:p>
            <a:r>
              <a:rPr lang="en-US" dirty="0" smtClean="0"/>
              <a:t>Propane is normally a gas but is easily compressed into a liquid and stored in inexpensive containers. </a:t>
            </a:r>
          </a:p>
        </p:txBody>
      </p:sp>
    </p:spTree>
    <p:extLst>
      <p:ext uri="{BB962C8B-B14F-4D97-AF65-F5344CB8AC3E}">
        <p14:creationId xmlns:p14="http://schemas.microsoft.com/office/powerpoint/2010/main" val="4192847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PROPANE AND COMPRESSED NATURAL GAS </a:t>
            </a:r>
            <a:r>
              <a:rPr lang="en-US" dirty="0" smtClean="0"/>
              <a:t>(2 </a:t>
            </a:r>
            <a:r>
              <a:rPr lang="en-US" dirty="0"/>
              <a:t>OF 2)</a:t>
            </a:r>
          </a:p>
        </p:txBody>
      </p:sp>
      <p:sp>
        <p:nvSpPr>
          <p:cNvPr id="3" name="Content Placeholder 2"/>
          <p:cNvSpPr>
            <a:spLocks noGrp="1"/>
          </p:cNvSpPr>
          <p:nvPr>
            <p:ph idx="1"/>
          </p:nvPr>
        </p:nvSpPr>
        <p:spPr/>
        <p:txBody>
          <a:bodyPr/>
          <a:lstStyle/>
          <a:p>
            <a:r>
              <a:rPr lang="en-US" dirty="0"/>
              <a:t>CNG vehicle design</a:t>
            </a:r>
          </a:p>
          <a:p>
            <a:r>
              <a:rPr lang="en-US" dirty="0"/>
              <a:t>CNG composition</a:t>
            </a:r>
          </a:p>
          <a:p>
            <a:r>
              <a:rPr lang="en-US" dirty="0"/>
              <a:t>CNG fuel </a:t>
            </a:r>
            <a:r>
              <a:rPr lang="en-US" dirty="0" smtClean="0"/>
              <a:t>systems</a:t>
            </a:r>
            <a:endParaRPr lang="en-US" dirty="0"/>
          </a:p>
        </p:txBody>
      </p:sp>
    </p:spTree>
    <p:extLst>
      <p:ext uri="{BB962C8B-B14F-4D97-AF65-F5344CB8AC3E}">
        <p14:creationId xmlns:p14="http://schemas.microsoft.com/office/powerpoint/2010/main" val="539373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12–26</a:t>
            </a:r>
            <a:r>
              <a:rPr lang="en-US" dirty="0" smtClean="0"/>
              <a:t> Propane fuel storage tank in the trunk of a Ford taxi.</a:t>
            </a:r>
            <a:endParaRPr lang="en-US" dirty="0"/>
          </a:p>
        </p:txBody>
      </p:sp>
      <p:pic>
        <p:nvPicPr>
          <p:cNvPr id="3" name="Picture 2" descr="6540012026.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689255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cap="all" dirty="0" smtClean="0"/>
              <a:t>FIGURE 12–27</a:t>
            </a:r>
            <a:r>
              <a:rPr lang="en-US" sz="2000" dirty="0" smtClean="0"/>
              <a:t> The blue sticker on the rear of this vehicle indicates that it is designed to use compressed natural gas. This Ford truck also has a sticker that allows it to be driven in the high occupancy vehicle (HOV) lane, even if there is just the driver, because it is a CNG vehicle.</a:t>
            </a:r>
            <a:endParaRPr lang="en-US" sz="2000" dirty="0"/>
          </a:p>
        </p:txBody>
      </p:sp>
      <p:pic>
        <p:nvPicPr>
          <p:cNvPr id="3" name="Picture 2" descr="6540012027.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2008402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dirty="0" smtClean="0"/>
              <a:t>LIQUIFIED NATURAL GAS (1 OF 2)</a:t>
            </a:r>
            <a:endParaRPr lang="en-US" dirty="0"/>
          </a:p>
        </p:txBody>
      </p:sp>
      <p:sp>
        <p:nvSpPr>
          <p:cNvPr id="26626" name="Rectangle 3"/>
          <p:cNvSpPr>
            <a:spLocks noGrp="1" noChangeArrowheads="1"/>
          </p:cNvSpPr>
          <p:nvPr>
            <p:ph type="body" idx="1"/>
          </p:nvPr>
        </p:nvSpPr>
        <p:spPr/>
        <p:txBody>
          <a:bodyPr/>
          <a:lstStyle/>
          <a:p>
            <a:r>
              <a:rPr lang="en-US" dirty="0" smtClean="0"/>
              <a:t>Natural gas can be turned into a liquid if cooled to below −260°F (−127°C). </a:t>
            </a:r>
          </a:p>
          <a:p>
            <a:pPr lvl="1"/>
            <a:r>
              <a:rPr lang="en-US" dirty="0" smtClean="0"/>
              <a:t>The natural gas condenses into a liquid at normal atmospheric pressure and the volume is reduced by about 600 times. </a:t>
            </a:r>
          </a:p>
        </p:txBody>
      </p:sp>
    </p:spTree>
    <p:extLst>
      <p:ext uri="{BB962C8B-B14F-4D97-AF65-F5344CB8AC3E}">
        <p14:creationId xmlns:p14="http://schemas.microsoft.com/office/powerpoint/2010/main" val="1729189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LIQUIFIED NATURAL GAS </a:t>
            </a:r>
            <a:r>
              <a:rPr lang="en-US" dirty="0" smtClean="0"/>
              <a:t>(2 </a:t>
            </a:r>
            <a:r>
              <a:rPr lang="en-US" dirty="0"/>
              <a:t>OF 2)</a:t>
            </a:r>
          </a:p>
        </p:txBody>
      </p:sp>
      <p:sp>
        <p:nvSpPr>
          <p:cNvPr id="3" name="Content Placeholder 2"/>
          <p:cNvSpPr>
            <a:spLocks noGrp="1"/>
          </p:cNvSpPr>
          <p:nvPr>
            <p:ph idx="1"/>
          </p:nvPr>
        </p:nvSpPr>
        <p:spPr/>
        <p:txBody>
          <a:bodyPr/>
          <a:lstStyle/>
          <a:p>
            <a:r>
              <a:rPr lang="en-US" dirty="0"/>
              <a:t>Because the temperature of liquefied natural gas (LNG) must be kept low, it is best used for fleets where a central LPG station can be used to refuel the vehicles</a:t>
            </a:r>
            <a:r>
              <a:rPr lang="en-US" dirty="0" smtClean="0"/>
              <a:t>.</a:t>
            </a:r>
            <a:endParaRPr lang="en-US" dirty="0"/>
          </a:p>
        </p:txBody>
      </p:sp>
    </p:spTree>
    <p:extLst>
      <p:ext uri="{BB962C8B-B14F-4D97-AF65-F5344CB8AC3E}">
        <p14:creationId xmlns:p14="http://schemas.microsoft.com/office/powerpoint/2010/main" val="3878009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0"/>
          <p:cNvSpPr>
            <a:spLocks noGrp="1" noChangeArrowheads="1"/>
          </p:cNvSpPr>
          <p:nvPr>
            <p:ph type="title"/>
          </p:nvPr>
        </p:nvSpPr>
        <p:spPr/>
        <p:txBody>
          <a:bodyPr/>
          <a:lstStyle/>
          <a:p>
            <a:r>
              <a:rPr lang="en-US" dirty="0"/>
              <a:t>OBJECTIVES </a:t>
            </a:r>
            <a:r>
              <a:rPr lang="en-US" dirty="0" smtClean="0"/>
              <a:t>(2 </a:t>
            </a:r>
            <a:r>
              <a:rPr lang="en-US" dirty="0"/>
              <a:t>OF 3)</a:t>
            </a:r>
          </a:p>
        </p:txBody>
      </p:sp>
      <p:sp>
        <p:nvSpPr>
          <p:cNvPr id="9218" name="Rectangle 8"/>
          <p:cNvSpPr>
            <a:spLocks noGrp="1" noChangeArrowheads="1"/>
          </p:cNvSpPr>
          <p:nvPr>
            <p:ph type="body" idx="1"/>
          </p:nvPr>
        </p:nvSpPr>
        <p:spPr/>
        <p:txBody>
          <a:bodyPr/>
          <a:lstStyle/>
          <a:p>
            <a:pPr marL="0" indent="-29718">
              <a:buNone/>
            </a:pPr>
            <a:r>
              <a:rPr lang="en-US" b="1" dirty="0" smtClean="0">
                <a:solidFill>
                  <a:srgbClr val="007FA3"/>
                </a:solidFill>
              </a:rPr>
              <a:t>12.5 </a:t>
            </a:r>
            <a:r>
              <a:rPr lang="en-US" dirty="0" smtClean="0"/>
              <a:t>Explain alternative fuel vehicles, and discuss the safety procedures when working with alternative fuels. </a:t>
            </a:r>
          </a:p>
          <a:p>
            <a:pPr marL="0" indent="-29718">
              <a:buNone/>
            </a:pPr>
            <a:r>
              <a:rPr lang="en-US" b="1" dirty="0" smtClean="0">
                <a:solidFill>
                  <a:srgbClr val="007FA3"/>
                </a:solidFill>
              </a:rPr>
              <a:t>12.6 </a:t>
            </a:r>
            <a:r>
              <a:rPr lang="en-US" dirty="0" smtClean="0"/>
              <a:t>Discuss E85, methanol, and propane fuel.</a:t>
            </a:r>
          </a:p>
          <a:p>
            <a:pPr marL="0" indent="-29718">
              <a:buNone/>
            </a:pPr>
            <a:r>
              <a:rPr lang="en-US" b="1" dirty="0" smtClean="0">
                <a:solidFill>
                  <a:srgbClr val="007FA3"/>
                </a:solidFill>
              </a:rPr>
              <a:t>12.7 </a:t>
            </a:r>
            <a:r>
              <a:rPr lang="en-US" dirty="0" smtClean="0"/>
              <a:t>Discuss compressed natural gas, liquefied natural gas, and P-series fuels. </a:t>
            </a:r>
          </a:p>
        </p:txBody>
      </p:sp>
    </p:spTree>
    <p:extLst>
      <p:ext uri="{BB962C8B-B14F-4D97-AF65-F5344CB8AC3E}">
        <p14:creationId xmlns:p14="http://schemas.microsoft.com/office/powerpoint/2010/main" val="555167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dirty="0" smtClean="0"/>
              <a:t>P-SERIES FUELS (1 OF 2)</a:t>
            </a:r>
            <a:endParaRPr lang="en-US" dirty="0"/>
          </a:p>
        </p:txBody>
      </p:sp>
      <p:sp>
        <p:nvSpPr>
          <p:cNvPr id="27650" name="Rectangle 3"/>
          <p:cNvSpPr>
            <a:spLocks noGrp="1" noChangeArrowheads="1"/>
          </p:cNvSpPr>
          <p:nvPr>
            <p:ph type="body" idx="1"/>
          </p:nvPr>
        </p:nvSpPr>
        <p:spPr/>
        <p:txBody>
          <a:bodyPr/>
          <a:lstStyle/>
          <a:p>
            <a:r>
              <a:rPr lang="en-US" dirty="0" smtClean="0"/>
              <a:t>A nonpetroleum or natural gas based fuel suitable for use in flexible fuel vehicles or any vehicle designed to operate on E85</a:t>
            </a:r>
          </a:p>
          <a:p>
            <a:r>
              <a:rPr lang="en-US" dirty="0" smtClean="0"/>
              <a:t>Recognized by the U.S. Department of Energy as being an alternative fuel, but is not yet available to the public. </a:t>
            </a:r>
          </a:p>
        </p:txBody>
      </p:sp>
    </p:spTree>
    <p:extLst>
      <p:ext uri="{BB962C8B-B14F-4D97-AF65-F5344CB8AC3E}">
        <p14:creationId xmlns:p14="http://schemas.microsoft.com/office/powerpoint/2010/main" val="264716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P-SERIES FUELS </a:t>
            </a:r>
            <a:r>
              <a:rPr lang="en-US" dirty="0" smtClean="0"/>
              <a:t>(2 </a:t>
            </a:r>
            <a:r>
              <a:rPr lang="en-US" dirty="0"/>
              <a:t>OF 2)</a:t>
            </a:r>
          </a:p>
        </p:txBody>
      </p:sp>
      <p:sp>
        <p:nvSpPr>
          <p:cNvPr id="3" name="Content Placeholder 2"/>
          <p:cNvSpPr>
            <a:spLocks noGrp="1"/>
          </p:cNvSpPr>
          <p:nvPr>
            <p:ph idx="1"/>
          </p:nvPr>
        </p:nvSpPr>
        <p:spPr/>
        <p:txBody>
          <a:bodyPr/>
          <a:lstStyle/>
          <a:p>
            <a:r>
              <a:rPr lang="en-US" dirty="0"/>
              <a:t>Blends of the following:</a:t>
            </a:r>
          </a:p>
          <a:p>
            <a:pPr lvl="1"/>
            <a:r>
              <a:rPr lang="en-US" dirty="0"/>
              <a:t>Ethanol (ethyl alcohol)</a:t>
            </a:r>
          </a:p>
          <a:p>
            <a:pPr lvl="1"/>
            <a:r>
              <a:rPr lang="en-US" dirty="0" err="1"/>
              <a:t>Methyltetrahydrofuron</a:t>
            </a:r>
            <a:r>
              <a:rPr lang="en-US" dirty="0"/>
              <a:t> (MTHF)</a:t>
            </a:r>
          </a:p>
          <a:p>
            <a:pPr lvl="1"/>
            <a:r>
              <a:rPr lang="en-US" dirty="0"/>
              <a:t>Natural gas liquids, such as pentanes</a:t>
            </a:r>
          </a:p>
          <a:p>
            <a:pPr lvl="1"/>
            <a:r>
              <a:rPr lang="en-US" dirty="0" smtClean="0"/>
              <a:t>Butane</a:t>
            </a:r>
            <a:endParaRPr lang="en-US" dirty="0"/>
          </a:p>
        </p:txBody>
      </p:sp>
    </p:spTree>
    <p:extLst>
      <p:ext uri="{BB962C8B-B14F-4D97-AF65-F5344CB8AC3E}">
        <p14:creationId xmlns:p14="http://schemas.microsoft.com/office/powerpoint/2010/main" val="289183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smtClean="0"/>
              <a:t>SYNTHETIC FUELS</a:t>
            </a:r>
            <a:endParaRPr lang="en-US"/>
          </a:p>
        </p:txBody>
      </p:sp>
      <p:sp>
        <p:nvSpPr>
          <p:cNvPr id="28674" name="Rectangle 3"/>
          <p:cNvSpPr>
            <a:spLocks noGrp="1" noChangeArrowheads="1"/>
          </p:cNvSpPr>
          <p:nvPr>
            <p:ph type="body" idx="1"/>
          </p:nvPr>
        </p:nvSpPr>
        <p:spPr/>
        <p:txBody>
          <a:bodyPr/>
          <a:lstStyle/>
          <a:p>
            <a:r>
              <a:rPr lang="en-US" smtClean="0"/>
              <a:t>Introduction</a:t>
            </a:r>
          </a:p>
          <a:p>
            <a:r>
              <a:rPr lang="en-US" smtClean="0"/>
              <a:t>Fischer-Tropsch</a:t>
            </a:r>
          </a:p>
          <a:p>
            <a:r>
              <a:rPr lang="en-US" smtClean="0"/>
              <a:t>Coal To Liquid</a:t>
            </a:r>
          </a:p>
          <a:p>
            <a:pPr lvl="1"/>
            <a:r>
              <a:rPr lang="en-US" smtClean="0"/>
              <a:t>Direct method</a:t>
            </a:r>
          </a:p>
          <a:p>
            <a:pPr lvl="1"/>
            <a:r>
              <a:rPr lang="en-US" smtClean="0"/>
              <a:t>Indirect method</a:t>
            </a:r>
          </a:p>
          <a:p>
            <a:r>
              <a:rPr lang="en-US" smtClean="0"/>
              <a:t>Methanol to Gasoline</a:t>
            </a:r>
          </a:p>
          <a:p>
            <a:r>
              <a:rPr lang="en-US" smtClean="0"/>
              <a:t>Future of Synthetic Fuels</a:t>
            </a:r>
            <a:endParaRPr lang="en-US"/>
          </a:p>
        </p:txBody>
      </p:sp>
    </p:spTree>
    <p:extLst>
      <p:ext uri="{BB962C8B-B14F-4D97-AF65-F5344CB8AC3E}">
        <p14:creationId xmlns:p14="http://schemas.microsoft.com/office/powerpoint/2010/main" val="2857700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12–31</a:t>
            </a:r>
            <a:r>
              <a:rPr lang="en-US" dirty="0" smtClean="0"/>
              <a:t> A Fischer-</a:t>
            </a:r>
            <a:r>
              <a:rPr lang="en-US" dirty="0" err="1" smtClean="0"/>
              <a:t>Tropsch</a:t>
            </a:r>
            <a:r>
              <a:rPr lang="en-US" dirty="0" smtClean="0"/>
              <a:t> processing plant is able to produce a variety of fuels from coal.</a:t>
            </a:r>
            <a:endParaRPr lang="en-US" dirty="0"/>
          </a:p>
        </p:txBody>
      </p:sp>
      <p:pic>
        <p:nvPicPr>
          <p:cNvPr id="3" name="Picture 2" descr="6540012031.jpg"/>
          <p:cNvPicPr>
            <a:picLocks noChangeAspect="1"/>
          </p:cNvPicPr>
          <p:nvPr/>
        </p:nvPicPr>
        <p:blipFill>
          <a:blip r:embed="rId2" cstate="print"/>
          <a:stretch>
            <a:fillRect/>
          </a:stretch>
        </p:blipFill>
        <p:spPr>
          <a:xfrm>
            <a:off x="402336" y="2037893"/>
            <a:ext cx="8339328" cy="3696614"/>
          </a:xfrm>
          <a:prstGeom prst="rect">
            <a:avLst/>
          </a:prstGeom>
        </p:spPr>
      </p:pic>
    </p:spTree>
    <p:extLst>
      <p:ext uri="{BB962C8B-B14F-4D97-AF65-F5344CB8AC3E}">
        <p14:creationId xmlns:p14="http://schemas.microsoft.com/office/powerpoint/2010/main" val="2405821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dirty="0" smtClean="0"/>
              <a:t>SAFETY PROCEDURES WHEN WORKING WITH ALTERNATIVE FUELS</a:t>
            </a:r>
            <a:endParaRPr lang="en-US" dirty="0"/>
          </a:p>
        </p:txBody>
      </p:sp>
      <p:sp>
        <p:nvSpPr>
          <p:cNvPr id="22530" name="Rectangle 3"/>
          <p:cNvSpPr>
            <a:spLocks noGrp="1" noChangeArrowheads="1"/>
          </p:cNvSpPr>
          <p:nvPr>
            <p:ph type="body" idx="1"/>
          </p:nvPr>
        </p:nvSpPr>
        <p:spPr/>
        <p:txBody>
          <a:bodyPr/>
          <a:lstStyle/>
          <a:p>
            <a:r>
              <a:rPr lang="en-US" dirty="0" smtClean="0"/>
              <a:t>All fuels are flammable and many are explosive under certain conditions. </a:t>
            </a:r>
          </a:p>
          <a:p>
            <a:r>
              <a:rPr lang="en-US" dirty="0" smtClean="0"/>
              <a:t>Whenever working around compressed gases of any kind (CNG, LNG, propane, or LPG), always wear personal protective equipment (PPE)</a:t>
            </a:r>
          </a:p>
          <a:p>
            <a:r>
              <a:rPr lang="en-US" dirty="0" smtClean="0"/>
              <a:t>Dealing with spills</a:t>
            </a:r>
          </a:p>
        </p:txBody>
      </p:sp>
    </p:spTree>
    <p:extLst>
      <p:ext uri="{BB962C8B-B14F-4D97-AF65-F5344CB8AC3E}">
        <p14:creationId xmlns:p14="http://schemas.microsoft.com/office/powerpoint/2010/main" val="3582615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dirty="0" smtClean="0"/>
              <a:t>DIESEL FUEL (1 OF 2)</a:t>
            </a:r>
            <a:endParaRPr lang="en-US" dirty="0"/>
          </a:p>
        </p:txBody>
      </p:sp>
      <p:sp>
        <p:nvSpPr>
          <p:cNvPr id="29698" name="Rectangle 3"/>
          <p:cNvSpPr>
            <a:spLocks noGrp="1" noChangeArrowheads="1"/>
          </p:cNvSpPr>
          <p:nvPr>
            <p:ph type="body" idx="1"/>
          </p:nvPr>
        </p:nvSpPr>
        <p:spPr/>
        <p:txBody>
          <a:bodyPr/>
          <a:lstStyle/>
          <a:p>
            <a:r>
              <a:rPr lang="en-US" dirty="0" smtClean="0"/>
              <a:t>Features of Diesel Fuel</a:t>
            </a:r>
          </a:p>
          <a:p>
            <a:r>
              <a:rPr lang="en-US" dirty="0" smtClean="0"/>
              <a:t>Diesel Fuel Requirements</a:t>
            </a:r>
          </a:p>
          <a:p>
            <a:r>
              <a:rPr lang="en-US" dirty="0" err="1" smtClean="0"/>
              <a:t>Cetane</a:t>
            </a:r>
            <a:r>
              <a:rPr lang="en-US" dirty="0" smtClean="0"/>
              <a:t> Number</a:t>
            </a:r>
          </a:p>
          <a:p>
            <a:r>
              <a:rPr lang="en-US" dirty="0" smtClean="0"/>
              <a:t>Sulfur Content</a:t>
            </a:r>
          </a:p>
          <a:p>
            <a:r>
              <a:rPr lang="en-US" dirty="0" smtClean="0"/>
              <a:t>Diesel Fuel Color</a:t>
            </a:r>
          </a:p>
        </p:txBody>
      </p:sp>
    </p:spTree>
    <p:extLst>
      <p:ext uri="{BB962C8B-B14F-4D97-AF65-F5344CB8AC3E}">
        <p14:creationId xmlns:p14="http://schemas.microsoft.com/office/powerpoint/2010/main" val="664425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DIESEL FUEL </a:t>
            </a:r>
            <a:r>
              <a:rPr lang="en-US" dirty="0" smtClean="0"/>
              <a:t>(2 </a:t>
            </a:r>
            <a:r>
              <a:rPr lang="en-US" dirty="0"/>
              <a:t>OF 2)</a:t>
            </a:r>
          </a:p>
        </p:txBody>
      </p:sp>
      <p:sp>
        <p:nvSpPr>
          <p:cNvPr id="3" name="Content Placeholder 2"/>
          <p:cNvSpPr>
            <a:spLocks noGrp="1"/>
          </p:cNvSpPr>
          <p:nvPr>
            <p:ph idx="1"/>
          </p:nvPr>
        </p:nvSpPr>
        <p:spPr/>
        <p:txBody>
          <a:bodyPr/>
          <a:lstStyle/>
          <a:p>
            <a:r>
              <a:rPr lang="en-US" dirty="0"/>
              <a:t>Grades of Diesel Fuel</a:t>
            </a:r>
          </a:p>
          <a:p>
            <a:r>
              <a:rPr lang="en-US" dirty="0"/>
              <a:t>Diesel Fuel Specific Gravity Testing</a:t>
            </a:r>
          </a:p>
          <a:p>
            <a:r>
              <a:rPr lang="en-US" dirty="0"/>
              <a:t>Ultra-low-sulfur Diesel </a:t>
            </a:r>
            <a:r>
              <a:rPr lang="en-US" dirty="0" smtClean="0"/>
              <a:t>Fuel</a:t>
            </a:r>
            <a:endParaRPr lang="en-US" dirty="0"/>
          </a:p>
        </p:txBody>
      </p:sp>
    </p:spTree>
    <p:extLst>
      <p:ext uri="{BB962C8B-B14F-4D97-AF65-F5344CB8AC3E}">
        <p14:creationId xmlns:p14="http://schemas.microsoft.com/office/powerpoint/2010/main" val="1060294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12–32</a:t>
            </a:r>
            <a:r>
              <a:rPr lang="en-US" dirty="0" smtClean="0"/>
              <a:t> (a) Regular diesel fuel on the left has a clear or greenish tint, whereas fuel for off-road use is tinted red for identification. (b) This fuel pump in a farming area clearly states the red diesel fuel is for off-road use only.</a:t>
            </a:r>
            <a:endParaRPr lang="en-US" dirty="0"/>
          </a:p>
        </p:txBody>
      </p:sp>
      <p:pic>
        <p:nvPicPr>
          <p:cNvPr id="3" name="Picture 2" descr="6540012032.jpg"/>
          <p:cNvPicPr>
            <a:picLocks noChangeAspect="1"/>
          </p:cNvPicPr>
          <p:nvPr/>
        </p:nvPicPr>
        <p:blipFill>
          <a:blip r:embed="rId2" cstate="print"/>
          <a:stretch>
            <a:fillRect/>
          </a:stretch>
        </p:blipFill>
        <p:spPr>
          <a:xfrm>
            <a:off x="607587" y="2567363"/>
            <a:ext cx="3657600" cy="2745349"/>
          </a:xfrm>
          <a:prstGeom prst="rect">
            <a:avLst/>
          </a:prstGeom>
        </p:spPr>
      </p:pic>
      <p:pic>
        <p:nvPicPr>
          <p:cNvPr id="4" name="Picture 3" descr="6540012033.jpg"/>
          <p:cNvPicPr>
            <a:picLocks noChangeAspect="1"/>
          </p:cNvPicPr>
          <p:nvPr/>
        </p:nvPicPr>
        <p:blipFill>
          <a:blip r:embed="rId3" cstate="print"/>
          <a:stretch>
            <a:fillRect/>
          </a:stretch>
        </p:blipFill>
        <p:spPr>
          <a:xfrm>
            <a:off x="4700244" y="1594160"/>
            <a:ext cx="3840480" cy="4744122"/>
          </a:xfrm>
          <a:prstGeom prst="rect">
            <a:avLst/>
          </a:prstGeom>
        </p:spPr>
      </p:pic>
    </p:spTree>
    <p:extLst>
      <p:ext uri="{BB962C8B-B14F-4D97-AF65-F5344CB8AC3E}">
        <p14:creationId xmlns:p14="http://schemas.microsoft.com/office/powerpoint/2010/main" val="3200200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smtClean="0"/>
              <a:t>BIODIESEL AND E-DIESEL</a:t>
            </a:r>
            <a:endParaRPr lang="en-US"/>
          </a:p>
        </p:txBody>
      </p:sp>
      <p:sp>
        <p:nvSpPr>
          <p:cNvPr id="30722" name="Rectangle 3"/>
          <p:cNvSpPr>
            <a:spLocks noGrp="1" noChangeArrowheads="1"/>
          </p:cNvSpPr>
          <p:nvPr>
            <p:ph idx="1"/>
          </p:nvPr>
        </p:nvSpPr>
        <p:spPr/>
        <p:txBody>
          <a:bodyPr/>
          <a:lstStyle/>
          <a:p>
            <a:r>
              <a:rPr lang="en-US" smtClean="0"/>
              <a:t>Biodiesel is a domestically produced, renewable fuel that can be manufactured from vegetable oils, animal fats, or recycled restaurant greases.</a:t>
            </a:r>
          </a:p>
          <a:p>
            <a:r>
              <a:rPr lang="en-US" smtClean="0"/>
              <a:t>E-diesel, also called diesohol outside of the United States, is standard No. 2 diesel fuel that contains up to 15% ethanol. </a:t>
            </a:r>
          </a:p>
          <a:p>
            <a:r>
              <a:rPr lang="en-US" smtClean="0"/>
              <a:t>Cetane Rating of E-diesel</a:t>
            </a:r>
            <a:endParaRPr lang="en-US"/>
          </a:p>
        </p:txBody>
      </p:sp>
    </p:spTree>
    <p:extLst>
      <p:ext uri="{BB962C8B-B14F-4D97-AF65-F5344CB8AC3E}">
        <p14:creationId xmlns:p14="http://schemas.microsoft.com/office/powerpoint/2010/main" val="3626971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12–34</a:t>
            </a:r>
            <a:r>
              <a:rPr lang="en-US" dirty="0" smtClean="0"/>
              <a:t> A biodiesel pump decal indicating that the diesel fuel is ultra-low-sulfur diesel (ULSD) and must be used in 2007 and newer diesel vehicles.</a:t>
            </a:r>
            <a:endParaRPr lang="en-US" dirty="0"/>
          </a:p>
        </p:txBody>
      </p:sp>
      <p:pic>
        <p:nvPicPr>
          <p:cNvPr id="3" name="Picture 2" descr="6540012035.jpg"/>
          <p:cNvPicPr>
            <a:picLocks noChangeAspect="1"/>
          </p:cNvPicPr>
          <p:nvPr/>
        </p:nvPicPr>
        <p:blipFill>
          <a:blip r:embed="rId2" cstate="print"/>
          <a:stretch>
            <a:fillRect/>
          </a:stretch>
        </p:blipFill>
        <p:spPr>
          <a:xfrm>
            <a:off x="2651760" y="1965960"/>
            <a:ext cx="3840480" cy="3840480"/>
          </a:xfrm>
          <a:prstGeom prst="rect">
            <a:avLst/>
          </a:prstGeom>
        </p:spPr>
      </p:pic>
    </p:spTree>
    <p:extLst>
      <p:ext uri="{BB962C8B-B14F-4D97-AF65-F5344CB8AC3E}">
        <p14:creationId xmlns:p14="http://schemas.microsoft.com/office/powerpoint/2010/main" val="571514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a:t>
            </a:r>
            <a:r>
              <a:rPr lang="en-US" dirty="0" smtClean="0"/>
              <a:t>(3 </a:t>
            </a:r>
            <a:r>
              <a:rPr lang="en-US" dirty="0"/>
              <a:t>OF 3)</a:t>
            </a:r>
          </a:p>
        </p:txBody>
      </p:sp>
      <p:sp>
        <p:nvSpPr>
          <p:cNvPr id="3" name="Content Placeholder 2"/>
          <p:cNvSpPr>
            <a:spLocks noGrp="1"/>
          </p:cNvSpPr>
          <p:nvPr>
            <p:ph idx="1"/>
          </p:nvPr>
        </p:nvSpPr>
        <p:spPr/>
        <p:txBody>
          <a:bodyPr/>
          <a:lstStyle/>
          <a:p>
            <a:pPr marL="0" indent="-29718">
              <a:buNone/>
            </a:pPr>
            <a:r>
              <a:rPr lang="en-US" b="1" dirty="0">
                <a:solidFill>
                  <a:srgbClr val="007FA3"/>
                </a:solidFill>
              </a:rPr>
              <a:t>12.8</a:t>
            </a:r>
            <a:r>
              <a:rPr lang="en-US" dirty="0"/>
              <a:t> Discuss synthetic fuels. </a:t>
            </a:r>
          </a:p>
          <a:p>
            <a:pPr marL="0" indent="-29718">
              <a:buNone/>
            </a:pPr>
            <a:r>
              <a:rPr lang="en-US" b="1" dirty="0">
                <a:solidFill>
                  <a:srgbClr val="007FA3"/>
                </a:solidFill>
              </a:rPr>
              <a:t>12.9 </a:t>
            </a:r>
            <a:r>
              <a:rPr lang="en-US" dirty="0"/>
              <a:t>Compare diesel fuel, biodiesel, and E-diesel fuel</a:t>
            </a:r>
            <a:r>
              <a:rPr lang="en-US" dirty="0" smtClean="0"/>
              <a:t>.</a:t>
            </a:r>
            <a:endParaRPr lang="en-US" dirty="0"/>
          </a:p>
        </p:txBody>
      </p:sp>
    </p:spTree>
    <p:extLst>
      <p:ext uri="{BB962C8B-B14F-4D97-AF65-F5344CB8AC3E}">
        <p14:creationId xmlns:p14="http://schemas.microsoft.com/office/powerpoint/2010/main" val="3162339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dirty="0" smtClean="0"/>
              <a:t>SUMMARY (1 OF 3)</a:t>
            </a:r>
            <a:endParaRPr lang="en-US" dirty="0"/>
          </a:p>
        </p:txBody>
      </p:sp>
      <p:sp>
        <p:nvSpPr>
          <p:cNvPr id="31746" name="Rectangle 3"/>
          <p:cNvSpPr>
            <a:spLocks noGrp="1" noChangeArrowheads="1"/>
          </p:cNvSpPr>
          <p:nvPr>
            <p:ph type="body" idx="1"/>
          </p:nvPr>
        </p:nvSpPr>
        <p:spPr/>
        <p:txBody>
          <a:bodyPr/>
          <a:lstStyle/>
          <a:p>
            <a:r>
              <a:rPr lang="en-US" dirty="0" smtClean="0"/>
              <a:t>Gasoline is a complex blend of hydrocarbons. </a:t>
            </a:r>
          </a:p>
          <a:p>
            <a:r>
              <a:rPr lang="en-US" dirty="0" smtClean="0"/>
              <a:t>Abnormal combustion increases the temperature and the pressure inside the combustion chamber.</a:t>
            </a:r>
          </a:p>
          <a:p>
            <a:r>
              <a:rPr lang="en-US" dirty="0" smtClean="0"/>
              <a:t>E85 has fewer BTUs of energy per gallon compared with gasoline and will therefore provide lower fuel economy.</a:t>
            </a:r>
          </a:p>
        </p:txBody>
      </p:sp>
    </p:spTree>
    <p:extLst>
      <p:ext uri="{BB962C8B-B14F-4D97-AF65-F5344CB8AC3E}">
        <p14:creationId xmlns:p14="http://schemas.microsoft.com/office/powerpoint/2010/main" val="1295574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dirty="0"/>
              <a:t>SUMMARY </a:t>
            </a:r>
            <a:r>
              <a:rPr lang="en-US" dirty="0" smtClean="0"/>
              <a:t>(2 </a:t>
            </a:r>
            <a:r>
              <a:rPr lang="en-US" dirty="0"/>
              <a:t>OF 3)</a:t>
            </a:r>
          </a:p>
        </p:txBody>
      </p:sp>
      <p:sp>
        <p:nvSpPr>
          <p:cNvPr id="32770" name="Rectangle 3"/>
          <p:cNvSpPr>
            <a:spLocks noGrp="1" noChangeArrowheads="1"/>
          </p:cNvSpPr>
          <p:nvPr>
            <p:ph type="body" idx="1"/>
          </p:nvPr>
        </p:nvSpPr>
        <p:spPr/>
        <p:txBody>
          <a:bodyPr/>
          <a:lstStyle/>
          <a:p>
            <a:r>
              <a:rPr lang="en-US" dirty="0"/>
              <a:t>Methanol can be made from wood, it is mostly made from natural gas.</a:t>
            </a:r>
          </a:p>
          <a:p>
            <a:r>
              <a:rPr lang="en-US" dirty="0"/>
              <a:t>Compressed natural gas (CNG) is available for refilling in several pressures</a:t>
            </a:r>
          </a:p>
          <a:p>
            <a:r>
              <a:rPr lang="en-US" dirty="0" smtClean="0"/>
              <a:t>Propane is the most widely used alternative fuel. </a:t>
            </a:r>
          </a:p>
          <a:p>
            <a:r>
              <a:rPr lang="en-US" dirty="0" smtClean="0"/>
              <a:t>Wear necessary personal protective equipment when working around alternative fuel </a:t>
            </a:r>
          </a:p>
        </p:txBody>
      </p:sp>
    </p:spTree>
    <p:extLst>
      <p:ext uri="{BB962C8B-B14F-4D97-AF65-F5344CB8AC3E}">
        <p14:creationId xmlns:p14="http://schemas.microsoft.com/office/powerpoint/2010/main" val="488171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r>
              <a:rPr lang="en-US" dirty="0" smtClean="0"/>
              <a:t>(3 </a:t>
            </a:r>
            <a:r>
              <a:rPr lang="en-US" dirty="0"/>
              <a:t>OF 3)</a:t>
            </a:r>
          </a:p>
        </p:txBody>
      </p:sp>
      <p:sp>
        <p:nvSpPr>
          <p:cNvPr id="3" name="Content Placeholder 2"/>
          <p:cNvSpPr>
            <a:spLocks noGrp="1"/>
          </p:cNvSpPr>
          <p:nvPr>
            <p:ph idx="1"/>
          </p:nvPr>
        </p:nvSpPr>
        <p:spPr/>
        <p:txBody>
          <a:bodyPr/>
          <a:lstStyle/>
          <a:p>
            <a:r>
              <a:rPr lang="en-US" dirty="0"/>
              <a:t>Diesel fuel requirements include cleanliness, low-temperature fluidity, and proper </a:t>
            </a:r>
            <a:r>
              <a:rPr lang="en-US" dirty="0" err="1"/>
              <a:t>cetane</a:t>
            </a:r>
            <a:r>
              <a:rPr lang="en-US" dirty="0"/>
              <a:t> rating.</a:t>
            </a:r>
          </a:p>
          <a:p>
            <a:r>
              <a:rPr lang="en-US" dirty="0"/>
              <a:t>Emission control require the use of ultra-low-sulfur diesel (ULSD) that has less than 15 parts per million (ppm) of sulfur.</a:t>
            </a:r>
          </a:p>
          <a:p>
            <a:r>
              <a:rPr lang="en-US" dirty="0"/>
              <a:t>Biodiesel is the blend of vegetable-based liquid with regular diesel fuel. </a:t>
            </a:r>
          </a:p>
        </p:txBody>
      </p:sp>
    </p:spTree>
    <p:extLst>
      <p:ext uri="{BB962C8B-B14F-4D97-AF65-F5344CB8AC3E}">
        <p14:creationId xmlns:p14="http://schemas.microsoft.com/office/powerpoint/2010/main" val="2015652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 fuel composition tester (SPX Kent-Moore J-44175) is the recommended tool to use to test the alcohol content of gasoline.</a:t>
            </a:r>
            <a:endParaRPr lang="en-US" dirty="0"/>
          </a:p>
        </p:txBody>
      </p:sp>
      <p:pic>
        <p:nvPicPr>
          <p:cNvPr id="3" name="Picture 2" descr="6540012036.jpg"/>
          <p:cNvPicPr>
            <a:picLocks noChangeAspect="1"/>
          </p:cNvPicPr>
          <p:nvPr/>
        </p:nvPicPr>
        <p:blipFill>
          <a:blip r:embed="rId2" cstate="print"/>
          <a:stretch>
            <a:fillRect/>
          </a:stretch>
        </p:blipFill>
        <p:spPr>
          <a:xfrm>
            <a:off x="2020825" y="2097633"/>
            <a:ext cx="5102351" cy="35771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This battery-powered tester uses light-emitting diodes (LEDs), meter lead terminals, and two small openings for the fuel sample.</a:t>
            </a:r>
            <a:endParaRPr lang="en-US" dirty="0"/>
          </a:p>
        </p:txBody>
      </p:sp>
      <p:pic>
        <p:nvPicPr>
          <p:cNvPr id="3" name="Picture 2" descr="6540012037.jpg"/>
          <p:cNvPicPr>
            <a:picLocks noChangeAspect="1"/>
          </p:cNvPicPr>
          <p:nvPr/>
        </p:nvPicPr>
        <p:blipFill>
          <a:blip r:embed="rId2" cstate="print"/>
          <a:stretch>
            <a:fillRect/>
          </a:stretch>
        </p:blipFill>
        <p:spPr>
          <a:xfrm>
            <a:off x="2020825" y="2097633"/>
            <a:ext cx="5102351" cy="35771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The first step is to verify the proper operation of the tester by measuring the air frequency by selecting AC hertz on the meter. The air frequency should be between 35 Hz and 48 Hz.</a:t>
            </a:r>
            <a:endParaRPr lang="en-US" dirty="0"/>
          </a:p>
        </p:txBody>
      </p:sp>
      <p:pic>
        <p:nvPicPr>
          <p:cNvPr id="3" name="Picture 2" descr="6540012038.jpg"/>
          <p:cNvPicPr>
            <a:picLocks noChangeAspect="1"/>
          </p:cNvPicPr>
          <p:nvPr/>
        </p:nvPicPr>
        <p:blipFill>
          <a:blip r:embed="rId2" cstate="print"/>
          <a:stretch>
            <a:fillRect/>
          </a:stretch>
        </p:blipFill>
        <p:spPr>
          <a:xfrm>
            <a:off x="2020825" y="2097633"/>
            <a:ext cx="5102351" cy="35771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After verifying that the tester is capable of correctly reading the air frequency, gasoline is poured into the testing cell of the tool.</a:t>
            </a:r>
            <a:endParaRPr lang="en-US" dirty="0"/>
          </a:p>
        </p:txBody>
      </p:sp>
      <p:pic>
        <p:nvPicPr>
          <p:cNvPr id="3" name="Picture 2" descr="6540012039.jpg"/>
          <p:cNvPicPr>
            <a:picLocks noChangeAspect="1"/>
          </p:cNvPicPr>
          <p:nvPr/>
        </p:nvPicPr>
        <p:blipFill>
          <a:blip r:embed="rId2" cstate="print"/>
          <a:stretch>
            <a:fillRect/>
          </a:stretch>
        </p:blipFill>
        <p:spPr>
          <a:xfrm>
            <a:off x="2020825" y="2097633"/>
            <a:ext cx="5102351" cy="35771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Record the AC frequency as shown on the meter and subtract 50 from the reading (e.g., 60.50 − 50.00 = 10.5). This number (10.5) is the percentage of alcohol in the gasoline sample.</a:t>
            </a:r>
            <a:endParaRPr lang="en-US" dirty="0"/>
          </a:p>
        </p:txBody>
      </p:sp>
      <p:pic>
        <p:nvPicPr>
          <p:cNvPr id="3" name="Picture 2" descr="6540012040.jpg"/>
          <p:cNvPicPr>
            <a:picLocks noChangeAspect="1"/>
          </p:cNvPicPr>
          <p:nvPr/>
        </p:nvPicPr>
        <p:blipFill>
          <a:blip r:embed="rId2" cstate="print"/>
          <a:stretch>
            <a:fillRect/>
          </a:stretch>
        </p:blipFill>
        <p:spPr>
          <a:xfrm>
            <a:off x="2020825" y="2097633"/>
            <a:ext cx="5102351" cy="35771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Adding additional amounts of ethyl alcohol (ethanol) increases the frequency reading.</a:t>
            </a:r>
            <a:endParaRPr lang="en-US" dirty="0"/>
          </a:p>
        </p:txBody>
      </p:sp>
      <p:pic>
        <p:nvPicPr>
          <p:cNvPr id="3" name="Picture 2" descr="6540012041.jpg"/>
          <p:cNvPicPr>
            <a:picLocks noChangeAspect="1"/>
          </p:cNvPicPr>
          <p:nvPr/>
        </p:nvPicPr>
        <p:blipFill>
          <a:blip r:embed="rId2" cstate="print"/>
          <a:stretch>
            <a:fillRect/>
          </a:stretch>
        </p:blipFill>
        <p:spPr>
          <a:xfrm>
            <a:off x="2020825" y="2097633"/>
            <a:ext cx="5102351" cy="35771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US" dirty="0" smtClean="0"/>
              <a:t>GASOLINE (1 OF 2)</a:t>
            </a:r>
            <a:endParaRPr lang="en-US" dirty="0"/>
          </a:p>
        </p:txBody>
      </p:sp>
      <p:sp>
        <p:nvSpPr>
          <p:cNvPr id="11266" name="Rectangle 3"/>
          <p:cNvSpPr>
            <a:spLocks noGrp="1" noChangeArrowheads="1"/>
          </p:cNvSpPr>
          <p:nvPr>
            <p:ph type="body" idx="1"/>
          </p:nvPr>
        </p:nvSpPr>
        <p:spPr/>
        <p:txBody>
          <a:bodyPr/>
          <a:lstStyle/>
          <a:p>
            <a:r>
              <a:rPr lang="en-US" dirty="0" smtClean="0"/>
              <a:t>Gasoline is a complex mixture of various hydrocarbons refined from crude petroleum oil for use as a fuel in engines. </a:t>
            </a:r>
          </a:p>
          <a:p>
            <a:pPr lvl="1"/>
            <a:r>
              <a:rPr lang="en-US" dirty="0" smtClean="0"/>
              <a:t>Gasoline and air burns in the cylinder of the engine and produces heat and pressure </a:t>
            </a:r>
          </a:p>
          <a:p>
            <a:pPr lvl="2"/>
            <a:r>
              <a:rPr lang="en-US" dirty="0" smtClean="0"/>
              <a:t>Which is transferred to rotary motion inside the engine and eventually powers the drive wheels of a vehicle. </a:t>
            </a:r>
          </a:p>
        </p:txBody>
      </p:sp>
    </p:spTree>
    <p:extLst>
      <p:ext uri="{BB962C8B-B14F-4D97-AF65-F5344CB8AC3E}">
        <p14:creationId xmlns:p14="http://schemas.microsoft.com/office/powerpoint/2010/main" val="2810965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GASOLINE </a:t>
            </a:r>
            <a:r>
              <a:rPr lang="en-US" dirty="0" smtClean="0"/>
              <a:t>(2 </a:t>
            </a:r>
            <a:r>
              <a:rPr lang="en-US" dirty="0"/>
              <a:t>OF 2)</a:t>
            </a:r>
          </a:p>
        </p:txBody>
      </p:sp>
      <p:sp>
        <p:nvSpPr>
          <p:cNvPr id="3" name="Content Placeholder 2"/>
          <p:cNvSpPr>
            <a:spLocks noGrp="1"/>
          </p:cNvSpPr>
          <p:nvPr>
            <p:ph idx="1"/>
          </p:nvPr>
        </p:nvSpPr>
        <p:spPr/>
        <p:txBody>
          <a:bodyPr/>
          <a:lstStyle/>
          <a:p>
            <a:pPr lvl="1"/>
            <a:r>
              <a:rPr lang="en-US" dirty="0"/>
              <a:t>When the combustion process in the engine is perfect, all of the fuel and air are consumed and only carbon dioxide and water are produced</a:t>
            </a:r>
            <a:r>
              <a:rPr lang="en-US" dirty="0" smtClean="0"/>
              <a:t>.</a:t>
            </a:r>
            <a:endParaRPr lang="en-US" dirty="0"/>
          </a:p>
        </p:txBody>
      </p:sp>
    </p:spTree>
    <p:extLst>
      <p:ext uri="{BB962C8B-B14F-4D97-AF65-F5344CB8AC3E}">
        <p14:creationId xmlns:p14="http://schemas.microsoft.com/office/powerpoint/2010/main" val="29742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r>
              <a:rPr lang="en-US" smtClean="0"/>
              <a:t>REFINING</a:t>
            </a:r>
            <a:endParaRPr lang="en-US"/>
          </a:p>
        </p:txBody>
      </p:sp>
      <p:sp>
        <p:nvSpPr>
          <p:cNvPr id="12290" name="Rectangle 3"/>
          <p:cNvSpPr>
            <a:spLocks noGrp="1" noChangeArrowheads="1"/>
          </p:cNvSpPr>
          <p:nvPr>
            <p:ph idx="1"/>
          </p:nvPr>
        </p:nvSpPr>
        <p:spPr/>
        <p:txBody>
          <a:bodyPr/>
          <a:lstStyle/>
          <a:p>
            <a:r>
              <a:rPr lang="en-US" smtClean="0"/>
              <a:t>Distillation</a:t>
            </a:r>
          </a:p>
          <a:p>
            <a:r>
              <a:rPr lang="en-US" smtClean="0"/>
              <a:t>Cracking</a:t>
            </a:r>
          </a:p>
          <a:p>
            <a:r>
              <a:rPr lang="en-US" smtClean="0"/>
              <a:t>Shipping</a:t>
            </a:r>
            <a:endParaRPr lang="en-US"/>
          </a:p>
        </p:txBody>
      </p:sp>
      <p:grpSp>
        <p:nvGrpSpPr>
          <p:cNvPr id="12291" name="Group 7"/>
          <p:cNvGrpSpPr>
            <a:grpSpLocks/>
          </p:cNvGrpSpPr>
          <p:nvPr/>
        </p:nvGrpSpPr>
        <p:grpSpPr bwMode="auto">
          <a:xfrm>
            <a:off x="381000" y="1524000"/>
            <a:ext cx="8207375" cy="4460875"/>
            <a:chOff x="370" y="768"/>
            <a:chExt cx="5170" cy="2810"/>
          </a:xfrm>
        </p:grpSpPr>
        <p:pic>
          <p:nvPicPr>
            <p:cNvPr id="12292" name="Picture 4" descr="AAJKZL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768"/>
              <a:ext cx="2626" cy="2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2" name="Rectangle 6"/>
            <p:cNvSpPr>
              <a:spLocks noChangeArrowheads="1"/>
            </p:cNvSpPr>
            <p:nvPr/>
          </p:nvSpPr>
          <p:spPr bwMode="auto">
            <a:xfrm>
              <a:off x="370" y="3216"/>
              <a:ext cx="2573" cy="326"/>
            </a:xfrm>
            <a:prstGeom prst="rect">
              <a:avLst/>
            </a:prstGeom>
            <a:noFill/>
            <a:ln>
              <a:noFill/>
            </a:ln>
            <a:effectLst/>
            <a:extLst/>
          </p:spPr>
          <p:txBody>
            <a:bodyPr>
              <a:spAutoFit/>
            </a:bodyPr>
            <a:lstStyle/>
            <a:p>
              <a:pPr>
                <a:defRPr/>
              </a:pPr>
              <a:r>
                <a:rPr lang="en-US" b="1" dirty="0">
                  <a:cs typeface="+mn-cs"/>
                </a:rPr>
                <a:t>FIGURE 12–1 </a:t>
              </a:r>
              <a:r>
                <a:rPr lang="en-US" dirty="0">
                  <a:cs typeface="+mn-cs"/>
                </a:rPr>
                <a:t>The crude oil refining process showing most of the major steps and processes.</a:t>
              </a:r>
            </a:p>
          </p:txBody>
        </p:sp>
      </p:grpSp>
    </p:spTree>
    <p:extLst>
      <p:ext uri="{BB962C8B-B14F-4D97-AF65-F5344CB8AC3E}">
        <p14:creationId xmlns:p14="http://schemas.microsoft.com/office/powerpoint/2010/main" val="508701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smtClean="0"/>
              <a:t>VOLATILITY</a:t>
            </a:r>
            <a:endParaRPr lang="en-US"/>
          </a:p>
        </p:txBody>
      </p:sp>
      <p:sp>
        <p:nvSpPr>
          <p:cNvPr id="13314" name="Rectangle 3"/>
          <p:cNvSpPr>
            <a:spLocks noGrp="1" noChangeArrowheads="1"/>
          </p:cNvSpPr>
          <p:nvPr>
            <p:ph idx="1"/>
          </p:nvPr>
        </p:nvSpPr>
        <p:spPr>
          <a:xfrm>
            <a:off x="457200" y="1600200"/>
            <a:ext cx="4038600" cy="4525963"/>
          </a:xfrm>
        </p:spPr>
        <p:txBody>
          <a:bodyPr/>
          <a:lstStyle/>
          <a:p>
            <a:r>
              <a:rPr lang="en-US" dirty="0" smtClean="0"/>
              <a:t>Definition</a:t>
            </a:r>
          </a:p>
          <a:p>
            <a:r>
              <a:rPr lang="en-US" dirty="0" smtClean="0"/>
              <a:t>Reid Vapor Pressure</a:t>
            </a:r>
          </a:p>
          <a:p>
            <a:r>
              <a:rPr lang="en-US" dirty="0" smtClean="0"/>
              <a:t>Seasonal Blending</a:t>
            </a:r>
          </a:p>
          <a:p>
            <a:pPr lvl="1"/>
            <a:r>
              <a:rPr lang="en-US" dirty="0" smtClean="0"/>
              <a:t>Winter Blend</a:t>
            </a:r>
          </a:p>
          <a:p>
            <a:pPr lvl="1"/>
            <a:r>
              <a:rPr lang="en-US" dirty="0" smtClean="0"/>
              <a:t>Summer Blend</a:t>
            </a:r>
          </a:p>
          <a:p>
            <a:r>
              <a:rPr lang="en-US" dirty="0" smtClean="0"/>
              <a:t>Volatility-related Problems</a:t>
            </a:r>
            <a:endParaRPr lang="en-US" dirty="0"/>
          </a:p>
        </p:txBody>
      </p:sp>
      <p:grpSp>
        <p:nvGrpSpPr>
          <p:cNvPr id="13315" name="Group 7"/>
          <p:cNvGrpSpPr>
            <a:grpSpLocks/>
          </p:cNvGrpSpPr>
          <p:nvPr/>
        </p:nvGrpSpPr>
        <p:grpSpPr bwMode="auto">
          <a:xfrm>
            <a:off x="4572000" y="1524000"/>
            <a:ext cx="4267200" cy="4049713"/>
            <a:chOff x="2880" y="1345"/>
            <a:chExt cx="2688" cy="2551"/>
          </a:xfrm>
        </p:grpSpPr>
        <p:pic>
          <p:nvPicPr>
            <p:cNvPr id="13316" name="Picture 4" descr="AAJKZLQ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345"/>
              <a:ext cx="2626" cy="1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70" name="Rectangle 6"/>
            <p:cNvSpPr>
              <a:spLocks noChangeArrowheads="1"/>
            </p:cNvSpPr>
            <p:nvPr/>
          </p:nvSpPr>
          <p:spPr bwMode="auto">
            <a:xfrm>
              <a:off x="2880" y="3168"/>
              <a:ext cx="2688" cy="728"/>
            </a:xfrm>
            <a:prstGeom prst="rect">
              <a:avLst/>
            </a:prstGeom>
            <a:noFill/>
            <a:ln>
              <a:noFill/>
            </a:ln>
            <a:effectLst/>
            <a:extLst/>
          </p:spPr>
          <p:txBody>
            <a:bodyPr>
              <a:spAutoFit/>
            </a:bodyPr>
            <a:lstStyle/>
            <a:p>
              <a:pPr>
                <a:defRPr/>
              </a:pPr>
              <a:r>
                <a:rPr lang="en-US" b="1" dirty="0">
                  <a:cs typeface="+mn-cs"/>
                </a:rPr>
                <a:t>FIGURE 12–3 </a:t>
              </a:r>
              <a:r>
                <a:rPr lang="en-US" dirty="0">
                  <a:cs typeface="+mn-cs"/>
                </a:rPr>
                <a:t>A gasoline testing kit, including an insulated container where water at 100°F is used to heat a container holding a small sample of gasoline. The reading on the pressure gauge is the Reid vapor pressure (RVP).</a:t>
              </a:r>
            </a:p>
          </p:txBody>
        </p:sp>
      </p:grpSp>
    </p:spTree>
    <p:extLst>
      <p:ext uri="{BB962C8B-B14F-4D97-AF65-F5344CB8AC3E}">
        <p14:creationId xmlns:p14="http://schemas.microsoft.com/office/powerpoint/2010/main" val="664369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r>
              <a:rPr lang="en-US" smtClean="0"/>
              <a:t>AIR-FUEL RATIOS</a:t>
            </a:r>
            <a:endParaRPr lang="en-US"/>
          </a:p>
        </p:txBody>
      </p:sp>
      <p:sp>
        <p:nvSpPr>
          <p:cNvPr id="14338" name="Rectangle 3"/>
          <p:cNvSpPr>
            <a:spLocks noGrp="1" noChangeArrowheads="1"/>
          </p:cNvSpPr>
          <p:nvPr>
            <p:ph idx="1"/>
          </p:nvPr>
        </p:nvSpPr>
        <p:spPr>
          <a:xfrm>
            <a:off x="457200" y="1600200"/>
            <a:ext cx="4343400" cy="4525963"/>
          </a:xfrm>
        </p:spPr>
        <p:txBody>
          <a:bodyPr/>
          <a:lstStyle/>
          <a:p>
            <a:r>
              <a:rPr lang="en-US" dirty="0" smtClean="0"/>
              <a:t>The air-fuel ratio is the proportion by weight of air and gasoline that the injection system mixes as needed for engine combustion. </a:t>
            </a:r>
          </a:p>
          <a:p>
            <a:r>
              <a:rPr lang="en-US" dirty="0" smtClean="0"/>
              <a:t>Air-fuel ratios in which a gasoline engine can operate without stalling range from 8:1 to 18.5:1.</a:t>
            </a:r>
            <a:endParaRPr lang="en-US" dirty="0"/>
          </a:p>
        </p:txBody>
      </p:sp>
      <p:grpSp>
        <p:nvGrpSpPr>
          <p:cNvPr id="14339" name="Group 7"/>
          <p:cNvGrpSpPr>
            <a:grpSpLocks/>
          </p:cNvGrpSpPr>
          <p:nvPr/>
        </p:nvGrpSpPr>
        <p:grpSpPr bwMode="auto">
          <a:xfrm>
            <a:off x="4898524" y="1600200"/>
            <a:ext cx="4222750" cy="4343400"/>
            <a:chOff x="2880" y="1094"/>
            <a:chExt cx="2660" cy="2736"/>
          </a:xfrm>
        </p:grpSpPr>
        <p:pic>
          <p:nvPicPr>
            <p:cNvPr id="14340" name="Picture 4" descr="AAJKZL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094"/>
              <a:ext cx="2626" cy="2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8" name="Rectangle 6"/>
            <p:cNvSpPr>
              <a:spLocks noChangeArrowheads="1"/>
            </p:cNvSpPr>
            <p:nvPr/>
          </p:nvSpPr>
          <p:spPr bwMode="auto">
            <a:xfrm>
              <a:off x="2880" y="3504"/>
              <a:ext cx="2640" cy="326"/>
            </a:xfrm>
            <a:prstGeom prst="rect">
              <a:avLst/>
            </a:prstGeom>
            <a:noFill/>
            <a:ln>
              <a:noFill/>
            </a:ln>
            <a:effectLst/>
            <a:extLst/>
          </p:spPr>
          <p:txBody>
            <a:bodyPr>
              <a:spAutoFit/>
            </a:bodyPr>
            <a:lstStyle/>
            <a:p>
              <a:pPr>
                <a:defRPr/>
              </a:pPr>
              <a:r>
                <a:rPr lang="en-US" b="1" dirty="0">
                  <a:cs typeface="+mn-cs"/>
                </a:rPr>
                <a:t>FIGURE 12–4 </a:t>
              </a:r>
              <a:r>
                <a:rPr lang="en-US" dirty="0">
                  <a:cs typeface="+mn-cs"/>
                </a:rPr>
                <a:t>An engine will not run if the air-fuel mixture is either too rich or too lean.</a:t>
              </a:r>
            </a:p>
          </p:txBody>
        </p:sp>
      </p:grpSp>
    </p:spTree>
    <p:extLst>
      <p:ext uri="{BB962C8B-B14F-4D97-AF65-F5344CB8AC3E}">
        <p14:creationId xmlns:p14="http://schemas.microsoft.com/office/powerpoint/2010/main" val="834184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4279</TotalTime>
  <Words>1698</Words>
  <Application>Microsoft Macintosh PowerPoint</Application>
  <PresentationFormat>On-screen Show (4:3)</PresentationFormat>
  <Paragraphs>173</Paragraphs>
  <Slides>48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ＭＳ Ｐゴシック</vt:lpstr>
      <vt:lpstr>Tahoma</vt:lpstr>
      <vt:lpstr>Times New Roman</vt:lpstr>
      <vt:lpstr>Verdana</vt:lpstr>
      <vt:lpstr>Wingdings</vt:lpstr>
      <vt:lpstr>Arial</vt:lpstr>
      <vt:lpstr>508 Lecture</vt:lpstr>
      <vt:lpstr>Automotive Engines Theory and Servicing</vt:lpstr>
      <vt:lpstr>OBJECTIVES (1 OF 3)</vt:lpstr>
      <vt:lpstr>OBJECTIVES (2 OF 3)</vt:lpstr>
      <vt:lpstr>OBJECTIVES (3 OF 3)</vt:lpstr>
      <vt:lpstr>GASOLINE (1 OF 2)</vt:lpstr>
      <vt:lpstr>GASOLINE (2 OF 2)</vt:lpstr>
      <vt:lpstr>REFINING</vt:lpstr>
      <vt:lpstr>VOLATILITY</vt:lpstr>
      <vt:lpstr>AIR-FUEL RATIOS</vt:lpstr>
      <vt:lpstr>NORMAL AND ABNORMAL COMBUSTION</vt:lpstr>
      <vt:lpstr>OCTANE RATING</vt:lpstr>
      <vt:lpstr>GASOLINE ADDITIVES</vt:lpstr>
      <vt:lpstr>GASOLINE BLENDING</vt:lpstr>
      <vt:lpstr>TESTING GASOLINE FOR ALCOHOL CONTENT (1 OF 2)</vt:lpstr>
      <vt:lpstr>TESTING GASOLINE FOR ALCOHOL CONTENT (2 OF 2)</vt:lpstr>
      <vt:lpstr>FIGURE 12–15 Checking gasoline for alcohol involves using a graduated cylinder and adding water to check if the alcohol absorbs the water.</vt:lpstr>
      <vt:lpstr>GENERAL GASOLINE RECOMMENDATIONS (1 OF 2)</vt:lpstr>
      <vt:lpstr>GENERAL GASOLINE RECOMMENDATIONS (2 OF 2)</vt:lpstr>
      <vt:lpstr>FIGURE 12–17 Many service stations have signs posted warning customers to place plastic fuel containers on the ground while filling. If placed in a trunk or pickup truck bed equipped with a plastic liner, static electricity could build up during fueling and discharge from the container to the metal nozzle, creating a spark and possible explosion. Some service stations have warning signs not to use cell phones while fueling to help avoid the possibility of an accidental spark creating a fire hazard.</vt:lpstr>
      <vt:lpstr>E85</vt:lpstr>
      <vt:lpstr>ALTERNATIVE FUEL VEHICLES</vt:lpstr>
      <vt:lpstr>FIGURE 12–21 A cutaway view of a typical variable fuel sensor.</vt:lpstr>
      <vt:lpstr>METHANOL</vt:lpstr>
      <vt:lpstr>PROPANE AND COMPRESSED NATURAL GAS (1 OF 2)</vt:lpstr>
      <vt:lpstr>PROPANE AND COMPRESSED NATURAL GAS (2 OF 2)</vt:lpstr>
      <vt:lpstr>FIGURE 12–26 Propane fuel storage tank in the trunk of a Ford taxi.</vt:lpstr>
      <vt:lpstr>FIGURE 12–27 The blue sticker on the rear of this vehicle indicates that it is designed to use compressed natural gas. This Ford truck also has a sticker that allows it to be driven in the high occupancy vehicle (HOV) lane, even if there is just the driver, because it is a CNG vehicle.</vt:lpstr>
      <vt:lpstr>LIQUIFIED NATURAL GAS (1 OF 2)</vt:lpstr>
      <vt:lpstr>LIQUIFIED NATURAL GAS (2 OF 2)</vt:lpstr>
      <vt:lpstr>P-SERIES FUELS (1 OF 2)</vt:lpstr>
      <vt:lpstr>P-SERIES FUELS (2 OF 2)</vt:lpstr>
      <vt:lpstr>SYNTHETIC FUELS</vt:lpstr>
      <vt:lpstr>FIGURE 12–31 A Fischer-Tropsch processing plant is able to produce a variety of fuels from coal.</vt:lpstr>
      <vt:lpstr>SAFETY PROCEDURES WHEN WORKING WITH ALTERNATIVE FUELS</vt:lpstr>
      <vt:lpstr>DIESEL FUEL (1 OF 2)</vt:lpstr>
      <vt:lpstr>DIESEL FUEL (2 OF 2)</vt:lpstr>
      <vt:lpstr>FIGURE 12–32 (a) Regular diesel fuel on the left has a clear or greenish tint, whereas fuel for off-road use is tinted red for identification. (b) This fuel pump in a farming area clearly states the red diesel fuel is for off-road use only.</vt:lpstr>
      <vt:lpstr>BIODIESEL AND E-DIESEL</vt:lpstr>
      <vt:lpstr>FIGURE 12–34 A biodiesel pump decal indicating that the diesel fuel is ultra-low-sulfur diesel (ULSD) and must be used in 2007 and newer diesel vehicles.</vt:lpstr>
      <vt:lpstr>SUMMARY (1 OF 3)</vt:lpstr>
      <vt:lpstr>SUMMARY (2 OF 3)</vt:lpstr>
      <vt:lpstr>SUMMARY (3 OF 3)</vt:lpstr>
      <vt:lpstr>1 A fuel composition tester (SPX Kent-Moore J-44175) is the recommended tool to use to test the alcohol content of gasoline.</vt:lpstr>
      <vt:lpstr>2 This battery-powered tester uses light-emitting diodes (LEDs), meter lead terminals, and two small openings for the fuel sample.</vt:lpstr>
      <vt:lpstr>3 The first step is to verify the proper operation of the tester by measuring the air frequency by selecting AC hertz on the meter. The air frequency should be between 35 Hz and 48 Hz.</vt:lpstr>
      <vt:lpstr>4 After verifying that the tester is capable of correctly reading the air frequency, gasoline is poured into the testing cell of the tool.</vt:lpstr>
      <vt:lpstr>5 Record the AC frequency as shown on the meter and subtract 50 from the reading (e.g., 60.50 − 50.00 = 10.5). This number (10.5) is the percentage of alcohol in the gasoline sample.</vt:lpstr>
      <vt:lpstr>6 Adding additional amounts of ethyl alcohol (ethanol) increases the frequency reading.</vt:lpstr>
    </vt:vector>
  </TitlesOfParts>
  <Company>echosvoice</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 Gasoline, Alternative Fuels, and Diesel Fuels</dc:title>
  <dc:subject>Automotive Engines Theory and Servicing, Ninth Edition</dc:subject>
  <dc:creator>James D. Halderman</dc:creator>
  <cp:keywords>Automotive</cp:keywords>
  <cp:lastModifiedBy>Anthony Borsani</cp:lastModifiedBy>
  <cp:revision>209</cp:revision>
  <dcterms:created xsi:type="dcterms:W3CDTF">2014-07-14T20:04:21Z</dcterms:created>
  <dcterms:modified xsi:type="dcterms:W3CDTF">2018-03-15T12:38:23Z</dcterms:modified>
</cp:coreProperties>
</file>