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76" r:id="rId2"/>
    <p:sldId id="412" r:id="rId3"/>
    <p:sldId id="436" r:id="rId4"/>
    <p:sldId id="413" r:id="rId5"/>
    <p:sldId id="414" r:id="rId6"/>
    <p:sldId id="415" r:id="rId7"/>
    <p:sldId id="437" r:id="rId8"/>
    <p:sldId id="447" r:id="rId9"/>
    <p:sldId id="448" r:id="rId10"/>
    <p:sldId id="449" r:id="rId11"/>
    <p:sldId id="416" r:id="rId12"/>
    <p:sldId id="417" r:id="rId13"/>
    <p:sldId id="419" r:id="rId14"/>
    <p:sldId id="439" r:id="rId15"/>
    <p:sldId id="452" r:id="rId16"/>
    <p:sldId id="422" r:id="rId17"/>
    <p:sldId id="440" r:id="rId18"/>
    <p:sldId id="455" r:id="rId19"/>
    <p:sldId id="456" r:id="rId20"/>
    <p:sldId id="466" r:id="rId21"/>
    <p:sldId id="467" r:id="rId22"/>
    <p:sldId id="468" r:id="rId23"/>
    <p:sldId id="459" r:id="rId24"/>
    <p:sldId id="460" r:id="rId25"/>
    <p:sldId id="423" r:id="rId26"/>
    <p:sldId id="424" r:id="rId27"/>
    <p:sldId id="441" r:id="rId28"/>
    <p:sldId id="461" r:id="rId29"/>
    <p:sldId id="480" r:id="rId30"/>
    <p:sldId id="463" r:id="rId31"/>
    <p:sldId id="464" r:id="rId32"/>
    <p:sldId id="465" r:id="rId33"/>
    <p:sldId id="469" r:id="rId34"/>
    <p:sldId id="470" r:id="rId35"/>
    <p:sldId id="471" r:id="rId36"/>
    <p:sldId id="425" r:id="rId37"/>
    <p:sldId id="472" r:id="rId38"/>
    <p:sldId id="473" r:id="rId39"/>
    <p:sldId id="474" r:id="rId40"/>
    <p:sldId id="475" r:id="rId41"/>
    <p:sldId id="476" r:id="rId42"/>
    <p:sldId id="477" r:id="rId43"/>
    <p:sldId id="478" r:id="rId44"/>
    <p:sldId id="479" r:id="rId45"/>
    <p:sldId id="431" r:id="rId46"/>
    <p:sldId id="432" r:id="rId47"/>
    <p:sldId id="433" r:id="rId48"/>
    <p:sldId id="434" r:id="rId49"/>
    <p:sldId id="435" r:id="rId50"/>
    <p:sldId id="44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7" autoAdjust="0"/>
    <p:restoredTop sz="83248" autoAdjust="0"/>
  </p:normalViewPr>
  <p:slideViewPr>
    <p:cSldViewPr>
      <p:cViewPr varScale="1">
        <p:scale>
          <a:sx n="189" d="100"/>
          <a:sy n="189" d="100"/>
        </p:scale>
        <p:origin x="10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305166-0252-CE43-A175-147DB4F110B7}" type="slidenum">
              <a:rPr lang="en-US" sz="1200">
                <a:latin typeface="Tahoma" charset="0"/>
              </a:rPr>
              <a:pPr eaLnBrk="1" hangingPunct="1"/>
              <a:t>2</a:t>
            </a:fld>
            <a:endParaRPr lang="en-US" sz="1200">
              <a:latin typeface="Tahoma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C6C129-9FA8-BD44-81AA-62CAE1C1066C}" type="slidenum">
              <a:rPr lang="en-US" sz="1200">
                <a:latin typeface="Tahoma" charset="0"/>
              </a:rPr>
              <a:pPr eaLnBrk="1" hangingPunct="1"/>
              <a:t>4</a:t>
            </a:fld>
            <a:endParaRPr lang="en-US" sz="1200">
              <a:latin typeface="Tahoma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2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add Learning Objective(s)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Engines Theory and Servicing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Ninth Edition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Diesel Engine Operation and Diagnosis</a:t>
            </a:r>
          </a:p>
        </p:txBody>
      </p:sp>
      <p:pic>
        <p:nvPicPr>
          <p:cNvPr id="6" name="Picture 5" descr="013465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799"/>
            <a:ext cx="3840480" cy="4900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PHASES OF COMBUSTION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three phases to the combustion in a diesel engine?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FUEL TANK AND LIFT PUMP</a:t>
            </a:r>
            <a:br>
              <a:rPr lang="en-US" smtClean="0"/>
            </a:br>
            <a:r>
              <a:rPr lang="en-US" smtClean="0"/>
              <a:t>PARTS INVOLVED</a:t>
            </a:r>
            <a:endParaRPr lang="en-US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A fuel tank used on a vehicle equipped with a diesel engine differs from the one used with a gasoline engine.</a:t>
            </a:r>
          </a:p>
          <a:p>
            <a:pPr lvl="1"/>
            <a:r>
              <a:rPr lang="en-US" dirty="0" smtClean="0"/>
              <a:t>The filler neck is larger for diesel fuel. </a:t>
            </a:r>
          </a:p>
          <a:p>
            <a:pPr lvl="1"/>
            <a:r>
              <a:rPr lang="en-US" dirty="0" smtClean="0"/>
              <a:t>There are no evaporative emission control devices or a charcoal (carbon) canister.</a:t>
            </a:r>
            <a:endParaRPr lang="en-US" dirty="0"/>
          </a:p>
        </p:txBody>
      </p:sp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4724400" y="1600200"/>
            <a:ext cx="4267200" cy="4425950"/>
            <a:chOff x="2880" y="1042"/>
            <a:chExt cx="2688" cy="2788"/>
          </a:xfrm>
        </p:grpSpPr>
        <p:pic>
          <p:nvPicPr>
            <p:cNvPr id="13316" name="Picture 4" descr="AAJKYSI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042"/>
              <a:ext cx="2626" cy="2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2966" name="Rectangle 6"/>
            <p:cNvSpPr>
              <a:spLocks noChangeArrowheads="1"/>
            </p:cNvSpPr>
            <p:nvPr/>
          </p:nvSpPr>
          <p:spPr bwMode="auto">
            <a:xfrm>
              <a:off x="2880" y="3504"/>
              <a:ext cx="2688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11–7 </a:t>
              </a:r>
              <a:r>
                <a:rPr lang="en-US" dirty="0">
                  <a:cs typeface="+mn-cs"/>
                </a:rPr>
                <a:t>A fuel temperature sensor is being tested using an ice bath.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01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INJECTION PUMP</a:t>
            </a:r>
            <a:endParaRPr lang="en-US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Need For High-pressure Fuel Pump</a:t>
            </a:r>
          </a:p>
          <a:p>
            <a:r>
              <a:rPr lang="en-US" dirty="0" smtClean="0"/>
              <a:t>Distributor Injection Pump</a:t>
            </a:r>
          </a:p>
          <a:p>
            <a:r>
              <a:rPr lang="en-US" dirty="0" smtClean="0"/>
              <a:t>High-pressure Common Rail</a:t>
            </a:r>
            <a:endParaRPr lang="en-US" dirty="0"/>
          </a:p>
        </p:txBody>
      </p:sp>
      <p:grpSp>
        <p:nvGrpSpPr>
          <p:cNvPr id="14339" name="Group 7"/>
          <p:cNvGrpSpPr>
            <a:grpSpLocks/>
          </p:cNvGrpSpPr>
          <p:nvPr/>
        </p:nvGrpSpPr>
        <p:grpSpPr bwMode="auto">
          <a:xfrm>
            <a:off x="4572000" y="1752600"/>
            <a:ext cx="4267200" cy="4021138"/>
            <a:chOff x="2880" y="1239"/>
            <a:chExt cx="2688" cy="2533"/>
          </a:xfrm>
        </p:grpSpPr>
        <p:pic>
          <p:nvPicPr>
            <p:cNvPr id="14340" name="Picture 4" descr="AAJKYSJ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239"/>
              <a:ext cx="2626" cy="2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990" name="Rectangle 6"/>
            <p:cNvSpPr>
              <a:spLocks noChangeArrowheads="1"/>
            </p:cNvSpPr>
            <p:nvPr/>
          </p:nvSpPr>
          <p:spPr bwMode="auto">
            <a:xfrm>
              <a:off x="2880" y="3312"/>
              <a:ext cx="2688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11–8 </a:t>
              </a:r>
              <a:r>
                <a:rPr lang="en-US" dirty="0">
                  <a:cs typeface="+mn-cs"/>
                </a:rPr>
                <a:t>A typical distributor-type diesel injection pump showing the pump, lines, and fuel filter.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0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HEUI SYSTEM (1 OF 2)</a:t>
            </a:r>
            <a:endParaRPr lang="en-US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components used include:</a:t>
            </a:r>
          </a:p>
          <a:p>
            <a:pPr lvl="1"/>
            <a:r>
              <a:rPr lang="en-US" dirty="0" smtClean="0"/>
              <a:t>High-pressure engine oil pump and reservoir</a:t>
            </a:r>
          </a:p>
          <a:p>
            <a:pPr lvl="1"/>
            <a:r>
              <a:rPr lang="en-US" dirty="0" smtClean="0"/>
              <a:t>Pressure regulator for the engine oil</a:t>
            </a:r>
          </a:p>
          <a:p>
            <a:pPr lvl="1"/>
            <a:r>
              <a:rPr lang="en-US" dirty="0" smtClean="0"/>
              <a:t>Passages in the cylinder head for flow of fuel to the injectors</a:t>
            </a:r>
          </a:p>
        </p:txBody>
      </p:sp>
    </p:spTree>
    <p:extLst>
      <p:ext uri="{BB962C8B-B14F-4D97-AF65-F5344CB8AC3E}">
        <p14:creationId xmlns:p14="http://schemas.microsoft.com/office/powerpoint/2010/main" val="18699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HEUI SYSTEM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engine oil is pressurized to provide an opening pressure strong enough to overcome the fuel pressure when the solenoid is commanded to open by the PCM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0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cap="all" dirty="0" smtClean="0"/>
              <a:t>FIGURE 11–11</a:t>
            </a:r>
            <a:r>
              <a:rPr lang="en-US" sz="2100" dirty="0" smtClean="0"/>
              <a:t> A HEUI injector from a Ford </a:t>
            </a:r>
            <a:r>
              <a:rPr lang="en-US" sz="2100" dirty="0" err="1" smtClean="0"/>
              <a:t>PowerStroke</a:t>
            </a:r>
            <a:r>
              <a:rPr lang="en-US" sz="2100" dirty="0" smtClean="0"/>
              <a:t> diesel engine. The O-ring grooves indicate the location of the O-rings that seal the fuel section of the injector from coolant and from the engine oil.</a:t>
            </a:r>
            <a:endParaRPr lang="en-US" sz="2100" dirty="0"/>
          </a:p>
        </p:txBody>
      </p:sp>
      <p:pic>
        <p:nvPicPr>
          <p:cNvPr id="3" name="Picture 2" descr="6540011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INJECTOR NOZZLES (1 OF 2)</a:t>
            </a:r>
            <a:endParaRPr lang="en-US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tip of the injector nozzle has many holes to deliver an atomized spray of diesel fuel into the cylinder. </a:t>
            </a:r>
          </a:p>
          <a:p>
            <a:r>
              <a:rPr lang="en-US" dirty="0" smtClean="0"/>
              <a:t>The electric solenoid attached to the injector nozzle is computer controlled and opens to allow fuel to flow into the injector pressure chamber.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DIESEL INJECTOR NOZZLES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Parts of a diesel injector nozzle include:</a:t>
            </a:r>
          </a:p>
          <a:p>
            <a:pPr lvl="1"/>
            <a:r>
              <a:rPr lang="en-US" dirty="0"/>
              <a:t>Heat shield</a:t>
            </a:r>
          </a:p>
          <a:p>
            <a:pPr lvl="1"/>
            <a:r>
              <a:rPr lang="en-US" dirty="0"/>
              <a:t>Injector body</a:t>
            </a:r>
          </a:p>
          <a:p>
            <a:pPr lvl="1"/>
            <a:r>
              <a:rPr lang="en-US" dirty="0"/>
              <a:t>Diesel injector needle valve</a:t>
            </a:r>
          </a:p>
          <a:p>
            <a:pPr lvl="1"/>
            <a:r>
              <a:rPr lang="en-US" dirty="0"/>
              <a:t>Injector pressure </a:t>
            </a:r>
            <a:r>
              <a:rPr lang="en-US" dirty="0" smtClean="0"/>
              <a:t>chamber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5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11–12</a:t>
            </a:r>
            <a:r>
              <a:rPr lang="en-US" dirty="0" smtClean="0"/>
              <a:t> Typical computer-controlled diesel engine fuel injectors.</a:t>
            </a:r>
            <a:endParaRPr lang="en-US" dirty="0"/>
          </a:p>
        </p:txBody>
      </p:sp>
      <p:pic>
        <p:nvPicPr>
          <p:cNvPr id="3" name="Picture 2" descr="6540011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GLOW PLUGS</a:t>
            </a:r>
            <a:endParaRPr lang="en-US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and Function</a:t>
            </a:r>
          </a:p>
          <a:p>
            <a:r>
              <a:rPr lang="en-US" dirty="0" smtClean="0"/>
              <a:t>Operation</a:t>
            </a:r>
          </a:p>
          <a:p>
            <a:r>
              <a:rPr lang="en-US" dirty="0" smtClean="0"/>
              <a:t>Heated Inlet Air</a:t>
            </a:r>
            <a:endParaRPr lang="en-US" dirty="0"/>
          </a:p>
        </p:txBody>
      </p:sp>
      <p:grpSp>
        <p:nvGrpSpPr>
          <p:cNvPr id="17411" name="Group 7"/>
          <p:cNvGrpSpPr>
            <a:grpSpLocks/>
          </p:cNvGrpSpPr>
          <p:nvPr/>
        </p:nvGrpSpPr>
        <p:grpSpPr bwMode="auto">
          <a:xfrm>
            <a:off x="4572000" y="1676400"/>
            <a:ext cx="4222750" cy="3894138"/>
            <a:chOff x="2880" y="1271"/>
            <a:chExt cx="2660" cy="2453"/>
          </a:xfrm>
        </p:grpSpPr>
        <p:pic>
          <p:nvPicPr>
            <p:cNvPr id="17412" name="Picture 4" descr="AAJKYSP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271"/>
              <a:ext cx="2626" cy="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06" name="Rectangle 6"/>
            <p:cNvSpPr>
              <a:spLocks noChangeArrowheads="1"/>
            </p:cNvSpPr>
            <p:nvPr/>
          </p:nvSpPr>
          <p:spPr bwMode="auto">
            <a:xfrm>
              <a:off x="2880" y="3264"/>
              <a:ext cx="2640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11–14 </a:t>
              </a:r>
              <a:r>
                <a:rPr lang="en-US" dirty="0">
                  <a:cs typeface="+mn-cs"/>
                </a:rPr>
                <a:t>A glow plug assortment showing the various types and sizes of glow plugs used. Always use the specified glow plugs.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6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(1 OF 3)</a:t>
            </a:r>
            <a:endParaRPr lang="en-US" dirty="0"/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11.1</a:t>
            </a:r>
            <a:r>
              <a:rPr lang="en-US" dirty="0" smtClean="0"/>
              <a:t> State the characteristics of diesel engines.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11.2</a:t>
            </a:r>
            <a:r>
              <a:rPr lang="en-US" dirty="0" smtClean="0"/>
              <a:t> Describe the fuel tank and lift pump, injection pump, and engine-driven vacuum pump.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11.3</a:t>
            </a:r>
            <a:r>
              <a:rPr lang="en-US" dirty="0" smtClean="0"/>
              <a:t> Explain the HEUI system.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11.4</a:t>
            </a:r>
            <a:r>
              <a:rPr lang="en-US" dirty="0"/>
              <a:t> Discuss the purpose of glow plugs, diesel fuel heaters, diesel injector nozzles, and accelerator pedal position </a:t>
            </a:r>
            <a:r>
              <a:rPr lang="en-US" dirty="0" smtClean="0"/>
              <a:t>sensors.</a:t>
            </a:r>
          </a:p>
        </p:txBody>
      </p:sp>
    </p:spTree>
    <p:extLst>
      <p:ext uri="{BB962C8B-B14F-4D97-AF65-F5344CB8AC3E}">
        <p14:creationId xmlns:p14="http://schemas.microsoft.com/office/powerpoint/2010/main" val="161396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ENGINE-DRIVEN VACUUM PUMP (1 OF 2)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a diesel engine is </a:t>
            </a:r>
            <a:r>
              <a:rPr lang="en-US" dirty="0" err="1" smtClean="0"/>
              <a:t>unthrottled</a:t>
            </a:r>
            <a:r>
              <a:rPr lang="en-US" dirty="0" smtClean="0"/>
              <a:t>, it creates very little vacuum in the intake manifold. </a:t>
            </a:r>
          </a:p>
          <a:p>
            <a:pPr lvl="1"/>
            <a:r>
              <a:rPr lang="en-US" dirty="0" smtClean="0"/>
              <a:t>Several engine and vehicle components operate using vacuum, such as the exhaust gas recirculation (EGR) valve and the heating and ventilation blend and air doors. </a:t>
            </a:r>
          </a:p>
        </p:txBody>
      </p:sp>
    </p:spTree>
    <p:extLst>
      <p:ext uri="{BB962C8B-B14F-4D97-AF65-F5344CB8AC3E}">
        <p14:creationId xmlns:p14="http://schemas.microsoft.com/office/powerpoint/2010/main" val="29402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ENGINE-DRIVEN VACUUM PUMP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Most diesels used in cars and light trucks are equipped with an engine-driven vacuum pump to supply the vacuum for these components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FUEL HEATERS</a:t>
            </a:r>
            <a:endParaRPr lang="en-US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Diesel fuel heaters help prevent power loss and stalling in cold weather. </a:t>
            </a:r>
          </a:p>
          <a:p>
            <a:pPr lvl="1"/>
            <a:r>
              <a:rPr lang="en-US" smtClean="0"/>
              <a:t>The heater is placed in the fuel line between the tank and the primary filter. </a:t>
            </a:r>
          </a:p>
          <a:p>
            <a:pPr lvl="1"/>
            <a:r>
              <a:rPr lang="en-US" smtClean="0"/>
              <a:t>Some coolant heaters are thermostatically controlled, which allows fuel to bypass the heater once it has reached operating temperature.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PEDAL POSITION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light-truck diesel engines are equipped with an </a:t>
            </a:r>
            <a:r>
              <a:rPr lang="en-US" dirty="0" smtClean="0"/>
              <a:t>electronic throttle </a:t>
            </a:r>
            <a:r>
              <a:rPr lang="en-US" dirty="0"/>
              <a:t>to control the amount of fuel injected into </a:t>
            </a:r>
            <a:r>
              <a:rPr lang="en-US" dirty="0" smtClean="0"/>
              <a:t>the engine.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throttle-by-wire system uses an </a:t>
            </a:r>
            <a:r>
              <a:rPr lang="en-US" dirty="0" smtClean="0"/>
              <a:t>accelerator pedal </a:t>
            </a:r>
            <a:r>
              <a:rPr lang="en-US" dirty="0"/>
              <a:t>position (APP) sensor. </a:t>
            </a:r>
          </a:p>
        </p:txBody>
      </p:sp>
    </p:spTree>
    <p:extLst>
      <p:ext uri="{BB962C8B-B14F-4D97-AF65-F5344CB8AC3E}">
        <p14:creationId xmlns:p14="http://schemas.microsoft.com/office/powerpoint/2010/main" val="58803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11–17</a:t>
            </a:r>
            <a:r>
              <a:rPr lang="en-US" dirty="0" smtClean="0"/>
              <a:t> A typical accelerator pedal position (APP) sensor uses three different sensors in one package with each creating a different voltage as the accelerator is moved.</a:t>
            </a:r>
            <a:endParaRPr lang="en-US" dirty="0"/>
          </a:p>
        </p:txBody>
      </p:sp>
      <p:pic>
        <p:nvPicPr>
          <p:cNvPr id="3" name="Picture 2" descr="6540011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0746" y="1922069"/>
            <a:ext cx="5442508" cy="392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DIESEL ENGINE TURBOCHARGERS</a:t>
            </a:r>
            <a:endParaRPr lang="en-US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Turbocharged Diesels</a:t>
            </a:r>
          </a:p>
          <a:p>
            <a:r>
              <a:rPr lang="en-US" dirty="0" smtClean="0"/>
              <a:t>Air Charge Cooler</a:t>
            </a:r>
          </a:p>
          <a:p>
            <a:r>
              <a:rPr lang="en-US" dirty="0" smtClean="0"/>
              <a:t>Variable Turbocharger</a:t>
            </a:r>
            <a:endParaRPr lang="en-US" dirty="0"/>
          </a:p>
        </p:txBody>
      </p: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4625975" y="1825625"/>
            <a:ext cx="4168775" cy="3736975"/>
            <a:chOff x="2914" y="1370"/>
            <a:chExt cx="2626" cy="2354"/>
          </a:xfrm>
        </p:grpSpPr>
        <p:pic>
          <p:nvPicPr>
            <p:cNvPr id="20484" name="Picture 4" descr="AAJKYST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370"/>
              <a:ext cx="2626" cy="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9350" name="Rectangle 6"/>
            <p:cNvSpPr>
              <a:spLocks noChangeArrowheads="1"/>
            </p:cNvSpPr>
            <p:nvPr/>
          </p:nvSpPr>
          <p:spPr bwMode="auto">
            <a:xfrm>
              <a:off x="2928" y="3264"/>
              <a:ext cx="2592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11–18 </a:t>
              </a:r>
              <a:r>
                <a:rPr lang="en-US" dirty="0">
                  <a:cs typeface="+mn-cs"/>
                </a:rPr>
                <a:t>A Cummins diesel turbocharger is used to increase the power and torque of the engine.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5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GAS RECIRCULATION (1 OF 2)</a:t>
            </a:r>
            <a:endParaRPr 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EGR system recycles some exhaust gas back into the intake stream to cool combustion, which reduces oxides of nitrogen (</a:t>
            </a:r>
            <a:r>
              <a:rPr lang="en-US" dirty="0" err="1" smtClean="0"/>
              <a:t>NOx</a:t>
            </a:r>
            <a:r>
              <a:rPr lang="en-US" dirty="0" smtClean="0"/>
              <a:t>) emissions. </a:t>
            </a:r>
          </a:p>
          <a:p>
            <a:r>
              <a:rPr lang="en-US" dirty="0" smtClean="0"/>
              <a:t>The EGR system includes:</a:t>
            </a:r>
          </a:p>
          <a:p>
            <a:pPr lvl="1"/>
            <a:r>
              <a:rPr lang="en-US" dirty="0" smtClean="0"/>
              <a:t>Plumbing that carries some exhaust gas from the turbocharger exhaust inlet to the intake ports</a:t>
            </a:r>
          </a:p>
        </p:txBody>
      </p:sp>
    </p:spTree>
    <p:extLst>
      <p:ext uri="{BB962C8B-B14F-4D97-AF65-F5344CB8AC3E}">
        <p14:creationId xmlns:p14="http://schemas.microsoft.com/office/powerpoint/2010/main" val="12301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 GAS RECIRCULATION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EGR control valve</a:t>
            </a:r>
          </a:p>
          <a:p>
            <a:pPr lvl="1"/>
            <a:r>
              <a:rPr lang="en-US" dirty="0"/>
              <a:t>Stainless steel cooling element used to cool the exhaust </a:t>
            </a:r>
            <a:r>
              <a:rPr lang="en-US" dirty="0" smtClean="0"/>
              <a:t>gases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0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11–21</a:t>
            </a:r>
            <a:r>
              <a:rPr lang="en-US" dirty="0" smtClean="0"/>
              <a:t> A cutaway showing the exhaust cooler. The cooler the exhaust is, the more effective it is in controlling </a:t>
            </a:r>
            <a:r>
              <a:rPr lang="en-US" dirty="0" err="1" smtClean="0"/>
              <a:t>NOx</a:t>
            </a:r>
            <a:r>
              <a:rPr lang="en-US" dirty="0" smtClean="0"/>
              <a:t> emissions.</a:t>
            </a:r>
            <a:endParaRPr lang="en-US" dirty="0"/>
          </a:p>
        </p:txBody>
      </p:sp>
      <p:pic>
        <p:nvPicPr>
          <p:cNvPr id="3" name="Picture 2" descr="6540011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PARTICULATE MATTER</a:t>
            </a:r>
            <a:endParaRPr lang="en-US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Particulate Matter Standards</a:t>
            </a:r>
          </a:p>
          <a:p>
            <a:pPr lvl="1"/>
            <a:r>
              <a:rPr lang="en-US" dirty="0" smtClean="0"/>
              <a:t>Total suspended particulate (TSP)</a:t>
            </a:r>
          </a:p>
          <a:p>
            <a:pPr lvl="1"/>
            <a:r>
              <a:rPr lang="en-US" dirty="0" smtClean="0"/>
              <a:t>PM10</a:t>
            </a:r>
          </a:p>
          <a:p>
            <a:pPr lvl="1"/>
            <a:r>
              <a:rPr lang="en-US" dirty="0" smtClean="0"/>
              <a:t>PM2.5</a:t>
            </a:r>
          </a:p>
          <a:p>
            <a:r>
              <a:rPr lang="en-US" dirty="0" smtClean="0"/>
              <a:t>Soot Categories</a:t>
            </a:r>
          </a:p>
          <a:p>
            <a:pPr lvl="1"/>
            <a:r>
              <a:rPr lang="en-US" dirty="0" smtClean="0"/>
              <a:t>Fine</a:t>
            </a:r>
          </a:p>
          <a:p>
            <a:pPr lvl="1"/>
            <a:r>
              <a:rPr lang="en-US" dirty="0" smtClean="0"/>
              <a:t>Ultrafine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  <a:r>
              <a:rPr lang="en-US" dirty="0" smtClean="0"/>
              <a:t>(2 </a:t>
            </a:r>
            <a:r>
              <a:rPr lang="en-US" dirty="0"/>
              <a:t>OF </a:t>
            </a:r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11.5</a:t>
            </a:r>
            <a:r>
              <a:rPr lang="en-US" dirty="0" smtClean="0"/>
              <a:t> </a:t>
            </a:r>
            <a:r>
              <a:rPr lang="en-US" dirty="0"/>
              <a:t>Explain the purpose of diesel engine </a:t>
            </a:r>
            <a:r>
              <a:rPr lang="en-US" dirty="0" smtClean="0"/>
              <a:t>turbochargers. 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11.6 </a:t>
            </a:r>
            <a:r>
              <a:rPr lang="en-US" dirty="0"/>
              <a:t>Discuss the purpose of the exhaust gas recirculation system, selective catalytic reduction, and diesel oxidation catalysts. 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11.7</a:t>
            </a:r>
            <a:r>
              <a:rPr lang="en-US" dirty="0"/>
              <a:t> Explain diesel particulate matter, and discuss the function of diesel exhaust particulate filters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9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11–22</a:t>
            </a:r>
            <a:r>
              <a:rPr lang="en-US" dirty="0" smtClean="0"/>
              <a:t> Relative size of particulate matter to a human hair.</a:t>
            </a:r>
            <a:endParaRPr lang="en-US" dirty="0"/>
          </a:p>
        </p:txBody>
      </p:sp>
      <p:pic>
        <p:nvPicPr>
          <p:cNvPr id="3" name="Picture 2" descr="6540011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3120" y="1489180"/>
            <a:ext cx="4937760" cy="479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OXIDATION CATALYST (1 OF 2)</a:t>
            </a:r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Catalysts chemically react with exhaust gas to convert harmful nitrogen oxide into nitrogen dioxide, and to oxidize absorbed hydrocarbons. </a:t>
            </a:r>
          </a:p>
          <a:p>
            <a:r>
              <a:rPr lang="en-US" dirty="0" smtClean="0"/>
              <a:t>The chemical reaction acts as a combustor for the unburned fuel that is characteristic of diesel compression ignition.</a:t>
            </a:r>
          </a:p>
        </p:txBody>
      </p:sp>
    </p:spTree>
    <p:extLst>
      <p:ext uri="{BB962C8B-B14F-4D97-AF65-F5344CB8AC3E}">
        <p14:creationId xmlns:p14="http://schemas.microsoft.com/office/powerpoint/2010/main" val="309074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DIESEL OXIDATION CATALYST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DOC reduces: Carbon monoxide (CO), Hydrocarbons (HC), Odor-causing compounds such as aldehydes and </a:t>
            </a:r>
            <a:r>
              <a:rPr lang="en-US" dirty="0" smtClean="0"/>
              <a:t>sulfur.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EXHAUST PARTICULATE FILTER (1 OF 2)</a:t>
            </a:r>
            <a:endParaRPr lang="en-US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 and Function</a:t>
            </a:r>
          </a:p>
          <a:p>
            <a:r>
              <a:rPr lang="en-US" dirty="0" smtClean="0"/>
              <a:t>Operation</a:t>
            </a:r>
          </a:p>
          <a:p>
            <a:r>
              <a:rPr lang="en-US" dirty="0" smtClean="0"/>
              <a:t>Exhaust Gas Temperature Sensors</a:t>
            </a:r>
          </a:p>
          <a:p>
            <a:r>
              <a:rPr lang="en-US" dirty="0" smtClean="0"/>
              <a:t>DPF Differential Pressure Sensor</a:t>
            </a:r>
          </a:p>
          <a:p>
            <a:r>
              <a:rPr lang="en-US" dirty="0" smtClean="0"/>
              <a:t>Diesel Particulate Filter Regeneration</a:t>
            </a:r>
          </a:p>
        </p:txBody>
      </p:sp>
    </p:spTree>
    <p:extLst>
      <p:ext uri="{BB962C8B-B14F-4D97-AF65-F5344CB8AC3E}">
        <p14:creationId xmlns:p14="http://schemas.microsoft.com/office/powerpoint/2010/main" val="251686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DIESEL EXHAUST PARTICULATE FILTER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DPF Regeneration Process</a:t>
            </a:r>
          </a:p>
          <a:p>
            <a:r>
              <a:rPr lang="en-US" dirty="0"/>
              <a:t>Types of DPF Regeneration</a:t>
            </a:r>
          </a:p>
          <a:p>
            <a:r>
              <a:rPr lang="en-US" dirty="0"/>
              <a:t>Ash </a:t>
            </a:r>
            <a:r>
              <a:rPr lang="en-US" dirty="0" smtClean="0"/>
              <a:t>Loading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11–24</a:t>
            </a:r>
            <a:r>
              <a:rPr lang="en-US" dirty="0" smtClean="0"/>
              <a:t> </a:t>
            </a:r>
            <a:r>
              <a:rPr lang="en-US" dirty="0" err="1" smtClean="0"/>
              <a:t>Aftertreatment</a:t>
            </a:r>
            <a:r>
              <a:rPr lang="en-US" dirty="0" smtClean="0"/>
              <a:t> of diesel exhaust is handled by the DOC and DPF.</a:t>
            </a:r>
            <a:endParaRPr lang="en-US" dirty="0"/>
          </a:p>
        </p:txBody>
      </p:sp>
      <p:pic>
        <p:nvPicPr>
          <p:cNvPr id="3" name="Picture 2" descr="654001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4988" y="3074212"/>
            <a:ext cx="5234024" cy="16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3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SELECTIVE CATALYTIC REDUCTION</a:t>
            </a:r>
            <a:endParaRPr lang="en-US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 and Function</a:t>
            </a:r>
          </a:p>
          <a:p>
            <a:pPr lvl="1"/>
            <a:r>
              <a:rPr lang="en-US" dirty="0" smtClean="0"/>
              <a:t>Selective catalytic reduction (SCR) is a method used to reduce </a:t>
            </a:r>
            <a:r>
              <a:rPr lang="en-US" dirty="0" err="1" smtClean="0"/>
              <a:t>NOx</a:t>
            </a:r>
            <a:r>
              <a:rPr lang="en-US" dirty="0" smtClean="0"/>
              <a:t> emissions by injecting urea into the exhaust stream. </a:t>
            </a:r>
          </a:p>
          <a:p>
            <a:pPr lvl="1"/>
            <a:r>
              <a:rPr lang="en-US" dirty="0" smtClean="0"/>
              <a:t>Instead of using large amounts of exhaust gas recirculation (EGR), the SCR system uses a urea.</a:t>
            </a:r>
          </a:p>
          <a:p>
            <a:r>
              <a:rPr lang="en-US" dirty="0" smtClean="0"/>
              <a:t>Advantages of SCR</a:t>
            </a:r>
          </a:p>
          <a:p>
            <a:r>
              <a:rPr lang="en-US" dirty="0" smtClean="0"/>
              <a:t>Disadvantages of SCR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5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11–30</a:t>
            </a:r>
            <a:r>
              <a:rPr lang="en-US" dirty="0" smtClean="0"/>
              <a:t> Diesel exhaust fluid is housed in a separate container that holds from 5 to 10 gallons, or enough to last until the next scheduled oil change in most diesel vehicles that use SCR.</a:t>
            </a:r>
            <a:endParaRPr lang="en-US" dirty="0"/>
          </a:p>
        </p:txBody>
      </p:sp>
      <p:pic>
        <p:nvPicPr>
          <p:cNvPr id="3" name="Picture 2" descr="6540011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2282583"/>
            <a:ext cx="5760719" cy="31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EXHAUST SMOKE DIAGNOSIS (1 OF 2)</a:t>
            </a:r>
            <a:endParaRPr lang="en-US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exhaust smoke is considered normal operation for many diesel engines, especially older units.</a:t>
            </a:r>
          </a:p>
        </p:txBody>
      </p:sp>
    </p:spTree>
    <p:extLst>
      <p:ext uri="{BB962C8B-B14F-4D97-AF65-F5344CB8AC3E}">
        <p14:creationId xmlns:p14="http://schemas.microsoft.com/office/powerpoint/2010/main" val="27955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DIESEL EXHAUST SMOKE DIAGNOSIS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cause of excessive exhaust smoke should be diagnosed and repaired.</a:t>
            </a:r>
          </a:p>
          <a:p>
            <a:pPr lvl="1"/>
            <a:r>
              <a:rPr lang="en-US" dirty="0"/>
              <a:t>Black Smoke</a:t>
            </a:r>
          </a:p>
          <a:p>
            <a:pPr lvl="1"/>
            <a:r>
              <a:rPr lang="en-US" dirty="0"/>
              <a:t>White Smoke</a:t>
            </a:r>
          </a:p>
          <a:p>
            <a:pPr lvl="1"/>
            <a:r>
              <a:rPr lang="en-US" dirty="0"/>
              <a:t>Gray or Blue </a:t>
            </a:r>
            <a:r>
              <a:rPr lang="en-US" dirty="0" smtClean="0"/>
              <a:t>Smoke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  <a:r>
              <a:rPr lang="en-US" dirty="0" smtClean="0"/>
              <a:t>(3 </a:t>
            </a:r>
            <a:r>
              <a:rPr lang="en-US" dirty="0"/>
              <a:t>OF 3)</a:t>
            </a:r>
          </a:p>
        </p:txBody>
      </p:sp>
      <p:sp>
        <p:nvSpPr>
          <p:cNvPr id="921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11.8</a:t>
            </a:r>
            <a:r>
              <a:rPr lang="en-US" dirty="0" smtClean="0"/>
              <a:t> Discuss diesel exhaust smoke diagnosis.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11.9</a:t>
            </a:r>
            <a:r>
              <a:rPr lang="en-US" dirty="0" smtClean="0"/>
              <a:t> Discuss compression testing, glow plug resistance balance test, injector pop testing, and diesel emission testing.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7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DISEL PERFORMANCE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faults include:</a:t>
            </a:r>
          </a:p>
          <a:p>
            <a:pPr lvl="1"/>
            <a:r>
              <a:rPr lang="en-US" dirty="0" smtClean="0"/>
              <a:t>Hard </a:t>
            </a:r>
            <a:r>
              <a:rPr lang="en-US" dirty="0"/>
              <a:t>starting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start</a:t>
            </a:r>
          </a:p>
          <a:p>
            <a:pPr lvl="1"/>
            <a:r>
              <a:rPr lang="en-US" dirty="0" smtClean="0"/>
              <a:t>Extended </a:t>
            </a:r>
            <a:r>
              <a:rPr lang="en-US" dirty="0"/>
              <a:t>cranking before starting</a:t>
            </a:r>
          </a:p>
          <a:p>
            <a:pPr lvl="1"/>
            <a:r>
              <a:rPr lang="en-US" dirty="0" smtClean="0"/>
              <a:t>Low </a:t>
            </a:r>
            <a:r>
              <a:rPr lang="en-US" dirty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4468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11–32</a:t>
            </a:r>
            <a:r>
              <a:rPr lang="en-US" dirty="0" smtClean="0"/>
              <a:t> A pressure gauge checking the fuel pressure from the lift pump on a Cummins 6.7 liter diesel.</a:t>
            </a:r>
            <a:endParaRPr lang="en-US" dirty="0"/>
          </a:p>
        </p:txBody>
      </p:sp>
      <p:pic>
        <p:nvPicPr>
          <p:cNvPr id="3" name="Picture 2" descr="6540011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TESTING (1 OF 2)</a:t>
            </a:r>
            <a:endParaRPr lang="en-US" dirty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compression test is fundamental for determining the mechanical condition of a diesel engine. </a:t>
            </a:r>
          </a:p>
          <a:p>
            <a:r>
              <a:rPr lang="en-US" dirty="0" smtClean="0"/>
              <a:t>Worn piston rings can cause low power and excessive exhaust smoke. </a:t>
            </a:r>
          </a:p>
        </p:txBody>
      </p:sp>
    </p:spTree>
    <p:extLst>
      <p:ext uri="{BB962C8B-B14F-4D97-AF65-F5344CB8AC3E}">
        <p14:creationId xmlns:p14="http://schemas.microsoft.com/office/powerpoint/2010/main" val="16975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TESTING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test the compression on a diesel engine, the following will have to be done.</a:t>
            </a:r>
          </a:p>
          <a:p>
            <a:pPr lvl="1"/>
            <a:r>
              <a:rPr lang="en-US" dirty="0"/>
              <a:t>Remove the glow plug (if equipped) or the injector.</a:t>
            </a:r>
          </a:p>
          <a:p>
            <a:pPr lvl="1"/>
            <a:r>
              <a:rPr lang="en-US" dirty="0"/>
              <a:t>Use a diesel compression gauge, as the compression is too high to use a gasoline engine compression gauge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11–33</a:t>
            </a:r>
            <a:r>
              <a:rPr lang="en-US" dirty="0" smtClean="0"/>
              <a:t> A compression gauge that is designed for the higher compression ratio of a diesel engine should be used when checking the compression.</a:t>
            </a:r>
            <a:endParaRPr lang="en-US" dirty="0"/>
          </a:p>
        </p:txBody>
      </p:sp>
      <p:pic>
        <p:nvPicPr>
          <p:cNvPr id="3" name="Picture 2" descr="6540011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680" y="1564844"/>
            <a:ext cx="5120640" cy="464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GLOW PLUG RESISTANCE BALANCE TEST</a:t>
            </a:r>
            <a:endParaRPr lang="en-US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Glow plugs increase in resistance as their temperature increases.</a:t>
            </a:r>
          </a:p>
          <a:p>
            <a:r>
              <a:rPr lang="en-US" smtClean="0"/>
              <a:t>All glow plugs should have about the same resistance when checked with an ohmmeter. </a:t>
            </a:r>
          </a:p>
          <a:p>
            <a:r>
              <a:rPr lang="en-US" smtClean="0"/>
              <a:t>A similar test of the resistance of the glow plugs can be used to detect a weak cylinder. </a:t>
            </a:r>
          </a:p>
          <a:p>
            <a:r>
              <a:rPr lang="en-US" smtClean="0"/>
              <a:t>This test is particularly helpful on a diesel engine that is not computer controlled.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INJECTOR POP TESTING</a:t>
            </a:r>
            <a:endParaRPr lang="en-US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A pop tester is a device used for checking a diesel injector nozzle for proper spray pattern. </a:t>
            </a:r>
          </a:p>
          <a:p>
            <a:r>
              <a:rPr lang="en-US" dirty="0" smtClean="0"/>
              <a:t>The handle is depressed and </a:t>
            </a:r>
            <a:r>
              <a:rPr lang="en-US" dirty="0" err="1" smtClean="0"/>
              <a:t>popoff</a:t>
            </a:r>
            <a:r>
              <a:rPr lang="en-US" dirty="0" smtClean="0"/>
              <a:t> pressure is displayed on the gauge.</a:t>
            </a:r>
            <a:endParaRPr lang="en-US" dirty="0"/>
          </a:p>
        </p:txBody>
      </p:sp>
      <p:grpSp>
        <p:nvGrpSpPr>
          <p:cNvPr id="29699" name="Group 7"/>
          <p:cNvGrpSpPr>
            <a:grpSpLocks/>
          </p:cNvGrpSpPr>
          <p:nvPr/>
        </p:nvGrpSpPr>
        <p:grpSpPr bwMode="auto">
          <a:xfrm>
            <a:off x="4800600" y="1447800"/>
            <a:ext cx="3692525" cy="4768850"/>
            <a:chOff x="3024" y="912"/>
            <a:chExt cx="2326" cy="3004"/>
          </a:xfrm>
        </p:grpSpPr>
        <p:pic>
          <p:nvPicPr>
            <p:cNvPr id="29700" name="Picture 4" descr="AAJKZLM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912"/>
              <a:ext cx="1894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0486" name="Rectangle 6"/>
            <p:cNvSpPr>
              <a:spLocks noChangeArrowheads="1"/>
            </p:cNvSpPr>
            <p:nvPr/>
          </p:nvSpPr>
          <p:spPr bwMode="auto">
            <a:xfrm>
              <a:off x="3024" y="3456"/>
              <a:ext cx="2304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b="1" dirty="0">
                  <a:cs typeface="+mn-cs"/>
                </a:rPr>
                <a:t>FIGURE 11–34 </a:t>
              </a:r>
              <a:r>
                <a:rPr lang="en-US" dirty="0">
                  <a:cs typeface="+mn-cs"/>
                </a:rPr>
                <a:t>A typical pop tester used to check the spray pattern of a diesel engine injector.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7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DIESEL EMISSION TESTING</a:t>
            </a:r>
            <a:endParaRPr lang="en-US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Opacity Test</a:t>
            </a:r>
          </a:p>
          <a:p>
            <a:r>
              <a:rPr lang="en-US" smtClean="0"/>
              <a:t>Snap Acceleration Test</a:t>
            </a:r>
          </a:p>
          <a:p>
            <a:r>
              <a:rPr lang="en-US" smtClean="0"/>
              <a:t>Rolling Acceleration Test</a:t>
            </a:r>
          </a:p>
          <a:p>
            <a:r>
              <a:rPr lang="en-US" smtClean="0"/>
              <a:t>Stall Acceleration Test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 OF 3)</a:t>
            </a:r>
            <a:endParaRPr lang="en-US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diesel engine uses heat of compression to ignite the diesel fuel when it is injected into the compressed air in the combustion chamber.</a:t>
            </a:r>
          </a:p>
          <a:p>
            <a:r>
              <a:rPr lang="en-US" dirty="0" smtClean="0"/>
              <a:t>The typical diesel engine fuel system consists of the fuel tank, lift pump, water-fuel separator, and fuel filter.</a:t>
            </a:r>
          </a:p>
        </p:txBody>
      </p:sp>
    </p:spTree>
    <p:extLst>
      <p:ext uri="{BB962C8B-B14F-4D97-AF65-F5344CB8AC3E}">
        <p14:creationId xmlns:p14="http://schemas.microsoft.com/office/powerpoint/2010/main" val="38456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(2 </a:t>
            </a:r>
            <a:r>
              <a:rPr lang="en-US" dirty="0"/>
              <a:t>OF 3)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engine-driven injection pump supplies high-pressure diesel fuel to the injectors.</a:t>
            </a:r>
          </a:p>
          <a:p>
            <a:r>
              <a:rPr lang="en-US" dirty="0" smtClean="0"/>
              <a:t>Injector </a:t>
            </a:r>
            <a:r>
              <a:rPr lang="en-US" dirty="0"/>
              <a:t>nozzles are either opened by the high-pressure pulse from the distributor pump or electrically by the computer on a common rail design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ENGINES (1 OF 3)</a:t>
            </a:r>
            <a:endParaRPr lang="en-US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diesel engine uses heat created by compression to ignite the fuel, so it requires no spark ignition system.</a:t>
            </a:r>
          </a:p>
          <a:p>
            <a:pPr lvl="1"/>
            <a:r>
              <a:rPr lang="en-US" dirty="0" smtClean="0"/>
              <a:t>The diesel engine requires compression ratios of 16:1 and higher. </a:t>
            </a:r>
          </a:p>
          <a:p>
            <a:pPr lvl="1"/>
            <a:r>
              <a:rPr lang="en-US" dirty="0" smtClean="0"/>
              <a:t>Incoming air is compressed until its temperature reaches about 1,000°F (540°C). </a:t>
            </a:r>
          </a:p>
          <a:p>
            <a:pPr lvl="1"/>
            <a:r>
              <a:rPr lang="en-US" dirty="0" smtClean="0"/>
              <a:t>This is called heat of compression. </a:t>
            </a:r>
          </a:p>
        </p:txBody>
      </p:sp>
    </p:spTree>
    <p:extLst>
      <p:ext uri="{BB962C8B-B14F-4D97-AF65-F5344CB8AC3E}">
        <p14:creationId xmlns:p14="http://schemas.microsoft.com/office/powerpoint/2010/main" val="8760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(3 </a:t>
            </a:r>
            <a:r>
              <a:rPr lang="en-US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Glow plugs are used to help start a cold diesel engine and help prevent excessive white smoke during warm-up.</a:t>
            </a:r>
          </a:p>
          <a:p>
            <a:r>
              <a:rPr lang="en-US" dirty="0"/>
              <a:t>Emissions are controlled on newer diesel engines </a:t>
            </a:r>
          </a:p>
          <a:p>
            <a:r>
              <a:rPr lang="en-US" dirty="0"/>
              <a:t>Diesel engine </a:t>
            </a:r>
            <a:r>
              <a:rPr lang="en-US" dirty="0" smtClean="0"/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6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DIESEL ENGINES </a:t>
            </a:r>
            <a:r>
              <a:rPr lang="en-US" dirty="0" smtClean="0"/>
              <a:t>(2 </a:t>
            </a:r>
            <a:r>
              <a:rPr lang="en-US" dirty="0"/>
              <a:t>OF 3)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the piston reaches the top of its compression stroke, fuel is injected into the cylinder, where it is ignited by the hot air.</a:t>
            </a:r>
          </a:p>
          <a:p>
            <a:r>
              <a:rPr lang="en-US" dirty="0" smtClean="0"/>
              <a:t>As the fuel burns, it expands and produces power. </a:t>
            </a:r>
          </a:p>
          <a:p>
            <a:pPr lvl="1"/>
            <a:r>
              <a:rPr lang="en-US" dirty="0" smtClean="0"/>
              <a:t>It is made heavier and stronger than the same size gasoline-powered engine.</a:t>
            </a:r>
          </a:p>
        </p:txBody>
      </p:sp>
    </p:spTree>
    <p:extLst>
      <p:ext uri="{BB962C8B-B14F-4D97-AF65-F5344CB8AC3E}">
        <p14:creationId xmlns:p14="http://schemas.microsoft.com/office/powerpoint/2010/main" val="40119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DIESEL ENGINES </a:t>
            </a:r>
            <a:r>
              <a:rPr lang="en-US" dirty="0" smtClean="0"/>
              <a:t>(3 </a:t>
            </a:r>
            <a:r>
              <a:rPr lang="en-US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diesel engine uses a fuel system with a precision injection pump and individual fuel injectors. </a:t>
            </a:r>
          </a:p>
          <a:p>
            <a:pPr lvl="1"/>
            <a:r>
              <a:rPr lang="en-US" dirty="0"/>
              <a:t>The pump delivers fuel to the injectors at a high pressure and at timed intervals. </a:t>
            </a:r>
          </a:p>
          <a:p>
            <a:pPr lvl="1"/>
            <a:r>
              <a:rPr lang="en-US" dirty="0"/>
              <a:t>Each injector sprays fuel into the combustion chamber at the precise moment required for efficient combustion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7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11–1</a:t>
            </a:r>
            <a:r>
              <a:rPr lang="en-US" dirty="0" smtClean="0"/>
              <a:t> Diesel combustion occurs when fuel is injected into the hot, highly compressed air in the cylinder.</a:t>
            </a:r>
            <a:endParaRPr lang="en-US" dirty="0"/>
          </a:p>
        </p:txBody>
      </p:sp>
      <p:pic>
        <p:nvPicPr>
          <p:cNvPr id="3" name="Picture 2" descr="6540011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4580" y="1650491"/>
            <a:ext cx="4434840" cy="44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9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11–2</a:t>
            </a:r>
            <a:r>
              <a:rPr lang="en-US" dirty="0" smtClean="0"/>
              <a:t> A Typical high-pressure common rail (HPCR) type diesel fuel system.</a:t>
            </a:r>
            <a:endParaRPr lang="en-US" dirty="0"/>
          </a:p>
        </p:txBody>
      </p:sp>
      <p:pic>
        <p:nvPicPr>
          <p:cNvPr id="3" name="Picture 2" descr="6540011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978" y="1726996"/>
            <a:ext cx="7826045" cy="43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0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4280</TotalTime>
  <Words>1544</Words>
  <Application>Microsoft Macintosh PowerPoint</Application>
  <PresentationFormat>On-screen Show (4:3)</PresentationFormat>
  <Paragraphs>172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ＭＳ Ｐゴシック</vt:lpstr>
      <vt:lpstr>Tahoma</vt:lpstr>
      <vt:lpstr>Times New Roman</vt:lpstr>
      <vt:lpstr>Verdana</vt:lpstr>
      <vt:lpstr>Wingdings</vt:lpstr>
      <vt:lpstr>Arial</vt:lpstr>
      <vt:lpstr>508 Lecture</vt:lpstr>
      <vt:lpstr>Automotive Engines Theory and Servicing</vt:lpstr>
      <vt:lpstr>OBJECTIVES (1 OF 3)</vt:lpstr>
      <vt:lpstr>OBJECTIVES (2 OF 3)</vt:lpstr>
      <vt:lpstr>OBJECTIVES (3 OF 3)</vt:lpstr>
      <vt:lpstr>DIESEL ENGINES (1 OF 3)</vt:lpstr>
      <vt:lpstr>DIESEL ENGINES (2 OF 3)</vt:lpstr>
      <vt:lpstr>DIESEL ENGINES (3 OF 3)</vt:lpstr>
      <vt:lpstr>FIGURE 11–1 Diesel combustion occurs when fuel is injected into the hot, highly compressed air in the cylinder.</vt:lpstr>
      <vt:lpstr>FIGURE 11–2 A Typical high-pressure common rail (HPCR) type diesel fuel system.</vt:lpstr>
      <vt:lpstr>THREE PHASES OF COMBUSTION</vt:lpstr>
      <vt:lpstr>FUEL TANK AND LIFT PUMP PARTS INVOLVED</vt:lpstr>
      <vt:lpstr>INJECTION PUMP</vt:lpstr>
      <vt:lpstr>HEUI SYSTEM (1 OF 2)</vt:lpstr>
      <vt:lpstr>HEUI SYSTEM (2 OF 2)</vt:lpstr>
      <vt:lpstr>FIGURE 11–11 A HEUI injector from a Ford PowerStroke diesel engine. The O-ring grooves indicate the location of the O-rings that seal the fuel section of the injector from coolant and from the engine oil.</vt:lpstr>
      <vt:lpstr>DIESEL INJECTOR NOZZLES (1 OF 2)</vt:lpstr>
      <vt:lpstr>DIESEL INJECTOR NOZZLES (2 OF 2)</vt:lpstr>
      <vt:lpstr>FIGURE 11–12 Typical computer-controlled diesel engine fuel injectors.</vt:lpstr>
      <vt:lpstr>GLOW PLUGS</vt:lpstr>
      <vt:lpstr>ENGINE-DRIVEN VACUUM PUMP (1 OF 2)</vt:lpstr>
      <vt:lpstr>ENGINE-DRIVEN VACUUM PUMP (2 OF 2)</vt:lpstr>
      <vt:lpstr>DIESEL FUEL HEATERS</vt:lpstr>
      <vt:lpstr>ACCELERATOR PEDAL POSITION SENSOR</vt:lpstr>
      <vt:lpstr>FIGURE 11–17 A typical accelerator pedal position (APP) sensor uses three different sensors in one package with each creating a different voltage as the accelerator is moved.</vt:lpstr>
      <vt:lpstr>DIESEL ENGINE TURBOCHARGERS</vt:lpstr>
      <vt:lpstr>EXHAUST GAS RECIRCULATION (1 OF 2)</vt:lpstr>
      <vt:lpstr>EXHAUST GAS RECIRCULATION (2 OF 2)</vt:lpstr>
      <vt:lpstr>FIGURE 11–21 A cutaway showing the exhaust cooler. The cooler the exhaust is, the more effective it is in controlling NOx emissions.</vt:lpstr>
      <vt:lpstr>DIESEL PARTICULATE MATTER</vt:lpstr>
      <vt:lpstr>FIGURE 11–22 Relative size of particulate matter to a human hair.</vt:lpstr>
      <vt:lpstr>DIESEL OXIDATION CATALYST (1 OF 2)</vt:lpstr>
      <vt:lpstr>DIESEL OXIDATION CATALYST (2 OF 2)</vt:lpstr>
      <vt:lpstr>DIESEL EXHAUST PARTICULATE FILTER (1 OF 2)</vt:lpstr>
      <vt:lpstr>DIESEL EXHAUST PARTICULATE FILTER (2 OF 2)</vt:lpstr>
      <vt:lpstr>FIGURE 11–24 Aftertreatment of diesel exhaust is handled by the DOC and DPF.</vt:lpstr>
      <vt:lpstr>SELECTIVE CATALYTIC REDUCTION</vt:lpstr>
      <vt:lpstr>FIGURE 11–30 Diesel exhaust fluid is housed in a separate container that holds from 5 to 10 gallons, or enough to last until the next scheduled oil change in most diesel vehicles that use SCR.</vt:lpstr>
      <vt:lpstr>DIESEL EXHAUST SMOKE DIAGNOSIS (1 OF 2)</vt:lpstr>
      <vt:lpstr>DIESEL EXHAUST SMOKE DIAGNOSIS (2 OF 2)</vt:lpstr>
      <vt:lpstr>DISEL PERFORMANCE DIAGNOSIS</vt:lpstr>
      <vt:lpstr>FIGURE 11–32 A pressure gauge checking the fuel pressure from the lift pump on a Cummins 6.7 liter diesel.</vt:lpstr>
      <vt:lpstr>COMPRESSION TESTING (1 OF 2)</vt:lpstr>
      <vt:lpstr>COMPRESSION TESTING (2 OF 2)</vt:lpstr>
      <vt:lpstr>FIGURE 11–33 A compression gauge that is designed for the higher compression ratio of a diesel engine should be used when checking the compression.</vt:lpstr>
      <vt:lpstr>GLOW PLUG RESISTANCE BALANCE TEST</vt:lpstr>
      <vt:lpstr>INJECTOR POP TESTING</vt:lpstr>
      <vt:lpstr>DIESEL EMISSION TESTING</vt:lpstr>
      <vt:lpstr>SUMMARY (1 OF 3)</vt:lpstr>
      <vt:lpstr>SUMMARY (2 OF 3)</vt:lpstr>
      <vt:lpstr>SUMMARY (3 OF 3)</vt:lpstr>
    </vt:vector>
  </TitlesOfParts>
  <Company>echosvoice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Diesel Engine Operation and Diagnosis</dc:title>
  <dc:subject>Automotive Engines Theory and Servicing, Ninth Edition</dc:subject>
  <dc:creator>James D. Halderman</dc:creator>
  <cp:keywords>Automotive</cp:keywords>
  <cp:lastModifiedBy>Anthony Borsani</cp:lastModifiedBy>
  <cp:revision>211</cp:revision>
  <dcterms:created xsi:type="dcterms:W3CDTF">2014-07-14T20:04:21Z</dcterms:created>
  <dcterms:modified xsi:type="dcterms:W3CDTF">2018-03-15T12:38:17Z</dcterms:modified>
</cp:coreProperties>
</file>