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76" r:id="rId2"/>
    <p:sldId id="397" r:id="rId3"/>
    <p:sldId id="414" r:id="rId4"/>
    <p:sldId id="425" r:id="rId5"/>
    <p:sldId id="426" r:id="rId6"/>
    <p:sldId id="427" r:id="rId7"/>
    <p:sldId id="398" r:id="rId8"/>
    <p:sldId id="401" r:id="rId9"/>
    <p:sldId id="416" r:id="rId10"/>
    <p:sldId id="417" r:id="rId11"/>
    <p:sldId id="403" r:id="rId12"/>
    <p:sldId id="418" r:id="rId13"/>
    <p:sldId id="405" r:id="rId14"/>
    <p:sldId id="419" r:id="rId15"/>
    <p:sldId id="420" r:id="rId16"/>
    <p:sldId id="407" r:id="rId17"/>
    <p:sldId id="408" r:id="rId18"/>
    <p:sldId id="421" r:id="rId19"/>
    <p:sldId id="410" r:id="rId20"/>
    <p:sldId id="411" r:id="rId21"/>
    <p:sldId id="412" r:id="rId22"/>
    <p:sldId id="413" r:id="rId23"/>
    <p:sldId id="42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7" autoAdjust="0"/>
    <p:restoredTop sz="83248" autoAdjust="0"/>
  </p:normalViewPr>
  <p:slideViewPr>
    <p:cSldViewPr>
      <p:cViewPr varScale="1">
        <p:scale>
          <a:sx n="189" d="100"/>
          <a:sy n="189" d="100"/>
        </p:scale>
        <p:origin x="1088" y="168"/>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3/15/18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3/15/18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91B5450C-ECD9-8B4B-86DC-12F3D6CE7553}" type="slidenum">
              <a:rPr lang="en-US" sz="1200">
                <a:latin typeface="Tahoma" charset="0"/>
              </a:rPr>
              <a:pPr eaLnBrk="1" hangingPunct="1"/>
              <a:t>2</a:t>
            </a:fld>
            <a:endParaRPr lang="en-US" sz="1200">
              <a:latin typeface="Tahoma" charset="0"/>
            </a:endParaRPr>
          </a:p>
        </p:txBody>
      </p:sp>
      <p:sp>
        <p:nvSpPr>
          <p:cNvPr id="8194"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975"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012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Engines Theory and Servicing</a:t>
            </a:r>
          </a:p>
        </p:txBody>
      </p:sp>
      <p:sp>
        <p:nvSpPr>
          <p:cNvPr id="3" name="Text Placeholder 2"/>
          <p:cNvSpPr>
            <a:spLocks noGrp="1"/>
          </p:cNvSpPr>
          <p:nvPr>
            <p:ph type="body" sz="quarter" idx="13"/>
          </p:nvPr>
        </p:nvSpPr>
        <p:spPr/>
        <p:txBody>
          <a:bodyPr/>
          <a:lstStyle/>
          <a:p>
            <a:r>
              <a:rPr lang="en-US" dirty="0" smtClean="0"/>
              <a:t>Ninth Edition</a:t>
            </a:r>
            <a:endParaRPr lang="en-US" dirty="0"/>
          </a:p>
        </p:txBody>
      </p:sp>
      <p:sp>
        <p:nvSpPr>
          <p:cNvPr id="4" name="Text Placeholder 3"/>
          <p:cNvSpPr>
            <a:spLocks noGrp="1"/>
          </p:cNvSpPr>
          <p:nvPr>
            <p:ph type="body" sz="quarter" idx="14"/>
          </p:nvPr>
        </p:nvSpPr>
        <p:spPr/>
        <p:txBody>
          <a:bodyPr/>
          <a:lstStyle/>
          <a:p>
            <a:r>
              <a:rPr lang="en-US" dirty="0" smtClean="0"/>
              <a:t>Chapter 10</a:t>
            </a:r>
            <a:endParaRPr lang="en-US" dirty="0"/>
          </a:p>
        </p:txBody>
      </p:sp>
      <p:sp>
        <p:nvSpPr>
          <p:cNvPr id="5" name="Text Placeholder 4"/>
          <p:cNvSpPr>
            <a:spLocks noGrp="1"/>
          </p:cNvSpPr>
          <p:nvPr>
            <p:ph type="body" sz="quarter" idx="15"/>
          </p:nvPr>
        </p:nvSpPr>
        <p:spPr/>
        <p:txBody>
          <a:bodyPr/>
          <a:lstStyle/>
          <a:p>
            <a:r>
              <a:rPr lang="en-US" dirty="0" smtClean="0"/>
              <a:t>Gasoline Engine Operation, Parts, and Specifications</a:t>
            </a:r>
          </a:p>
        </p:txBody>
      </p:sp>
      <p:pic>
        <p:nvPicPr>
          <p:cNvPr id="6" name="Picture 5" descr="0134654005.jpg"/>
          <p:cNvPicPr>
            <a:picLocks noChangeAspect="1"/>
          </p:cNvPicPr>
          <p:nvPr/>
        </p:nvPicPr>
        <p:blipFill>
          <a:blip r:embed="rId2" cstate="print"/>
          <a:stretch>
            <a:fillRect/>
          </a:stretch>
        </p:blipFill>
        <p:spPr>
          <a:xfrm>
            <a:off x="488576" y="1447799"/>
            <a:ext cx="3840480" cy="49006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10–3</a:t>
            </a:r>
            <a:r>
              <a:rPr lang="en-US" dirty="0" smtClean="0"/>
              <a:t> The coolant temperature is controlled by the thermostat, which opens and allows coolant to flow to the radiator when the temperature reaches the rating temperature of the thermostat.</a:t>
            </a:r>
            <a:endParaRPr lang="en-US" dirty="0"/>
          </a:p>
        </p:txBody>
      </p:sp>
      <p:pic>
        <p:nvPicPr>
          <p:cNvPr id="3" name="Picture 2" descr="6540010003.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545437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US" smtClean="0"/>
              <a:t>FOUR-STROKE CYCLE OPERATION</a:t>
            </a:r>
            <a:endParaRPr lang="en-US"/>
          </a:p>
        </p:txBody>
      </p:sp>
      <p:sp>
        <p:nvSpPr>
          <p:cNvPr id="14338" name="Rectangle 3"/>
          <p:cNvSpPr>
            <a:spLocks noGrp="1" noChangeArrowheads="1"/>
          </p:cNvSpPr>
          <p:nvPr>
            <p:ph type="body" idx="1"/>
          </p:nvPr>
        </p:nvSpPr>
        <p:spPr/>
        <p:txBody>
          <a:bodyPr/>
          <a:lstStyle/>
          <a:p>
            <a:r>
              <a:rPr lang="en-US" smtClean="0"/>
              <a:t>Principles</a:t>
            </a:r>
          </a:p>
          <a:p>
            <a:r>
              <a:rPr lang="en-US" smtClean="0"/>
              <a:t>Operation</a:t>
            </a:r>
          </a:p>
          <a:p>
            <a:pPr lvl="1"/>
            <a:r>
              <a:rPr lang="en-US" smtClean="0"/>
              <a:t>Intake stroke</a:t>
            </a:r>
          </a:p>
          <a:p>
            <a:pPr lvl="1"/>
            <a:r>
              <a:rPr lang="en-US" smtClean="0"/>
              <a:t>Compression stroke</a:t>
            </a:r>
          </a:p>
          <a:p>
            <a:pPr lvl="1"/>
            <a:r>
              <a:rPr lang="en-US" smtClean="0"/>
              <a:t>Power stroke</a:t>
            </a:r>
          </a:p>
          <a:p>
            <a:pPr lvl="1"/>
            <a:r>
              <a:rPr lang="en-US" smtClean="0"/>
              <a:t>Exhaust stroke</a:t>
            </a:r>
          </a:p>
          <a:p>
            <a:r>
              <a:rPr lang="en-US" smtClean="0"/>
              <a:t>The 720-degree Cycle</a:t>
            </a:r>
            <a:endParaRPr lang="en-US"/>
          </a:p>
        </p:txBody>
      </p:sp>
    </p:spTree>
    <p:extLst>
      <p:ext uri="{BB962C8B-B14F-4D97-AF65-F5344CB8AC3E}">
        <p14:creationId xmlns:p14="http://schemas.microsoft.com/office/powerpoint/2010/main" val="4235685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10–6</a:t>
            </a:r>
            <a:r>
              <a:rPr lang="en-US" dirty="0" smtClean="0"/>
              <a:t> Cutaway of an engine showing the cylinder, piston, connecting rod, and crankshaft.</a:t>
            </a:r>
            <a:endParaRPr lang="en-US" dirty="0"/>
          </a:p>
        </p:txBody>
      </p:sp>
      <p:pic>
        <p:nvPicPr>
          <p:cNvPr id="3" name="Picture 2" descr="6540010006.jpg"/>
          <p:cNvPicPr>
            <a:picLocks noChangeAspect="1"/>
          </p:cNvPicPr>
          <p:nvPr/>
        </p:nvPicPr>
        <p:blipFill>
          <a:blip r:embed="rId2" cstate="print"/>
          <a:stretch>
            <a:fillRect/>
          </a:stretch>
        </p:blipFill>
        <p:spPr>
          <a:xfrm>
            <a:off x="2926080" y="1691639"/>
            <a:ext cx="3291840" cy="4389120"/>
          </a:xfrm>
          <a:prstGeom prst="rect">
            <a:avLst/>
          </a:prstGeom>
        </p:spPr>
      </p:pic>
    </p:spTree>
    <p:extLst>
      <p:ext uri="{BB962C8B-B14F-4D97-AF65-F5344CB8AC3E}">
        <p14:creationId xmlns:p14="http://schemas.microsoft.com/office/powerpoint/2010/main" val="4292369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dirty="0" smtClean="0"/>
              <a:t>ENGINE CLASSIFICATION AND CONSTRUCTION (1 OF 3)</a:t>
            </a:r>
            <a:endParaRPr lang="en-US" dirty="0"/>
          </a:p>
        </p:txBody>
      </p:sp>
      <p:sp>
        <p:nvSpPr>
          <p:cNvPr id="16386" name="Rectangle 3"/>
          <p:cNvSpPr>
            <a:spLocks noGrp="1" noChangeArrowheads="1"/>
          </p:cNvSpPr>
          <p:nvPr>
            <p:ph type="body" idx="1"/>
          </p:nvPr>
        </p:nvSpPr>
        <p:spPr/>
        <p:txBody>
          <a:bodyPr/>
          <a:lstStyle/>
          <a:p>
            <a:r>
              <a:rPr lang="en-US" dirty="0" smtClean="0"/>
              <a:t>Engines are classified by several characteristics, including:</a:t>
            </a:r>
          </a:p>
          <a:p>
            <a:pPr lvl="1"/>
            <a:r>
              <a:rPr lang="en-US" dirty="0" smtClean="0"/>
              <a:t>Number of strokes</a:t>
            </a:r>
          </a:p>
          <a:p>
            <a:pPr lvl="1"/>
            <a:r>
              <a:rPr lang="en-US" dirty="0" smtClean="0"/>
              <a:t>Cylinder arrangement</a:t>
            </a:r>
          </a:p>
          <a:p>
            <a:pPr lvl="1"/>
            <a:r>
              <a:rPr lang="en-US" dirty="0" smtClean="0"/>
              <a:t>Longitudinal and transverse mounting</a:t>
            </a:r>
          </a:p>
          <a:p>
            <a:pPr lvl="1"/>
            <a:r>
              <a:rPr lang="en-US" dirty="0" smtClean="0"/>
              <a:t>Valve and camshaft number and location</a:t>
            </a:r>
          </a:p>
        </p:txBody>
      </p:sp>
    </p:spTree>
    <p:extLst>
      <p:ext uri="{BB962C8B-B14F-4D97-AF65-F5344CB8AC3E}">
        <p14:creationId xmlns:p14="http://schemas.microsoft.com/office/powerpoint/2010/main" val="2303917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ENGINE CLASSIFICATION AND CONSTRUCTION </a:t>
            </a:r>
            <a:r>
              <a:rPr lang="en-US" dirty="0" smtClean="0"/>
              <a:t>(2 </a:t>
            </a:r>
            <a:r>
              <a:rPr lang="en-US" dirty="0"/>
              <a:t>OF </a:t>
            </a:r>
            <a:r>
              <a:rPr lang="en-US" dirty="0" smtClean="0"/>
              <a:t>3)</a:t>
            </a:r>
            <a:endParaRPr lang="en-US" dirty="0"/>
          </a:p>
        </p:txBody>
      </p:sp>
      <p:sp>
        <p:nvSpPr>
          <p:cNvPr id="3" name="Content Placeholder 2"/>
          <p:cNvSpPr>
            <a:spLocks noGrp="1"/>
          </p:cNvSpPr>
          <p:nvPr>
            <p:ph idx="1"/>
          </p:nvPr>
        </p:nvSpPr>
        <p:spPr/>
        <p:txBody>
          <a:bodyPr/>
          <a:lstStyle/>
          <a:p>
            <a:pPr lvl="1"/>
            <a:r>
              <a:rPr lang="en-US" dirty="0"/>
              <a:t>Type of </a:t>
            </a:r>
            <a:r>
              <a:rPr lang="en-US" dirty="0" smtClean="0"/>
              <a:t>fuel</a:t>
            </a:r>
            <a:endParaRPr lang="en-US" dirty="0"/>
          </a:p>
          <a:p>
            <a:pPr lvl="1"/>
            <a:r>
              <a:rPr lang="en-US" dirty="0"/>
              <a:t>Cooling method</a:t>
            </a:r>
          </a:p>
          <a:p>
            <a:pPr lvl="1"/>
            <a:r>
              <a:rPr lang="en-US" dirty="0"/>
              <a:t>Type of induction </a:t>
            </a:r>
            <a:r>
              <a:rPr lang="en-US" dirty="0" smtClean="0"/>
              <a:t>pressure</a:t>
            </a:r>
            <a:endParaRPr lang="en-US" dirty="0"/>
          </a:p>
        </p:txBody>
      </p:sp>
    </p:spTree>
    <p:extLst>
      <p:ext uri="{BB962C8B-B14F-4D97-AF65-F5344CB8AC3E}">
        <p14:creationId xmlns:p14="http://schemas.microsoft.com/office/powerpoint/2010/main" val="2267369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10–7</a:t>
            </a:r>
            <a:r>
              <a:rPr lang="en-US" dirty="0" smtClean="0"/>
              <a:t> Automotive engine cylinder arrangements.</a:t>
            </a:r>
            <a:endParaRPr lang="en-US" dirty="0"/>
          </a:p>
        </p:txBody>
      </p:sp>
      <p:pic>
        <p:nvPicPr>
          <p:cNvPr id="3" name="Picture 2" descr="6540010007.jpg"/>
          <p:cNvPicPr>
            <a:picLocks noChangeAspect="1"/>
          </p:cNvPicPr>
          <p:nvPr/>
        </p:nvPicPr>
        <p:blipFill>
          <a:blip r:embed="rId2" cstate="print"/>
          <a:stretch>
            <a:fillRect/>
          </a:stretch>
        </p:blipFill>
        <p:spPr>
          <a:xfrm>
            <a:off x="1867205" y="1680667"/>
            <a:ext cx="5409590" cy="4411065"/>
          </a:xfrm>
          <a:prstGeom prst="rect">
            <a:avLst/>
          </a:prstGeom>
        </p:spPr>
      </p:pic>
    </p:spTree>
    <p:extLst>
      <p:ext uri="{BB962C8B-B14F-4D97-AF65-F5344CB8AC3E}">
        <p14:creationId xmlns:p14="http://schemas.microsoft.com/office/powerpoint/2010/main" val="1473922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dirty="0" smtClean="0"/>
              <a:t>ENGINE CLASSIFICATION AND CONSTRUCTION (3 OF 3)</a:t>
            </a:r>
            <a:endParaRPr lang="en-US" dirty="0"/>
          </a:p>
        </p:txBody>
      </p:sp>
      <p:sp>
        <p:nvSpPr>
          <p:cNvPr id="18434" name="Rectangle 3"/>
          <p:cNvSpPr>
            <a:spLocks noGrp="1" noChangeArrowheads="1"/>
          </p:cNvSpPr>
          <p:nvPr>
            <p:ph idx="1"/>
          </p:nvPr>
        </p:nvSpPr>
        <p:spPr>
          <a:xfrm>
            <a:off x="457200" y="1600200"/>
            <a:ext cx="4191000" cy="4525963"/>
          </a:xfrm>
        </p:spPr>
        <p:txBody>
          <a:bodyPr/>
          <a:lstStyle/>
          <a:p>
            <a:r>
              <a:rPr lang="en-US" dirty="0" smtClean="0"/>
              <a:t>Engine Rotation Direction</a:t>
            </a:r>
            <a:endParaRPr lang="en-US" dirty="0"/>
          </a:p>
        </p:txBody>
      </p:sp>
      <p:grpSp>
        <p:nvGrpSpPr>
          <p:cNvPr id="18435" name="Group 7"/>
          <p:cNvGrpSpPr>
            <a:grpSpLocks/>
          </p:cNvGrpSpPr>
          <p:nvPr/>
        </p:nvGrpSpPr>
        <p:grpSpPr bwMode="auto">
          <a:xfrm>
            <a:off x="4419600" y="1531938"/>
            <a:ext cx="4375150" cy="4194175"/>
            <a:chOff x="2784" y="1271"/>
            <a:chExt cx="2756" cy="2642"/>
          </a:xfrm>
        </p:grpSpPr>
        <p:pic>
          <p:nvPicPr>
            <p:cNvPr id="18436" name="Picture 4" descr="AAJKYJ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71"/>
              <a:ext cx="2626" cy="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5926" name="Rectangle 6"/>
            <p:cNvSpPr>
              <a:spLocks noChangeArrowheads="1"/>
            </p:cNvSpPr>
            <p:nvPr/>
          </p:nvSpPr>
          <p:spPr bwMode="auto">
            <a:xfrm>
              <a:off x="2784" y="3312"/>
              <a:ext cx="2736" cy="601"/>
            </a:xfrm>
            <a:prstGeom prst="rect">
              <a:avLst/>
            </a:prstGeom>
            <a:noFill/>
            <a:ln>
              <a:noFill/>
            </a:ln>
            <a:effectLst/>
            <a:extLst/>
          </p:spPr>
          <p:txBody>
            <a:bodyPr>
              <a:spAutoFit/>
            </a:bodyPr>
            <a:lstStyle/>
            <a:p>
              <a:pPr>
                <a:defRPr/>
              </a:pPr>
              <a:r>
                <a:rPr lang="en-US" b="1" dirty="0">
                  <a:cs typeface="+mn-cs"/>
                </a:rPr>
                <a:t>FIGURE 10–15 </a:t>
              </a:r>
              <a:r>
                <a:rPr lang="en-US" dirty="0">
                  <a:cs typeface="+mn-cs"/>
                </a:rPr>
                <a:t>Inline 4-cylinder engine showing principal and nonprincipal ends. Normal direction of rotation is clockwise (CW) as viewed from the front or accessory belt (nonprincipal) end.</a:t>
              </a:r>
            </a:p>
          </p:txBody>
        </p:sp>
      </p:grpSp>
    </p:spTree>
    <p:extLst>
      <p:ext uri="{BB962C8B-B14F-4D97-AF65-F5344CB8AC3E}">
        <p14:creationId xmlns:p14="http://schemas.microsoft.com/office/powerpoint/2010/main" val="2881571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mtClean="0"/>
              <a:t>ENGINE MEASUREMENT</a:t>
            </a:r>
            <a:endParaRPr lang="en-US"/>
          </a:p>
        </p:txBody>
      </p:sp>
      <p:sp>
        <p:nvSpPr>
          <p:cNvPr id="19458" name="Rectangle 3"/>
          <p:cNvSpPr>
            <a:spLocks noGrp="1" noChangeArrowheads="1"/>
          </p:cNvSpPr>
          <p:nvPr>
            <p:ph type="body" idx="1"/>
          </p:nvPr>
        </p:nvSpPr>
        <p:spPr/>
        <p:txBody>
          <a:bodyPr/>
          <a:lstStyle/>
          <a:p>
            <a:r>
              <a:rPr lang="en-US" smtClean="0"/>
              <a:t>Bore</a:t>
            </a:r>
          </a:p>
          <a:p>
            <a:r>
              <a:rPr lang="en-US" smtClean="0"/>
              <a:t>Stroke</a:t>
            </a:r>
          </a:p>
          <a:p>
            <a:r>
              <a:rPr lang="en-US" smtClean="0"/>
              <a:t>Displacement</a:t>
            </a:r>
          </a:p>
          <a:p>
            <a:r>
              <a:rPr lang="en-US" smtClean="0"/>
              <a:t>Conversion</a:t>
            </a:r>
          </a:p>
          <a:p>
            <a:r>
              <a:rPr lang="en-US" smtClean="0"/>
              <a:t>Calculating Cubic Inch Displacement</a:t>
            </a:r>
          </a:p>
          <a:p>
            <a:r>
              <a:rPr lang="en-US" smtClean="0"/>
              <a:t>Engine Size Conversion</a:t>
            </a:r>
            <a:endParaRPr lang="en-US"/>
          </a:p>
        </p:txBody>
      </p:sp>
    </p:spTree>
    <p:extLst>
      <p:ext uri="{BB962C8B-B14F-4D97-AF65-F5344CB8AC3E}">
        <p14:creationId xmlns:p14="http://schemas.microsoft.com/office/powerpoint/2010/main" val="3058577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10–16</a:t>
            </a:r>
            <a:r>
              <a:rPr lang="en-US" dirty="0" smtClean="0"/>
              <a:t> The bore and stroke of pistons are used to calculate an engine’s displacement.</a:t>
            </a:r>
            <a:endParaRPr lang="en-US" dirty="0"/>
          </a:p>
        </p:txBody>
      </p:sp>
      <p:pic>
        <p:nvPicPr>
          <p:cNvPr id="3" name="Picture 2" descr="6540010016.jpg"/>
          <p:cNvPicPr>
            <a:picLocks noChangeAspect="1"/>
          </p:cNvPicPr>
          <p:nvPr/>
        </p:nvPicPr>
        <p:blipFill>
          <a:blip r:embed="rId2" cstate="print"/>
          <a:stretch>
            <a:fillRect/>
          </a:stretch>
        </p:blipFill>
        <p:spPr>
          <a:xfrm>
            <a:off x="2492655" y="1801369"/>
            <a:ext cx="4158690" cy="4169663"/>
          </a:xfrm>
          <a:prstGeom prst="rect">
            <a:avLst/>
          </a:prstGeom>
        </p:spPr>
      </p:pic>
    </p:spTree>
    <p:extLst>
      <p:ext uri="{BB962C8B-B14F-4D97-AF65-F5344CB8AC3E}">
        <p14:creationId xmlns:p14="http://schemas.microsoft.com/office/powerpoint/2010/main" val="1022221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COMPRESSION RATIO (1 OF 2)</a:t>
            </a:r>
            <a:endParaRPr lang="en-US" dirty="0"/>
          </a:p>
        </p:txBody>
      </p:sp>
      <p:sp>
        <p:nvSpPr>
          <p:cNvPr id="21506" name="Rectangle 3"/>
          <p:cNvSpPr>
            <a:spLocks noGrp="1" noChangeArrowheads="1"/>
          </p:cNvSpPr>
          <p:nvPr>
            <p:ph idx="1"/>
          </p:nvPr>
        </p:nvSpPr>
        <p:spPr>
          <a:xfrm>
            <a:off x="457200" y="1600200"/>
            <a:ext cx="3733800" cy="4525963"/>
          </a:xfrm>
        </p:spPr>
        <p:txBody>
          <a:bodyPr/>
          <a:lstStyle/>
          <a:p>
            <a:r>
              <a:rPr lang="en-US" dirty="0" smtClean="0"/>
              <a:t>Compression ratio (CR) is the ratio of the difference in the cylinder volume when the piston is at the bottom of the stroke to the volume in the cylinder above the piston when the piston is at the top of the stroke. </a:t>
            </a:r>
            <a:endParaRPr lang="en-US" dirty="0"/>
          </a:p>
        </p:txBody>
      </p:sp>
      <p:grpSp>
        <p:nvGrpSpPr>
          <p:cNvPr id="21507" name="Group 7"/>
          <p:cNvGrpSpPr>
            <a:grpSpLocks/>
          </p:cNvGrpSpPr>
          <p:nvPr/>
        </p:nvGrpSpPr>
        <p:grpSpPr bwMode="auto">
          <a:xfrm>
            <a:off x="4154488" y="1524000"/>
            <a:ext cx="4953000" cy="4983163"/>
            <a:chOff x="2521" y="1377"/>
            <a:chExt cx="3120" cy="3139"/>
          </a:xfrm>
        </p:grpSpPr>
        <p:pic>
          <p:nvPicPr>
            <p:cNvPr id="21508" name="Picture 4" descr="AAJKYJ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 y="1377"/>
              <a:ext cx="2088" cy="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2070" name="Rectangle 6"/>
            <p:cNvSpPr>
              <a:spLocks noChangeArrowheads="1"/>
            </p:cNvSpPr>
            <p:nvPr/>
          </p:nvSpPr>
          <p:spPr bwMode="auto">
            <a:xfrm>
              <a:off x="2521" y="3585"/>
              <a:ext cx="3120" cy="931"/>
            </a:xfrm>
            <a:prstGeom prst="rect">
              <a:avLst/>
            </a:prstGeom>
            <a:noFill/>
            <a:ln>
              <a:noFill/>
            </a:ln>
            <a:effectLst/>
            <a:extLst/>
          </p:spPr>
          <p:txBody>
            <a:bodyPr wrap="square">
              <a:spAutoFit/>
            </a:bodyPr>
            <a:lstStyle/>
            <a:p>
              <a:pPr>
                <a:defRPr/>
              </a:pPr>
              <a:r>
                <a:rPr lang="en-US" b="1" dirty="0">
                  <a:cs typeface="+mn-cs"/>
                </a:rPr>
                <a:t>FIGURE 10–18 </a:t>
              </a:r>
              <a:r>
                <a:rPr lang="en-US" dirty="0">
                  <a:cs typeface="+mn-cs"/>
                </a:rPr>
                <a:t>Compression ratio is the ratio of the total cylinder volume (when the piston is at the bottom of its stroke) to the clearance volume (when the piston is at the top of its stroke).</a:t>
              </a:r>
            </a:p>
          </p:txBody>
        </p:sp>
      </p:grpSp>
    </p:spTree>
    <p:extLst>
      <p:ext uri="{BB962C8B-B14F-4D97-AF65-F5344CB8AC3E}">
        <p14:creationId xmlns:p14="http://schemas.microsoft.com/office/powerpoint/2010/main" val="712004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
          <p:cNvSpPr>
            <a:spLocks noGrp="1" noChangeArrowheads="1"/>
          </p:cNvSpPr>
          <p:nvPr>
            <p:ph type="title"/>
          </p:nvPr>
        </p:nvSpPr>
        <p:spPr/>
        <p:txBody>
          <a:bodyPr/>
          <a:lstStyle/>
          <a:p>
            <a:r>
              <a:rPr lang="en-US" dirty="0" smtClean="0"/>
              <a:t>OBJECTIVES (1 OF 2)</a:t>
            </a:r>
            <a:endParaRPr lang="en-US" dirty="0"/>
          </a:p>
        </p:txBody>
      </p:sp>
      <p:sp>
        <p:nvSpPr>
          <p:cNvPr id="7170" name="Rectangle 8"/>
          <p:cNvSpPr>
            <a:spLocks noGrp="1" noChangeArrowheads="1"/>
          </p:cNvSpPr>
          <p:nvPr>
            <p:ph type="body" idx="1"/>
          </p:nvPr>
        </p:nvSpPr>
        <p:spPr/>
        <p:txBody>
          <a:bodyPr/>
          <a:lstStyle/>
          <a:p>
            <a:pPr marL="0" indent="-29718">
              <a:buNone/>
            </a:pPr>
            <a:r>
              <a:rPr lang="en-US" b="1" dirty="0" smtClean="0">
                <a:solidFill>
                  <a:srgbClr val="007FA3"/>
                </a:solidFill>
              </a:rPr>
              <a:t>10.1</a:t>
            </a:r>
            <a:r>
              <a:rPr lang="en-US" dirty="0" smtClean="0"/>
              <a:t> Discuss engine construction, purpose and function of an engine, and energy and power of an engine. </a:t>
            </a:r>
          </a:p>
          <a:p>
            <a:pPr marL="0" indent="-29718">
              <a:buNone/>
            </a:pPr>
            <a:r>
              <a:rPr lang="en-US" b="1" dirty="0" smtClean="0">
                <a:solidFill>
                  <a:srgbClr val="007FA3"/>
                </a:solidFill>
              </a:rPr>
              <a:t>10.2</a:t>
            </a:r>
            <a:r>
              <a:rPr lang="en-US" dirty="0" smtClean="0"/>
              <a:t> Explain engine parts and systems. </a:t>
            </a:r>
          </a:p>
          <a:p>
            <a:pPr marL="0" indent="-29718">
              <a:buNone/>
            </a:pPr>
            <a:r>
              <a:rPr lang="en-US" b="1" dirty="0" smtClean="0">
                <a:solidFill>
                  <a:srgbClr val="007FA3"/>
                </a:solidFill>
              </a:rPr>
              <a:t>10.3</a:t>
            </a:r>
            <a:r>
              <a:rPr lang="en-US" dirty="0" smtClean="0"/>
              <a:t> Explain four-stroke cycle operation. </a:t>
            </a:r>
          </a:p>
        </p:txBody>
      </p:sp>
    </p:spTree>
    <p:extLst>
      <p:ext uri="{BB962C8B-B14F-4D97-AF65-F5344CB8AC3E}">
        <p14:creationId xmlns:p14="http://schemas.microsoft.com/office/powerpoint/2010/main" val="1257248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dirty="0" smtClean="0"/>
              <a:t>COMPRESSION RATIO (2 OF 2)</a:t>
            </a:r>
            <a:endParaRPr lang="en-US" dirty="0"/>
          </a:p>
        </p:txBody>
      </p:sp>
      <p:sp>
        <p:nvSpPr>
          <p:cNvPr id="22530" name="Rectangle 3"/>
          <p:cNvSpPr>
            <a:spLocks noGrp="1" noChangeArrowheads="1"/>
          </p:cNvSpPr>
          <p:nvPr>
            <p:ph idx="1"/>
          </p:nvPr>
        </p:nvSpPr>
        <p:spPr>
          <a:xfrm>
            <a:off x="457200" y="1600200"/>
            <a:ext cx="4114800" cy="4525963"/>
          </a:xfrm>
        </p:spPr>
        <p:txBody>
          <a:bodyPr/>
          <a:lstStyle/>
          <a:p>
            <a:r>
              <a:rPr lang="en-US" dirty="0" smtClean="0"/>
              <a:t>Calculating Compression Ratio</a:t>
            </a:r>
          </a:p>
          <a:p>
            <a:r>
              <a:rPr lang="en-US" dirty="0" smtClean="0"/>
              <a:t>Changing Compression Ratio</a:t>
            </a:r>
          </a:p>
          <a:p>
            <a:pPr lvl="1"/>
            <a:r>
              <a:rPr lang="en-US" dirty="0" smtClean="0"/>
              <a:t>Head gasket thickness</a:t>
            </a:r>
          </a:p>
          <a:p>
            <a:pPr lvl="1"/>
            <a:r>
              <a:rPr lang="en-US" dirty="0" smtClean="0"/>
              <a:t>Increasing the cylinder size</a:t>
            </a:r>
            <a:endParaRPr lang="en-US" dirty="0"/>
          </a:p>
        </p:txBody>
      </p:sp>
      <p:grpSp>
        <p:nvGrpSpPr>
          <p:cNvPr id="22531" name="Group 7"/>
          <p:cNvGrpSpPr>
            <a:grpSpLocks/>
          </p:cNvGrpSpPr>
          <p:nvPr/>
        </p:nvGrpSpPr>
        <p:grpSpPr bwMode="auto">
          <a:xfrm>
            <a:off x="2667496" y="1470528"/>
            <a:ext cx="6473786" cy="4814509"/>
            <a:chOff x="1029" y="739"/>
            <a:chExt cx="4766" cy="3352"/>
          </a:xfrm>
        </p:grpSpPr>
        <p:pic>
          <p:nvPicPr>
            <p:cNvPr id="22532" name="Picture 4" descr="AAJKYJF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 y="739"/>
              <a:ext cx="2626" cy="2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3094" name="Rectangle 6"/>
            <p:cNvSpPr>
              <a:spLocks noChangeArrowheads="1"/>
            </p:cNvSpPr>
            <p:nvPr/>
          </p:nvSpPr>
          <p:spPr bwMode="auto">
            <a:xfrm>
              <a:off x="1029" y="3641"/>
              <a:ext cx="4766" cy="450"/>
            </a:xfrm>
            <a:prstGeom prst="rect">
              <a:avLst/>
            </a:prstGeom>
            <a:noFill/>
            <a:ln>
              <a:noFill/>
            </a:ln>
            <a:effectLst/>
            <a:extLst/>
          </p:spPr>
          <p:txBody>
            <a:bodyPr wrap="square">
              <a:spAutoFit/>
            </a:bodyPr>
            <a:lstStyle/>
            <a:p>
              <a:pPr>
                <a:defRPr/>
              </a:pPr>
              <a:r>
                <a:rPr lang="en-US" b="1" dirty="0">
                  <a:cs typeface="+mn-cs"/>
                </a:rPr>
                <a:t>FIGURE 10–19 </a:t>
              </a:r>
              <a:r>
                <a:rPr lang="en-US" dirty="0">
                  <a:cs typeface="+mn-cs"/>
                </a:rPr>
                <a:t>Combustion chamber volume is the volume above the piston with the piston is at top dead center.</a:t>
              </a:r>
            </a:p>
          </p:txBody>
        </p:sp>
      </p:grpSp>
    </p:spTree>
    <p:extLst>
      <p:ext uri="{BB962C8B-B14F-4D97-AF65-F5344CB8AC3E}">
        <p14:creationId xmlns:p14="http://schemas.microsoft.com/office/powerpoint/2010/main" val="3535255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smtClean="0"/>
              <a:t>TORQUE AND HORSEPOWER</a:t>
            </a:r>
            <a:endParaRPr lang="en-US"/>
          </a:p>
        </p:txBody>
      </p:sp>
      <p:sp>
        <p:nvSpPr>
          <p:cNvPr id="23554" name="Rectangle 3"/>
          <p:cNvSpPr>
            <a:spLocks noGrp="1" noChangeArrowheads="1"/>
          </p:cNvSpPr>
          <p:nvPr>
            <p:ph idx="1"/>
          </p:nvPr>
        </p:nvSpPr>
        <p:spPr/>
        <p:txBody>
          <a:bodyPr/>
          <a:lstStyle/>
          <a:p>
            <a:r>
              <a:rPr lang="en-US" dirty="0" smtClean="0"/>
              <a:t>Definition of Torque</a:t>
            </a:r>
          </a:p>
          <a:p>
            <a:r>
              <a:rPr lang="en-US" dirty="0" smtClean="0"/>
              <a:t>Definition of Power</a:t>
            </a:r>
          </a:p>
          <a:p>
            <a:r>
              <a:rPr lang="en-US" dirty="0" smtClean="0"/>
              <a:t>Horsepower and Altitude</a:t>
            </a:r>
            <a:endParaRPr lang="en-US" dirty="0"/>
          </a:p>
        </p:txBody>
      </p:sp>
      <p:grpSp>
        <p:nvGrpSpPr>
          <p:cNvPr id="23555" name="Group 7"/>
          <p:cNvGrpSpPr>
            <a:grpSpLocks/>
          </p:cNvGrpSpPr>
          <p:nvPr/>
        </p:nvGrpSpPr>
        <p:grpSpPr bwMode="auto">
          <a:xfrm>
            <a:off x="4625975" y="1905000"/>
            <a:ext cx="4168775" cy="3522663"/>
            <a:chOff x="2914" y="1502"/>
            <a:chExt cx="2626" cy="2219"/>
          </a:xfrm>
        </p:grpSpPr>
        <p:pic>
          <p:nvPicPr>
            <p:cNvPr id="23556" name="Picture 4" descr="AAJKYJG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502"/>
              <a:ext cx="2626" cy="1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4118" name="Rectangle 6"/>
            <p:cNvSpPr>
              <a:spLocks noChangeArrowheads="1"/>
            </p:cNvSpPr>
            <p:nvPr/>
          </p:nvSpPr>
          <p:spPr bwMode="auto">
            <a:xfrm>
              <a:off x="2928" y="3120"/>
              <a:ext cx="2592" cy="601"/>
            </a:xfrm>
            <a:prstGeom prst="rect">
              <a:avLst/>
            </a:prstGeom>
            <a:noFill/>
            <a:ln>
              <a:noFill/>
            </a:ln>
            <a:effectLst/>
            <a:extLst/>
          </p:spPr>
          <p:txBody>
            <a:bodyPr>
              <a:spAutoFit/>
            </a:bodyPr>
            <a:lstStyle/>
            <a:p>
              <a:pPr>
                <a:defRPr/>
              </a:pPr>
              <a:r>
                <a:rPr lang="en-US" b="1" dirty="0">
                  <a:cs typeface="+mn-cs"/>
                </a:rPr>
                <a:t>FIGURE 10–20 </a:t>
              </a:r>
              <a:r>
                <a:rPr lang="en-US" dirty="0">
                  <a:cs typeface="+mn-cs"/>
                </a:rPr>
                <a:t>Torque is a twisting force equal to the distance from the pivot point times the force applied expressed in units called pound-feet (lb-ft) or newton-meters (N-m).</a:t>
              </a:r>
            </a:p>
          </p:txBody>
        </p:sp>
      </p:grpSp>
    </p:spTree>
    <p:extLst>
      <p:ext uri="{BB962C8B-B14F-4D97-AF65-F5344CB8AC3E}">
        <p14:creationId xmlns:p14="http://schemas.microsoft.com/office/powerpoint/2010/main" val="8777970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dirty="0" smtClean="0"/>
              <a:t>SUMMARY (1 OF 2)</a:t>
            </a:r>
            <a:endParaRPr lang="en-US" dirty="0"/>
          </a:p>
        </p:txBody>
      </p:sp>
      <p:sp>
        <p:nvSpPr>
          <p:cNvPr id="24578" name="Rectangle 3"/>
          <p:cNvSpPr>
            <a:spLocks noGrp="1" noChangeArrowheads="1"/>
          </p:cNvSpPr>
          <p:nvPr>
            <p:ph type="body" idx="1"/>
          </p:nvPr>
        </p:nvSpPr>
        <p:spPr/>
        <p:txBody>
          <a:bodyPr/>
          <a:lstStyle/>
          <a:p>
            <a:r>
              <a:rPr lang="en-US" dirty="0" smtClean="0"/>
              <a:t>The four strokes of the four-stroke cycle are intake, compression, power, and exhaust.</a:t>
            </a:r>
          </a:p>
          <a:p>
            <a:r>
              <a:rPr lang="en-US" dirty="0" smtClean="0"/>
              <a:t>Engines are classified by number and arrangement of cylinders and by number and location of valves and camshafts.</a:t>
            </a:r>
          </a:p>
        </p:txBody>
      </p:sp>
    </p:spTree>
    <p:extLst>
      <p:ext uri="{BB962C8B-B14F-4D97-AF65-F5344CB8AC3E}">
        <p14:creationId xmlns:p14="http://schemas.microsoft.com/office/powerpoint/2010/main" val="2689812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r>
              <a:rPr lang="en-US" dirty="0" smtClean="0"/>
              <a:t>(2 </a:t>
            </a:r>
            <a:r>
              <a:rPr lang="en-US" dirty="0"/>
              <a:t>OF 2)</a:t>
            </a:r>
          </a:p>
        </p:txBody>
      </p:sp>
      <p:sp>
        <p:nvSpPr>
          <p:cNvPr id="3" name="Content Placeholder 2"/>
          <p:cNvSpPr>
            <a:spLocks noGrp="1"/>
          </p:cNvSpPr>
          <p:nvPr>
            <p:ph idx="1"/>
          </p:nvPr>
        </p:nvSpPr>
        <p:spPr/>
        <p:txBody>
          <a:bodyPr/>
          <a:lstStyle/>
          <a:p>
            <a:r>
              <a:rPr lang="en-US" dirty="0"/>
              <a:t>Most engines rotate clockwise as viewed from the front (accessory) end of the engine. </a:t>
            </a:r>
          </a:p>
          <a:p>
            <a:r>
              <a:rPr lang="en-US" dirty="0"/>
              <a:t>Engine size is called displacement and represents the volume displaced by all of the pistons</a:t>
            </a:r>
            <a:r>
              <a:rPr lang="en-US" dirty="0" smtClean="0"/>
              <a:t>.</a:t>
            </a:r>
            <a:endParaRPr lang="en-US" dirty="0"/>
          </a:p>
        </p:txBody>
      </p:sp>
    </p:spTree>
    <p:extLst>
      <p:ext uri="{BB962C8B-B14F-4D97-AF65-F5344CB8AC3E}">
        <p14:creationId xmlns:p14="http://schemas.microsoft.com/office/powerpoint/2010/main" val="1642109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 </a:t>
            </a:r>
            <a:r>
              <a:rPr lang="en-US" smtClean="0"/>
              <a:t>(2 </a:t>
            </a:r>
            <a:r>
              <a:rPr lang="en-US"/>
              <a:t>OF 2)</a:t>
            </a:r>
          </a:p>
        </p:txBody>
      </p:sp>
      <p:sp>
        <p:nvSpPr>
          <p:cNvPr id="3" name="Content Placeholder 2"/>
          <p:cNvSpPr>
            <a:spLocks noGrp="1"/>
          </p:cNvSpPr>
          <p:nvPr>
            <p:ph idx="1"/>
          </p:nvPr>
        </p:nvSpPr>
        <p:spPr/>
        <p:txBody>
          <a:bodyPr/>
          <a:lstStyle/>
          <a:p>
            <a:pPr marL="0" indent="-29718">
              <a:buNone/>
            </a:pPr>
            <a:r>
              <a:rPr lang="en-US" b="1" dirty="0">
                <a:solidFill>
                  <a:srgbClr val="007FA3"/>
                </a:solidFill>
              </a:rPr>
              <a:t>10.4 </a:t>
            </a:r>
            <a:r>
              <a:rPr lang="en-US" dirty="0"/>
              <a:t>Discuss engine classification and construction. </a:t>
            </a:r>
          </a:p>
          <a:p>
            <a:pPr marL="0" indent="-29718">
              <a:buNone/>
            </a:pPr>
            <a:r>
              <a:rPr lang="en-US" b="1" dirty="0">
                <a:solidFill>
                  <a:srgbClr val="007FA3"/>
                </a:solidFill>
              </a:rPr>
              <a:t>10.5</a:t>
            </a:r>
            <a:r>
              <a:rPr lang="en-US" dirty="0"/>
              <a:t> Explain engine measurement. </a:t>
            </a:r>
          </a:p>
          <a:p>
            <a:pPr marL="0" indent="-29718">
              <a:buNone/>
            </a:pPr>
            <a:r>
              <a:rPr lang="en-US" b="1" dirty="0">
                <a:solidFill>
                  <a:srgbClr val="007FA3"/>
                </a:solidFill>
              </a:rPr>
              <a:t>10.6</a:t>
            </a:r>
            <a:r>
              <a:rPr lang="en-US" dirty="0"/>
              <a:t> Discuss compression ratio, torque, and horsepower</a:t>
            </a:r>
            <a:r>
              <a:rPr lang="en-US" dirty="0" smtClean="0"/>
              <a:t>.</a:t>
            </a:r>
            <a:endParaRPr lang="en-US" dirty="0"/>
          </a:p>
        </p:txBody>
      </p:sp>
    </p:spTree>
    <p:extLst>
      <p:ext uri="{BB962C8B-B14F-4D97-AF65-F5344CB8AC3E}">
        <p14:creationId xmlns:p14="http://schemas.microsoft.com/office/powerpoint/2010/main" val="1438453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p:txBody>
          <a:bodyPr/>
          <a:lstStyle/>
          <a:p>
            <a:r>
              <a:rPr lang="en-US" smtClean="0"/>
              <a:t>PURPOSE AND FUNCTION</a:t>
            </a:r>
            <a:endParaRPr lang="en-US"/>
          </a:p>
        </p:txBody>
      </p:sp>
      <p:sp>
        <p:nvSpPr>
          <p:cNvPr id="10242" name="Rectangle 3"/>
          <p:cNvSpPr>
            <a:spLocks noGrp="1" noChangeArrowheads="1"/>
          </p:cNvSpPr>
          <p:nvPr>
            <p:ph type="body" idx="1"/>
          </p:nvPr>
        </p:nvSpPr>
        <p:spPr/>
        <p:txBody>
          <a:bodyPr/>
          <a:lstStyle/>
          <a:p>
            <a:r>
              <a:rPr lang="en-US" smtClean="0"/>
              <a:t>The purpose and function of an engine is to convert the heat energy of burning fuel into mechanical energy. </a:t>
            </a:r>
          </a:p>
          <a:p>
            <a:r>
              <a:rPr lang="en-US" smtClean="0"/>
              <a:t>In a typical vehicle, mechanical energy is then used to perform the following:</a:t>
            </a:r>
          </a:p>
          <a:p>
            <a:pPr lvl="1"/>
            <a:r>
              <a:rPr lang="en-US" smtClean="0"/>
              <a:t>Propel the vehicle</a:t>
            </a:r>
          </a:p>
          <a:p>
            <a:pPr lvl="1"/>
            <a:r>
              <a:rPr lang="en-US" smtClean="0"/>
              <a:t>Power the air-conditioning system and power steering</a:t>
            </a:r>
          </a:p>
          <a:p>
            <a:pPr lvl="1"/>
            <a:r>
              <a:rPr lang="en-US" smtClean="0"/>
              <a:t>Produce electrical power for use throughout the vehicle</a:t>
            </a:r>
            <a:endParaRPr lang="en-US"/>
          </a:p>
        </p:txBody>
      </p:sp>
    </p:spTree>
    <p:extLst>
      <p:ext uri="{BB962C8B-B14F-4D97-AF65-F5344CB8AC3E}">
        <p14:creationId xmlns:p14="http://schemas.microsoft.com/office/powerpoint/2010/main" val="467362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dirty="0" smtClean="0"/>
              <a:t>ENERGY AND POWER (1 OF 2)</a:t>
            </a:r>
            <a:endParaRPr lang="en-US" dirty="0"/>
          </a:p>
        </p:txBody>
      </p:sp>
      <p:sp>
        <p:nvSpPr>
          <p:cNvPr id="11266" name="Rectangle 3"/>
          <p:cNvSpPr>
            <a:spLocks noGrp="1" noChangeArrowheads="1"/>
          </p:cNvSpPr>
          <p:nvPr>
            <p:ph type="body" idx="1"/>
          </p:nvPr>
        </p:nvSpPr>
        <p:spPr/>
        <p:txBody>
          <a:bodyPr/>
          <a:lstStyle/>
          <a:p>
            <a:r>
              <a:rPr lang="en-US" dirty="0" smtClean="0"/>
              <a:t>Engines use energy to produce power. </a:t>
            </a:r>
          </a:p>
          <a:p>
            <a:r>
              <a:rPr lang="en-US" dirty="0" smtClean="0"/>
              <a:t>The chemical energy in fuel is converted to heat energy by the burning of the fuel at a controlled rate. </a:t>
            </a:r>
          </a:p>
          <a:p>
            <a:pPr lvl="1"/>
            <a:r>
              <a:rPr lang="en-US" dirty="0" smtClean="0"/>
              <a:t>This process is called combustion. </a:t>
            </a:r>
          </a:p>
          <a:p>
            <a:pPr lvl="1"/>
            <a:r>
              <a:rPr lang="en-US" dirty="0" smtClean="0"/>
              <a:t>If engine combustion occurs within the power chamber, the engine is called an internal combustion engine.</a:t>
            </a:r>
          </a:p>
        </p:txBody>
      </p:sp>
    </p:spTree>
    <p:extLst>
      <p:ext uri="{BB962C8B-B14F-4D97-AF65-F5344CB8AC3E}">
        <p14:creationId xmlns:p14="http://schemas.microsoft.com/office/powerpoint/2010/main" val="3266967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AND POWER </a:t>
            </a:r>
            <a:r>
              <a:rPr lang="en-US" dirty="0" smtClean="0"/>
              <a:t>(2 </a:t>
            </a:r>
            <a:r>
              <a:rPr lang="en-US" dirty="0"/>
              <a:t>OF 2)</a:t>
            </a:r>
          </a:p>
        </p:txBody>
      </p:sp>
      <p:sp>
        <p:nvSpPr>
          <p:cNvPr id="3" name="Content Placeholder 2"/>
          <p:cNvSpPr>
            <a:spLocks noGrp="1"/>
          </p:cNvSpPr>
          <p:nvPr>
            <p:ph idx="1"/>
          </p:nvPr>
        </p:nvSpPr>
        <p:spPr/>
        <p:txBody>
          <a:bodyPr/>
          <a:lstStyle/>
          <a:p>
            <a:r>
              <a:rPr lang="en-US" dirty="0"/>
              <a:t>The pressure developed within the combustion chamber is applied to the head of a piston to produce a usable mechanical force, which is then converted into useful mechanical power</a:t>
            </a:r>
            <a:r>
              <a:rPr lang="en-US" dirty="0" smtClean="0"/>
              <a:t>.</a:t>
            </a:r>
            <a:endParaRPr lang="en-US" dirty="0"/>
          </a:p>
        </p:txBody>
      </p:sp>
    </p:spTree>
    <p:extLst>
      <p:ext uri="{BB962C8B-B14F-4D97-AF65-F5344CB8AC3E}">
        <p14:creationId xmlns:p14="http://schemas.microsoft.com/office/powerpoint/2010/main" val="3847341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en-US" smtClean="0"/>
              <a:t>ENGINE CONSTRUCTION OVERVIEW</a:t>
            </a:r>
            <a:endParaRPr lang="en-US"/>
          </a:p>
        </p:txBody>
      </p:sp>
      <p:sp>
        <p:nvSpPr>
          <p:cNvPr id="9218" name="Rectangle 3"/>
          <p:cNvSpPr>
            <a:spLocks noGrp="1" noChangeArrowheads="1"/>
          </p:cNvSpPr>
          <p:nvPr>
            <p:ph idx="1"/>
          </p:nvPr>
        </p:nvSpPr>
        <p:spPr/>
        <p:txBody>
          <a:bodyPr/>
          <a:lstStyle/>
          <a:p>
            <a:r>
              <a:rPr lang="en-US" smtClean="0"/>
              <a:t>Block</a:t>
            </a:r>
          </a:p>
          <a:p>
            <a:r>
              <a:rPr lang="en-US" smtClean="0"/>
              <a:t>Rotating Assembly</a:t>
            </a:r>
          </a:p>
          <a:p>
            <a:r>
              <a:rPr lang="en-US" smtClean="0"/>
              <a:t>Cylinder Heads</a:t>
            </a:r>
            <a:endParaRPr lang="en-US"/>
          </a:p>
        </p:txBody>
      </p:sp>
      <p:grpSp>
        <p:nvGrpSpPr>
          <p:cNvPr id="9219" name="Group 7"/>
          <p:cNvGrpSpPr>
            <a:grpSpLocks/>
          </p:cNvGrpSpPr>
          <p:nvPr/>
        </p:nvGrpSpPr>
        <p:grpSpPr bwMode="auto">
          <a:xfrm>
            <a:off x="4625975" y="1687513"/>
            <a:ext cx="4213225" cy="3875087"/>
            <a:chOff x="2914" y="1283"/>
            <a:chExt cx="2654" cy="2441"/>
          </a:xfrm>
        </p:grpSpPr>
        <p:pic>
          <p:nvPicPr>
            <p:cNvPr id="9220" name="Picture 4" descr="AAJKYIN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83"/>
              <a:ext cx="2626" cy="19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8518" name="Rectangle 6"/>
            <p:cNvSpPr>
              <a:spLocks noChangeArrowheads="1"/>
            </p:cNvSpPr>
            <p:nvPr/>
          </p:nvSpPr>
          <p:spPr bwMode="auto">
            <a:xfrm>
              <a:off x="2928" y="3264"/>
              <a:ext cx="2640" cy="460"/>
            </a:xfrm>
            <a:prstGeom prst="rect">
              <a:avLst/>
            </a:prstGeom>
            <a:noFill/>
            <a:ln>
              <a:noFill/>
            </a:ln>
            <a:effectLst/>
            <a:extLst/>
          </p:spPr>
          <p:txBody>
            <a:bodyPr>
              <a:spAutoFit/>
            </a:bodyPr>
            <a:lstStyle/>
            <a:p>
              <a:pPr>
                <a:defRPr/>
              </a:pPr>
              <a:r>
                <a:rPr lang="en-US" b="1" dirty="0">
                  <a:cs typeface="+mn-cs"/>
                </a:rPr>
                <a:t>FIGURE 10–1 </a:t>
              </a:r>
              <a:r>
                <a:rPr lang="en-US" dirty="0">
                  <a:cs typeface="+mn-cs"/>
                </a:rPr>
                <a:t>The rotating assembly for a V-8 engine that has eight pistons and connecting rods and one crankshaft.</a:t>
              </a:r>
            </a:p>
          </p:txBody>
        </p:sp>
      </p:grpSp>
    </p:spTree>
    <p:extLst>
      <p:ext uri="{BB962C8B-B14F-4D97-AF65-F5344CB8AC3E}">
        <p14:creationId xmlns:p14="http://schemas.microsoft.com/office/powerpoint/2010/main" val="2883375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dirty="0" smtClean="0"/>
              <a:t>ENGINE PARTS AND SYSTEMS (1 OF 2)</a:t>
            </a:r>
            <a:endParaRPr lang="en-US" dirty="0"/>
          </a:p>
        </p:txBody>
      </p:sp>
      <p:sp>
        <p:nvSpPr>
          <p:cNvPr id="12290" name="Rectangle 3"/>
          <p:cNvSpPr>
            <a:spLocks noGrp="1" noChangeArrowheads="1"/>
          </p:cNvSpPr>
          <p:nvPr>
            <p:ph type="body" idx="1"/>
          </p:nvPr>
        </p:nvSpPr>
        <p:spPr/>
        <p:txBody>
          <a:bodyPr/>
          <a:lstStyle/>
          <a:p>
            <a:r>
              <a:rPr lang="en-US" dirty="0" smtClean="0"/>
              <a:t>Intake and Exhaust Manifolds</a:t>
            </a:r>
          </a:p>
          <a:p>
            <a:r>
              <a:rPr lang="en-US" dirty="0" smtClean="0"/>
              <a:t>Cooling System</a:t>
            </a:r>
          </a:p>
          <a:p>
            <a:r>
              <a:rPr lang="en-US" dirty="0" smtClean="0"/>
              <a:t>Lubrication System</a:t>
            </a:r>
          </a:p>
        </p:txBody>
      </p:sp>
    </p:spTree>
    <p:extLst>
      <p:ext uri="{BB962C8B-B14F-4D97-AF65-F5344CB8AC3E}">
        <p14:creationId xmlns:p14="http://schemas.microsoft.com/office/powerpoint/2010/main" val="991720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ENGINE PARTS AND SYSTEMS </a:t>
            </a:r>
            <a:r>
              <a:rPr lang="en-US" dirty="0" smtClean="0"/>
              <a:t>(2 </a:t>
            </a:r>
            <a:r>
              <a:rPr lang="en-US" dirty="0"/>
              <a:t>OF 2)</a:t>
            </a:r>
          </a:p>
        </p:txBody>
      </p:sp>
      <p:sp>
        <p:nvSpPr>
          <p:cNvPr id="3" name="Content Placeholder 2"/>
          <p:cNvSpPr>
            <a:spLocks noGrp="1"/>
          </p:cNvSpPr>
          <p:nvPr>
            <p:ph idx="1"/>
          </p:nvPr>
        </p:nvSpPr>
        <p:spPr/>
        <p:txBody>
          <a:bodyPr/>
          <a:lstStyle/>
          <a:p>
            <a:r>
              <a:rPr lang="en-US" dirty="0"/>
              <a:t>Fuel System and Ignition System</a:t>
            </a:r>
          </a:p>
          <a:p>
            <a:pPr lvl="1"/>
            <a:r>
              <a:rPr lang="en-US" dirty="0"/>
              <a:t>Spark plugs </a:t>
            </a:r>
          </a:p>
          <a:p>
            <a:pPr lvl="1"/>
            <a:r>
              <a:rPr lang="en-US" dirty="0"/>
              <a:t>Sensor(s)</a:t>
            </a:r>
          </a:p>
          <a:p>
            <a:pPr lvl="1"/>
            <a:r>
              <a:rPr lang="en-US" dirty="0"/>
              <a:t>Ignition coils</a:t>
            </a:r>
          </a:p>
          <a:p>
            <a:pPr lvl="1"/>
            <a:r>
              <a:rPr lang="en-US" dirty="0"/>
              <a:t>Ignition control module (ICM)</a:t>
            </a:r>
          </a:p>
          <a:p>
            <a:pPr lvl="1"/>
            <a:r>
              <a:rPr lang="en-US" dirty="0"/>
              <a:t>Associated </a:t>
            </a:r>
            <a:r>
              <a:rPr lang="en-US" dirty="0" smtClean="0"/>
              <a:t>wiring</a:t>
            </a:r>
            <a:endParaRPr lang="en-US" dirty="0"/>
          </a:p>
        </p:txBody>
      </p:sp>
    </p:spTree>
    <p:extLst>
      <p:ext uri="{BB962C8B-B14F-4D97-AF65-F5344CB8AC3E}">
        <p14:creationId xmlns:p14="http://schemas.microsoft.com/office/powerpoint/2010/main" val="3874316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4245</TotalTime>
  <Words>703</Words>
  <Application>Microsoft Macintosh PowerPoint</Application>
  <PresentationFormat>On-screen Show (4:3)</PresentationFormat>
  <Paragraphs>94</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ＭＳ Ｐゴシック</vt:lpstr>
      <vt:lpstr>Tahoma</vt:lpstr>
      <vt:lpstr>Times New Roman</vt:lpstr>
      <vt:lpstr>Verdana</vt:lpstr>
      <vt:lpstr>Wingdings</vt:lpstr>
      <vt:lpstr>Arial</vt:lpstr>
      <vt:lpstr>508 Lecture</vt:lpstr>
      <vt:lpstr>Automotive Engines Theory and Servicing</vt:lpstr>
      <vt:lpstr>OBJECTIVES (1 OF 2)</vt:lpstr>
      <vt:lpstr>OBJECTIVES (2 OF 2)</vt:lpstr>
      <vt:lpstr>PURPOSE AND FUNCTION</vt:lpstr>
      <vt:lpstr>ENERGY AND POWER (1 OF 2)</vt:lpstr>
      <vt:lpstr>ENERGY AND POWER (2 OF 2)</vt:lpstr>
      <vt:lpstr>ENGINE CONSTRUCTION OVERVIEW</vt:lpstr>
      <vt:lpstr>ENGINE PARTS AND SYSTEMS (1 OF 2)</vt:lpstr>
      <vt:lpstr>ENGINE PARTS AND SYSTEMS (2 OF 2)</vt:lpstr>
      <vt:lpstr>FIGURE 10–3 The coolant temperature is controlled by the thermostat, which opens and allows coolant to flow to the radiator when the temperature reaches the rating temperature of the thermostat.</vt:lpstr>
      <vt:lpstr>FOUR-STROKE CYCLE OPERATION</vt:lpstr>
      <vt:lpstr>FIGURE 10–6 Cutaway of an engine showing the cylinder, piston, connecting rod, and crankshaft.</vt:lpstr>
      <vt:lpstr>ENGINE CLASSIFICATION AND CONSTRUCTION (1 OF 3)</vt:lpstr>
      <vt:lpstr>ENGINE CLASSIFICATION AND CONSTRUCTION (2 OF 3)</vt:lpstr>
      <vt:lpstr>FIGURE 10–7 Automotive engine cylinder arrangements.</vt:lpstr>
      <vt:lpstr>ENGINE CLASSIFICATION AND CONSTRUCTION (3 OF 3)</vt:lpstr>
      <vt:lpstr>ENGINE MEASUREMENT</vt:lpstr>
      <vt:lpstr>FIGURE 10–16 The bore and stroke of pistons are used to calculate an engine’s displacement.</vt:lpstr>
      <vt:lpstr>COMPRESSION RATIO (1 OF 2)</vt:lpstr>
      <vt:lpstr>COMPRESSION RATIO (2 OF 2)</vt:lpstr>
      <vt:lpstr>TORQUE AND HORSEPOWER</vt:lpstr>
      <vt:lpstr>SUMMARY (1 OF 2)</vt:lpstr>
      <vt:lpstr>SUMMARY (2 OF 2)</vt:lpstr>
    </vt:vector>
  </TitlesOfParts>
  <Company>echosvoice</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Gasoline Engine Operation, Parts, and Specifications</dc:title>
  <dc:subject>Automotive Engines Theory and Servicing, Ninth Edition</dc:subject>
  <dc:creator>James D. Halderman</dc:creator>
  <cp:keywords>Automotive</cp:keywords>
  <cp:lastModifiedBy>Anthony Borsani</cp:lastModifiedBy>
  <cp:revision>204</cp:revision>
  <dcterms:created xsi:type="dcterms:W3CDTF">2014-07-14T20:04:21Z</dcterms:created>
  <dcterms:modified xsi:type="dcterms:W3CDTF">2018-03-15T12:38:12Z</dcterms:modified>
</cp:coreProperties>
</file>