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4" Type="http://schemas.openxmlformats.org/package/2006/relationships/metadata/core-properties" Target="docProps/core.xml"/><Relationship Id="rId5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microsoft.com/office/2006/relationships/ui/userCustomization" Target="userCustomization/customUI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76" r:id="rId2"/>
    <p:sldId id="377" r:id="rId3"/>
    <p:sldId id="378" r:id="rId4"/>
    <p:sldId id="399" r:id="rId5"/>
    <p:sldId id="379" r:id="rId6"/>
    <p:sldId id="380" r:id="rId7"/>
    <p:sldId id="381" r:id="rId8"/>
    <p:sldId id="382" r:id="rId9"/>
    <p:sldId id="383" r:id="rId10"/>
    <p:sldId id="384" r:id="rId11"/>
    <p:sldId id="385" r:id="rId12"/>
    <p:sldId id="400" r:id="rId13"/>
    <p:sldId id="386" r:id="rId14"/>
    <p:sldId id="387" r:id="rId15"/>
    <p:sldId id="388" r:id="rId16"/>
    <p:sldId id="389" r:id="rId17"/>
    <p:sldId id="390" r:id="rId18"/>
    <p:sldId id="401" r:id="rId19"/>
    <p:sldId id="391" r:id="rId20"/>
    <p:sldId id="392" r:id="rId21"/>
    <p:sldId id="393" r:id="rId22"/>
    <p:sldId id="394" r:id="rId23"/>
    <p:sldId id="402" r:id="rId24"/>
    <p:sldId id="395" r:id="rId25"/>
    <p:sldId id="396" r:id="rId26"/>
    <p:sldId id="397" r:id="rId27"/>
    <p:sldId id="398" r:id="rId28"/>
    <p:sldId id="40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70"/>
    <a:srgbClr val="007FA3"/>
    <a:srgbClr val="003057"/>
    <a:srgbClr val="E3EBF6"/>
    <a:srgbClr val="7EB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3" autoAdjust="0"/>
    <p:restoredTop sz="83248" autoAdjust="0"/>
  </p:normalViewPr>
  <p:slideViewPr>
    <p:cSldViewPr>
      <p:cViewPr varScale="1">
        <p:scale>
          <a:sx n="189" d="100"/>
          <a:sy n="189" d="100"/>
        </p:scale>
        <p:origin x="108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912"/>
    </p:cViewPr>
  </p:outlineViewPr>
  <p:notesTextViewPr>
    <p:cViewPr>
      <p:scale>
        <a:sx n="20" d="100"/>
        <a:sy n="2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1212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D874E-E9D5-433B-A149-BDF6BFDD40A8}" type="datetimeFigureOut">
              <a:rPr lang="en-US" smtClean="0"/>
              <a:pPr/>
              <a:t>3/15/18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CAA22-461C-45B4-A301-BFCA580174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192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051F04-9E25-42C3-8BC5-EC2E8469D95E}" type="datetimeFigureOut">
              <a:rPr lang="en-US" smtClean="0"/>
              <a:pPr/>
              <a:t>3/15/18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D6722-9B4D-4E29-B226-C325925A81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5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07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476544" indent="-37024831" defTabSz="914407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171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03427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5514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0685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0AF7875-D013-C14D-AA58-2805E35E1243}" type="slidenum">
              <a:rPr lang="en-US" sz="1200">
                <a:latin typeface="Tahoma" charset="0"/>
              </a:rPr>
              <a:pPr eaLnBrk="1" hangingPunct="1"/>
              <a:t>2</a:t>
            </a:fld>
            <a:endParaRPr lang="en-US" sz="1200">
              <a:latin typeface="Tahoma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07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476544" indent="-37024831" defTabSz="914407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171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03427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5514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06854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8E1A403-CBBD-D041-AC2D-2E11A0551267}" type="slidenum">
              <a:rPr lang="en-US" sz="1200">
                <a:latin typeface="Tahoma" charset="0"/>
              </a:rPr>
              <a:pPr eaLnBrk="1" hangingPunct="1"/>
              <a:t>3</a:t>
            </a:fld>
            <a:endParaRPr lang="en-US" sz="1200">
              <a:latin typeface="Tahoma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Relationship Id="rId3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white">
          <a:xfrm>
            <a:off x="0" y="0"/>
            <a:ext cx="9144000" cy="3886200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838451"/>
          </a:xfrm>
        </p:spPr>
        <p:txBody>
          <a:bodyPr anchor="b">
            <a:noAutofit/>
          </a:bodyPr>
          <a:lstStyle>
            <a:lvl1pPr algn="l">
              <a:defRPr sz="36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4687" y="3962400"/>
            <a:ext cx="7794626" cy="175260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6EFB-3F44-496C-A842-1E0B3D3B975A}" type="datetimeFigureOut">
              <a:rPr lang="en-US" smtClean="0"/>
              <a:pPr/>
              <a:t>3/15/18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2350-5261-4F5C-9DF5-EF0D264FC8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 bwMode="white">
          <a:xfrm>
            <a:off x="-7938" y="6435725"/>
            <a:ext cx="9161464" cy="430213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98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7938" y="6435725"/>
            <a:ext cx="9161464" cy="430213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3969" y="6408738"/>
            <a:ext cx="9096069" cy="463550"/>
            <a:chOff x="93969" y="6408738"/>
            <a:chExt cx="9096069" cy="463550"/>
          </a:xfrm>
        </p:grpSpPr>
        <p:sp>
          <p:nvSpPr>
            <p:cNvPr id="6" name="Copyright"/>
            <p:cNvSpPr txBox="1">
              <a:spLocks noChangeArrowheads="1"/>
            </p:cNvSpPr>
            <p:nvPr/>
          </p:nvSpPr>
          <p:spPr bwMode="auto">
            <a:xfrm>
              <a:off x="93969" y="6408738"/>
              <a:ext cx="63166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>
                <a:defRPr/>
              </a:pPr>
              <a:r>
                <a:rPr lang="en-US" altLang="en-US" sz="700" b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Copyright © 2015, 2012, 2009</a:t>
              </a:r>
              <a:r>
                <a:rPr lang="en-US" altLang="en-US" sz="700" b="0" baseline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en-US" altLang="en-US" sz="700" b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Pearson Education, Inc.</a:t>
              </a:r>
              <a:r>
                <a:rPr lang="en-US" altLang="en-US" sz="700" b="0" baseline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en-US" altLang="en-US" sz="700" b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All Rights Reserved</a:t>
              </a:r>
            </a:p>
          </p:txBody>
        </p:sp>
        <p:pic>
          <p:nvPicPr>
            <p:cNvPr id="7" name="Pearson Logo" descr="Pearson_Bound_Whit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">
            <a:xfrm>
              <a:off x="7748588" y="6442075"/>
              <a:ext cx="1441450" cy="430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9DF6EFB-3F44-496C-A842-1E0B3D3B975A}" type="datetimeFigureOut">
              <a:rPr lang="en-US" smtClean="0"/>
              <a:pPr/>
              <a:t>3/15/18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00B2350-5261-4F5C-9DF5-EF0D264FC8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13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9DF6EFB-3F44-496C-A842-1E0B3D3B975A}" type="datetimeFigureOut">
              <a:rPr lang="en-US" smtClean="0"/>
              <a:pPr/>
              <a:t>3/15/18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2350-5261-4F5C-9DF5-EF0D264FC8D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6248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914400"/>
            <a:ext cx="4168775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14400"/>
            <a:ext cx="4168775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75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 bwMode="white">
          <a:xfrm>
            <a:off x="0" y="0"/>
            <a:ext cx="9144000" cy="1371600"/>
          </a:xfrm>
          <a:prstGeom prst="rect">
            <a:avLst/>
          </a:prstGeom>
          <a:solidFill>
            <a:srgbClr val="003057"/>
          </a:solidFill>
          <a:ln>
            <a:solidFill>
              <a:srgbClr val="0030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215372"/>
            <a:ext cx="8229600" cy="622828"/>
          </a:xfrm>
        </p:spPr>
        <p:txBody>
          <a:bodyPr anchor="t"/>
          <a:lstStyle>
            <a:lvl1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16430"/>
            <a:ext cx="8229600" cy="47897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 smtClean="0"/>
              <a:t>Add edition here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029200" y="1600201"/>
            <a:ext cx="3657600" cy="1600199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4400" baseline="0"/>
            </a:lvl1pPr>
            <a:lvl2pPr marL="0" indent="0">
              <a:spcBef>
                <a:spcPts val="0"/>
              </a:spcBef>
              <a:buNone/>
              <a:defRPr sz="4400"/>
            </a:lvl2pPr>
            <a:lvl3pPr marL="0" indent="0">
              <a:spcBef>
                <a:spcPts val="0"/>
              </a:spcBef>
              <a:buNone/>
              <a:defRPr sz="4400"/>
            </a:lvl3pPr>
            <a:lvl4pPr marL="0" indent="0">
              <a:spcBef>
                <a:spcPts val="0"/>
              </a:spcBef>
              <a:buNone/>
              <a:defRPr sz="4400"/>
            </a:lvl4pPr>
            <a:lvl5pPr marL="0" indent="0">
              <a:spcBef>
                <a:spcPts val="0"/>
              </a:spcBef>
              <a:buNone/>
              <a:defRPr sz="4400"/>
            </a:lvl5pPr>
            <a:lvl6pPr marL="0" indent="0">
              <a:spcBef>
                <a:spcPts val="0"/>
              </a:spcBef>
              <a:buNone/>
              <a:defRPr sz="4400"/>
            </a:lvl6pPr>
            <a:lvl7pPr marL="0" indent="0">
              <a:spcBef>
                <a:spcPts val="0"/>
              </a:spcBef>
              <a:buNone/>
              <a:defRPr sz="4400"/>
            </a:lvl7pPr>
            <a:lvl8pPr marL="0" indent="0">
              <a:spcBef>
                <a:spcPts val="0"/>
              </a:spcBef>
              <a:buNone/>
              <a:defRPr sz="4400"/>
            </a:lvl8pPr>
            <a:lvl9pPr marL="0" indent="0">
              <a:spcBef>
                <a:spcPts val="0"/>
              </a:spcBef>
              <a:buNone/>
              <a:defRPr sz="4400"/>
            </a:lvl9pPr>
          </a:lstStyle>
          <a:p>
            <a:pPr lvl="0"/>
            <a:r>
              <a:rPr lang="en-US" dirty="0" smtClean="0"/>
              <a:t>Chapter ##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5029200" y="3200400"/>
            <a:ext cx="3657600" cy="2925763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/>
            </a:lvl1pPr>
            <a:lvl2pPr marL="0" indent="0">
              <a:spcBef>
                <a:spcPts val="0"/>
              </a:spcBef>
              <a:buNone/>
              <a:defRPr/>
            </a:lvl2pPr>
            <a:lvl3pPr marL="0" indent="0">
              <a:spcBef>
                <a:spcPts val="0"/>
              </a:spcBef>
              <a:buNone/>
              <a:defRPr/>
            </a:lvl3pPr>
            <a:lvl4pPr marL="0" indent="0">
              <a:spcBef>
                <a:spcPts val="0"/>
              </a:spcBef>
              <a:buNone/>
              <a:defRPr/>
            </a:lvl4pPr>
            <a:lvl5pPr marL="0" indent="0">
              <a:spcBef>
                <a:spcPts val="0"/>
              </a:spcBef>
              <a:buNone/>
              <a:defRPr/>
            </a:lvl5pPr>
            <a:lvl6pPr marL="0" indent="0">
              <a:spcBef>
                <a:spcPts val="0"/>
              </a:spcBef>
              <a:buNone/>
              <a:defRPr/>
            </a:lvl6pPr>
            <a:lvl7pPr marL="0" indent="0">
              <a:spcBef>
                <a:spcPts val="0"/>
              </a:spcBef>
              <a:buNone/>
              <a:defRPr/>
            </a:lvl7pPr>
            <a:lvl8pPr marL="0" indent="0">
              <a:spcBef>
                <a:spcPts val="0"/>
              </a:spcBef>
              <a:buNone/>
              <a:defRPr/>
            </a:lvl8pPr>
            <a:lvl9pPr marL="0" indent="0">
              <a:spcBef>
                <a:spcPts val="0"/>
              </a:spcBef>
              <a:buNone/>
              <a:defRPr/>
            </a:lvl9pPr>
          </a:lstStyle>
          <a:p>
            <a:pPr lvl="0"/>
            <a:r>
              <a:rPr lang="en-US" dirty="0" smtClean="0"/>
              <a:t>Chapter title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93969" y="6622537"/>
            <a:ext cx="8595360" cy="2354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9DF6EFB-3F44-496C-A842-1E0B3D3B975A}" type="datetimeFigureOut">
              <a:rPr lang="en-US" smtClean="0"/>
              <a:pPr/>
              <a:t>3/15/18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2350-5261-4F5C-9DF5-EF0D264FC8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white">
          <a:xfrm>
            <a:off x="-7938" y="6435725"/>
            <a:ext cx="9161464" cy="430213"/>
          </a:xfrm>
          <a:prstGeom prst="rect">
            <a:avLst/>
          </a:prstGeom>
          <a:solidFill>
            <a:srgbClr val="003057"/>
          </a:solidFill>
          <a:ln>
            <a:solidFill>
              <a:srgbClr val="0030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/>
          <p:cNvGrpSpPr/>
          <p:nvPr userDrawn="1"/>
        </p:nvGrpSpPr>
        <p:grpSpPr>
          <a:xfrm>
            <a:off x="33338" y="6400800"/>
            <a:ext cx="9156700" cy="465137"/>
            <a:chOff x="33338" y="6408738"/>
            <a:chExt cx="9156700" cy="465137"/>
          </a:xfrm>
        </p:grpSpPr>
        <p:pic>
          <p:nvPicPr>
            <p:cNvPr id="13" name="Always Learning Logo" descr="Pearson: Always Learning Logo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">
            <a:xfrm>
              <a:off x="33338" y="6443663"/>
              <a:ext cx="1660525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earson Log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">
            <a:xfrm>
              <a:off x="7748588" y="6442075"/>
              <a:ext cx="1441450" cy="430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Copyright" descr="Copyright 2015, 2012, 2009"/>
            <p:cNvSpPr txBox="1">
              <a:spLocks noChangeArrowheads="1"/>
            </p:cNvSpPr>
            <p:nvPr/>
          </p:nvSpPr>
          <p:spPr bwMode="auto">
            <a:xfrm>
              <a:off x="1413669" y="6408738"/>
              <a:ext cx="63166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700" b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Copyright © 2018, 2015, 2011</a:t>
              </a:r>
              <a:r>
                <a:rPr lang="en-US" altLang="en-US" sz="700" b="0" baseline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en-US" altLang="en-US" sz="700" b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Pearson Education, Inc.</a:t>
              </a:r>
              <a:r>
                <a:rPr lang="en-US" altLang="en-US" sz="700" b="0" baseline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en-US" altLang="en-US" sz="700" b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All Rights Reserved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1062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Learning Objectiv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15372"/>
            <a:ext cx="8229600" cy="622828"/>
          </a:xfrm>
        </p:spPr>
        <p:txBody>
          <a:bodyPr anchor="t"/>
          <a:lstStyle>
            <a:lvl1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Learning Objectives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16430"/>
            <a:ext cx="8229600" cy="40277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 smtClean="0"/>
              <a:t>Click to add Learning Objective(s)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</a:t>
            </a:r>
          </a:p>
          <a:p>
            <a:pPr lvl="6"/>
            <a:r>
              <a:rPr lang="en-US" dirty="0" smtClean="0"/>
              <a:t>Seventh</a:t>
            </a:r>
          </a:p>
          <a:p>
            <a:pPr lvl="7"/>
            <a:r>
              <a:rPr lang="en-US" dirty="0" smtClean="0"/>
              <a:t>Eighth</a:t>
            </a:r>
          </a:p>
          <a:p>
            <a:pPr lvl="8"/>
            <a:r>
              <a:rPr lang="en-US" dirty="0" smtClean="0"/>
              <a:t>Ninth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9DF6EFB-3F44-496C-A842-1E0B3D3B975A}" type="datetimeFigureOut">
              <a:rPr lang="en-US" smtClean="0"/>
              <a:pPr/>
              <a:t>3/15/18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2350-5261-4F5C-9DF5-EF0D264FC8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46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100000"/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</a:t>
            </a:r>
          </a:p>
          <a:p>
            <a:pPr lvl="6"/>
            <a:r>
              <a:rPr lang="en-US" dirty="0" smtClean="0"/>
              <a:t>Seventh</a:t>
            </a:r>
          </a:p>
          <a:p>
            <a:pPr lvl="7"/>
            <a:r>
              <a:rPr lang="en-US" dirty="0" smtClean="0"/>
              <a:t>Eighth</a:t>
            </a:r>
          </a:p>
          <a:p>
            <a:pPr lvl="8"/>
            <a:r>
              <a:rPr lang="en-US" dirty="0" smtClean="0"/>
              <a:t>Ninth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6EFB-3F44-496C-A842-1E0B3D3B975A}" type="datetimeFigureOut">
              <a:rPr lang="en-US" smtClean="0"/>
              <a:pPr/>
              <a:t>3/15/18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2350-5261-4F5C-9DF5-EF0D264FC8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909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rning 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18872" indent="-118872">
              <a:buClr>
                <a:schemeClr val="bg1"/>
              </a:buClr>
              <a:buSzPct val="25000"/>
              <a:defRPr sz="2400"/>
            </a:lvl1pPr>
            <a:lvl2pPr marL="569913" indent="-285750">
              <a:defRPr sz="2000"/>
            </a:lvl2pPr>
            <a:lvl3pPr>
              <a:defRPr sz="2000"/>
            </a:lvl3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</a:t>
            </a:r>
          </a:p>
          <a:p>
            <a:pPr lvl="6"/>
            <a:r>
              <a:rPr lang="en-US" dirty="0" smtClean="0"/>
              <a:t>Seventh</a:t>
            </a:r>
          </a:p>
          <a:p>
            <a:pPr lvl="7"/>
            <a:r>
              <a:rPr lang="en-US" dirty="0" smtClean="0"/>
              <a:t>Eighth</a:t>
            </a:r>
          </a:p>
          <a:p>
            <a:pPr lvl="8"/>
            <a:r>
              <a:rPr lang="en-US" dirty="0" smtClean="0"/>
              <a:t>Ninth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6EFB-3F44-496C-A842-1E0B3D3B975A}" type="datetimeFigureOut">
              <a:rPr lang="en-US" smtClean="0"/>
              <a:pPr/>
              <a:t>3/15/18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2350-5261-4F5C-9DF5-EF0D264FC8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0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1066800"/>
          </a:xfrm>
        </p:spPr>
        <p:txBody>
          <a:bodyPr anchor="t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add figure number and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368160"/>
            <a:ext cx="8229600" cy="916856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600"/>
            </a:lvl1pPr>
            <a:lvl2pPr marL="0" indent="0">
              <a:spcBef>
                <a:spcPts val="0"/>
              </a:spcBef>
              <a:buNone/>
              <a:defRPr sz="1600"/>
            </a:lvl2pPr>
            <a:lvl3pPr marL="0" indent="0">
              <a:spcBef>
                <a:spcPts val="0"/>
              </a:spcBef>
              <a:buNone/>
              <a:defRPr sz="1600"/>
            </a:lvl3pPr>
            <a:lvl4pPr marL="0" indent="0">
              <a:spcBef>
                <a:spcPts val="0"/>
              </a:spcBef>
              <a:buNone/>
              <a:defRPr sz="1600"/>
            </a:lvl4pPr>
            <a:lvl5pPr marL="0" indent="0">
              <a:spcBef>
                <a:spcPts val="0"/>
              </a:spcBef>
              <a:buNone/>
              <a:defRPr sz="1600"/>
            </a:lvl5pPr>
            <a:lvl6pPr marL="0" indent="0">
              <a:spcBef>
                <a:spcPts val="0"/>
              </a:spcBef>
              <a:buNone/>
              <a:defRPr sz="1600"/>
            </a:lvl6pPr>
            <a:lvl7pPr marL="0" indent="0">
              <a:spcBef>
                <a:spcPts val="0"/>
              </a:spcBef>
              <a:buNone/>
              <a:defRPr sz="1600"/>
            </a:lvl7pPr>
            <a:lvl8pPr marL="0" indent="0">
              <a:spcBef>
                <a:spcPts val="0"/>
              </a:spcBef>
              <a:buNone/>
              <a:defRPr sz="1600"/>
            </a:lvl8pPr>
            <a:lvl9pPr marL="0" indent="0">
              <a:spcBef>
                <a:spcPts val="0"/>
              </a:spcBef>
              <a:buNone/>
              <a:defRPr sz="1600"/>
            </a:lvl9pPr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9DF6EFB-3F44-496C-A842-1E0B3D3B975A}" type="datetimeFigureOut">
              <a:rPr lang="en-US" smtClean="0"/>
              <a:pPr/>
              <a:t>3/15/18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00B2350-5261-4F5C-9DF5-EF0D264FC8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white">
          <a:xfrm>
            <a:off x="-7938" y="6400800"/>
            <a:ext cx="9161464" cy="430213"/>
          </a:xfrm>
          <a:prstGeom prst="rect">
            <a:avLst/>
          </a:prstGeom>
          <a:solidFill>
            <a:srgbClr val="003057"/>
          </a:solidFill>
          <a:ln>
            <a:solidFill>
              <a:srgbClr val="0030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93969" y="6408738"/>
            <a:ext cx="9096069" cy="463550"/>
            <a:chOff x="93969" y="6408738"/>
            <a:chExt cx="9096069" cy="463550"/>
          </a:xfrm>
        </p:grpSpPr>
        <p:sp>
          <p:nvSpPr>
            <p:cNvPr id="6" name="Copyright"/>
            <p:cNvSpPr txBox="1">
              <a:spLocks noChangeArrowheads="1"/>
            </p:cNvSpPr>
            <p:nvPr/>
          </p:nvSpPr>
          <p:spPr bwMode="auto">
            <a:xfrm>
              <a:off x="93969" y="6408738"/>
              <a:ext cx="63166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>
                <a:defRPr/>
              </a:pPr>
              <a:r>
                <a:rPr lang="en-US" altLang="en-US" sz="700" b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Copyright © 2015, 2012, 2009</a:t>
              </a:r>
              <a:r>
                <a:rPr lang="en-US" altLang="en-US" sz="700" b="0" baseline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en-US" altLang="en-US" sz="700" b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Pearson Education, Inc.</a:t>
              </a:r>
              <a:r>
                <a:rPr lang="en-US" altLang="en-US" sz="700" b="0" baseline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en-US" altLang="en-US" sz="700" b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All Rights Reserved</a:t>
              </a:r>
            </a:p>
          </p:txBody>
        </p:sp>
        <p:pic>
          <p:nvPicPr>
            <p:cNvPr id="7" name="Pearson Logo" descr="Pearson_Bound_Whit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">
            <a:xfrm>
              <a:off x="7748588" y="6442075"/>
              <a:ext cx="1441450" cy="430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03796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637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3"/>
          </p:nvPr>
        </p:nvSpPr>
        <p:spPr>
          <a:xfrm>
            <a:off x="457200" y="3962400"/>
            <a:ext cx="8229600" cy="21637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6EFB-3F44-496C-A842-1E0B3D3B975A}" type="datetimeFigureOut">
              <a:rPr lang="en-US" smtClean="0"/>
              <a:pPr/>
              <a:t>3/15/18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2350-5261-4F5C-9DF5-EF0D264FC8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799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447800"/>
            <a:ext cx="7772400" cy="2152651"/>
          </a:xfrm>
        </p:spPr>
        <p:txBody>
          <a:bodyPr anchor="b">
            <a:noAutofit/>
          </a:bodyPr>
          <a:lstStyle>
            <a:lvl1pPr algn="l">
              <a:defRPr sz="4000" b="1" cap="none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4687" y="3962400"/>
            <a:ext cx="7794627" cy="175260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6EFB-3F44-496C-A842-1E0B3D3B975A}" type="datetimeFigureOut">
              <a:rPr lang="en-US" smtClean="0"/>
              <a:pPr/>
              <a:t>3/15/18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2350-5261-4F5C-9DF5-EF0D264FC8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70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6EFB-3F44-496C-A842-1E0B3D3B975A}" type="datetimeFigureOut">
              <a:rPr lang="en-US" smtClean="0"/>
              <a:pPr/>
              <a:t>3/15/18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2350-5261-4F5C-9DF5-EF0D264FC8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12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white">
          <a:xfrm>
            <a:off x="0" y="0"/>
            <a:ext cx="9144000" cy="1371600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15372"/>
            <a:ext cx="8229600" cy="109728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</a:t>
            </a:r>
          </a:p>
          <a:p>
            <a:pPr lvl="6"/>
            <a:r>
              <a:rPr lang="en-US" dirty="0" smtClean="0"/>
              <a:t>Seventh</a:t>
            </a:r>
          </a:p>
          <a:p>
            <a:pPr lvl="7"/>
            <a:r>
              <a:rPr lang="en-US" dirty="0" smtClean="0"/>
              <a:t>Eighth</a:t>
            </a:r>
          </a:p>
          <a:p>
            <a:pPr lvl="8"/>
            <a:r>
              <a:rPr lang="en-US" dirty="0" smtClean="0"/>
              <a:t>Ninth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969" y="6172200"/>
            <a:ext cx="8595360" cy="235463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35713" y="113072"/>
            <a:ext cx="213360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A9DF6EFB-3F44-496C-A842-1E0B3D3B975A}" type="datetimeFigureOut">
              <a:rPr lang="en-US" smtClean="0"/>
              <a:pPr/>
              <a:t>3/15/18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9312" y="113072"/>
            <a:ext cx="551783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00B2350-5261-4F5C-9DF5-EF0D264FC8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 bwMode="white">
          <a:xfrm>
            <a:off x="-7938" y="6407663"/>
            <a:ext cx="9161464" cy="430213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93969" y="6380676"/>
            <a:ext cx="9096069" cy="463550"/>
            <a:chOff x="93969" y="6408738"/>
            <a:chExt cx="9096069" cy="463550"/>
          </a:xfrm>
        </p:grpSpPr>
        <p:sp>
          <p:nvSpPr>
            <p:cNvPr id="13" name="Copyright" descr="Pearson: Copyright 2015, 2012, 2009"/>
            <p:cNvSpPr txBox="1">
              <a:spLocks noChangeArrowheads="1"/>
            </p:cNvSpPr>
            <p:nvPr/>
          </p:nvSpPr>
          <p:spPr bwMode="auto">
            <a:xfrm>
              <a:off x="93969" y="6408738"/>
              <a:ext cx="63166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>
                <a:defRPr/>
              </a:pPr>
              <a:r>
                <a:rPr lang="en-US" altLang="en-US" sz="700" b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Copyright © 2018, 2015, 2011</a:t>
              </a:r>
              <a:r>
                <a:rPr lang="en-US" altLang="en-US" sz="700" b="0" baseline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en-US" altLang="en-US" sz="700" b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Pearson Education, Inc.</a:t>
              </a:r>
              <a:r>
                <a:rPr lang="en-US" altLang="en-US" sz="700" b="0" baseline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en-US" altLang="en-US" sz="700" b="0" dirty="0" smtClean="0">
                  <a:solidFill>
                    <a:schemeClr val="bg1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All Rights Reserved</a:t>
              </a:r>
            </a:p>
          </p:txBody>
        </p:sp>
        <p:pic>
          <p:nvPicPr>
            <p:cNvPr id="14" name="Pearson Logo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">
            <a:xfrm>
              <a:off x="7748588" y="6442075"/>
              <a:ext cx="1441450" cy="430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91570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6" r:id="rId3"/>
    <p:sldLayoutId id="2147483650" r:id="rId4"/>
    <p:sldLayoutId id="2147483659" r:id="rId5"/>
    <p:sldLayoutId id="2147483658" r:id="rId6"/>
    <p:sldLayoutId id="2147483660" r:id="rId7"/>
    <p:sldLayoutId id="2147483651" r:id="rId8"/>
    <p:sldLayoutId id="2147483654" r:id="rId9"/>
    <p:sldLayoutId id="2147483655" r:id="rId10"/>
    <p:sldLayoutId id="2147483661" r:id="rId11"/>
    <p:sldLayoutId id="2147483662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400" b="1" kern="1200">
          <a:solidFill>
            <a:schemeClr val="bg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56032" indent="-256032" algn="l" defTabSz="914400" rtl="0" eaLnBrk="1" latinLnBrk="0" hangingPunct="1">
        <a:spcBef>
          <a:spcPts val="15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3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ts val="3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ts val="3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ts val="3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3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4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5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Automotive Engines Theory and Servicing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Ninth Edition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Chapter 1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Shop Safety</a:t>
            </a:r>
          </a:p>
        </p:txBody>
      </p:sp>
      <p:pic>
        <p:nvPicPr>
          <p:cNvPr id="6" name="Picture 5" descr="01346540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8576" y="1447799"/>
            <a:ext cx="3840480" cy="49006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TIPS FOR TECHNICIANS (1 of 3)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lifting any object, get a secure grip with solid footing.</a:t>
            </a:r>
          </a:p>
          <a:p>
            <a:pPr lvl="1"/>
            <a:r>
              <a:rPr lang="en-US" dirty="0" smtClean="0"/>
              <a:t>Keep the load close to your body to minimize the strain. Lift with your legs and arms, not your back.</a:t>
            </a:r>
          </a:p>
          <a:p>
            <a:r>
              <a:rPr lang="en-US" dirty="0" smtClean="0"/>
              <a:t>Do not twist your body when carrying a load. Instead, pivot your feet to help prevent strain on the spine.</a:t>
            </a:r>
          </a:p>
        </p:txBody>
      </p:sp>
    </p:spTree>
    <p:extLst>
      <p:ext uri="{BB962C8B-B14F-4D97-AF65-F5344CB8AC3E}">
        <p14:creationId xmlns:p14="http://schemas.microsoft.com/office/powerpoint/2010/main" val="405107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TIPS FOR TECHNICIANS (2 OF 3)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for help when moving or lifting heavy objects.</a:t>
            </a:r>
          </a:p>
          <a:p>
            <a:r>
              <a:rPr lang="en-US" dirty="0"/>
              <a:t>Push a heavy object rather than pull it.</a:t>
            </a:r>
          </a:p>
          <a:p>
            <a:r>
              <a:rPr lang="en-US" dirty="0" smtClean="0"/>
              <a:t>Always connect an exhaust hose to the tailpipe of any running vehicle to help prevent the buildup of carbon monoxide inside a closed garage space. </a:t>
            </a:r>
          </a:p>
        </p:txBody>
      </p:sp>
    </p:spTree>
    <p:extLst>
      <p:ext uri="{BB962C8B-B14F-4D97-AF65-F5344CB8AC3E}">
        <p14:creationId xmlns:p14="http://schemas.microsoft.com/office/powerpoint/2010/main" val="1973276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TIPS FOR </a:t>
            </a:r>
            <a:r>
              <a:rPr lang="en-US" dirty="0" smtClean="0"/>
              <a:t>TECHNICIANS (3 OF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standing, keep objects, parts, and tools with which you are working between chest height and waist height. </a:t>
            </a:r>
          </a:p>
          <a:p>
            <a:pPr lvl="1"/>
            <a:r>
              <a:rPr lang="en-US" dirty="0"/>
              <a:t>If seated, work at tasks that are at elbow height. </a:t>
            </a:r>
          </a:p>
          <a:p>
            <a:r>
              <a:rPr lang="en-US" dirty="0"/>
              <a:t>Ask for help when pushing or vehicle or use a motorized pusher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880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FIGURE 1–6 Always connect an exhaust hose to the tailpipe of the engine of a vehicle to be run inside a building.</a:t>
            </a:r>
          </a:p>
        </p:txBody>
      </p:sp>
      <p:grpSp>
        <p:nvGrpSpPr>
          <p:cNvPr id="30723" name="Group 7"/>
          <p:cNvGrpSpPr>
            <a:grpSpLocks/>
          </p:cNvGrpSpPr>
          <p:nvPr/>
        </p:nvGrpSpPr>
        <p:grpSpPr bwMode="auto">
          <a:xfrm>
            <a:off x="1981200" y="1752600"/>
            <a:ext cx="5105400" cy="4256088"/>
            <a:chOff x="1248" y="1056"/>
            <a:chExt cx="3216" cy="2681"/>
          </a:xfrm>
        </p:grpSpPr>
        <p:pic>
          <p:nvPicPr>
            <p:cNvPr id="30724" name="Picture 4" descr="AAJKWQD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6" y="1056"/>
              <a:ext cx="3198" cy="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5" name="Rectangle 6"/>
            <p:cNvSpPr>
              <a:spLocks noChangeArrowheads="1"/>
            </p:cNvSpPr>
            <p:nvPr/>
          </p:nvSpPr>
          <p:spPr bwMode="auto">
            <a:xfrm>
              <a:off x="1248" y="3504"/>
              <a:ext cx="3168" cy="233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312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FIGURE 1–7 A magnetic tray is a helpful item to keep tools needed up where they can be easily reached without having to bend over saving time and energy over the course of a long day in the shop.</a:t>
            </a:r>
          </a:p>
        </p:txBody>
      </p:sp>
      <p:grpSp>
        <p:nvGrpSpPr>
          <p:cNvPr id="31747" name="Group 8"/>
          <p:cNvGrpSpPr>
            <a:grpSpLocks/>
          </p:cNvGrpSpPr>
          <p:nvPr/>
        </p:nvGrpSpPr>
        <p:grpSpPr bwMode="auto">
          <a:xfrm>
            <a:off x="533400" y="1676400"/>
            <a:ext cx="7315200" cy="4332288"/>
            <a:chOff x="336" y="1140"/>
            <a:chExt cx="4608" cy="2729"/>
          </a:xfrm>
        </p:grpSpPr>
        <p:pic>
          <p:nvPicPr>
            <p:cNvPr id="31748" name="Picture 4" descr="AAJKWQE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1140"/>
              <a:ext cx="3230" cy="2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89" name="Rectangle 7"/>
            <p:cNvSpPr>
              <a:spLocks noChangeArrowheads="1"/>
            </p:cNvSpPr>
            <p:nvPr/>
          </p:nvSpPr>
          <p:spPr bwMode="auto">
            <a:xfrm>
              <a:off x="336" y="3636"/>
              <a:ext cx="4608" cy="233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square">
              <a:spAutoFit/>
            </a:bodyPr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8844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FIGURE 1–8 An electric pusher used to push vehicles into or around the shop.</a:t>
            </a:r>
          </a:p>
        </p:txBody>
      </p:sp>
      <p:grpSp>
        <p:nvGrpSpPr>
          <p:cNvPr id="32771" name="Group 8"/>
          <p:cNvGrpSpPr>
            <a:grpSpLocks/>
          </p:cNvGrpSpPr>
          <p:nvPr/>
        </p:nvGrpSpPr>
        <p:grpSpPr bwMode="auto">
          <a:xfrm>
            <a:off x="2209800" y="1828800"/>
            <a:ext cx="4648200" cy="4387850"/>
            <a:chOff x="1392" y="1069"/>
            <a:chExt cx="2928" cy="2764"/>
          </a:xfrm>
        </p:grpSpPr>
        <p:pic>
          <p:nvPicPr>
            <p:cNvPr id="32772" name="Picture 4" descr="AAJKWQF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2" y="1069"/>
              <a:ext cx="2908" cy="2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3" name="Rectangle 7"/>
            <p:cNvSpPr>
              <a:spLocks noChangeArrowheads="1"/>
            </p:cNvSpPr>
            <p:nvPr/>
          </p:nvSpPr>
          <p:spPr bwMode="auto">
            <a:xfrm>
              <a:off x="1392" y="3600"/>
              <a:ext cx="2880" cy="233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779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CLEANING METHODS AND PROCESSES</a:t>
            </a: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There are four basic types of cleaning methods and processes used in vehicle service.</a:t>
            </a:r>
          </a:p>
          <a:p>
            <a:pPr lvl="1"/>
            <a:r>
              <a:rPr lang="en-US" smtClean="0"/>
              <a:t>Power Washing</a:t>
            </a:r>
          </a:p>
          <a:p>
            <a:pPr lvl="1"/>
            <a:r>
              <a:rPr lang="en-US" smtClean="0"/>
              <a:t>Chemical/Microbe Cleaning</a:t>
            </a:r>
          </a:p>
          <a:p>
            <a:pPr lvl="1"/>
            <a:r>
              <a:rPr lang="en-US" smtClean="0"/>
              <a:t>Abrasive Cleaning</a:t>
            </a:r>
          </a:p>
          <a:p>
            <a:pPr lvl="1"/>
            <a:r>
              <a:rPr lang="en-US" smtClean="0"/>
              <a:t>Thermal Ovens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16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ELECTRICAL CORD SAFETY (1 OF 2)</a:t>
            </a:r>
            <a:endParaRPr 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correctly grounded three-prong sockets and extension cords to operate power tools. </a:t>
            </a:r>
          </a:p>
          <a:p>
            <a:pPr lvl="1"/>
            <a:r>
              <a:rPr lang="en-US" dirty="0" smtClean="0"/>
              <a:t>Some tools use only two-prong plugs. </a:t>
            </a:r>
          </a:p>
          <a:p>
            <a:pPr lvl="1"/>
            <a:r>
              <a:rPr lang="en-US" dirty="0" smtClean="0"/>
              <a:t>Make sure these are double insulated and repair or replace any electrical cords that are cut or damaged to prevent the possibility of an electrical shock. </a:t>
            </a:r>
          </a:p>
        </p:txBody>
      </p:sp>
    </p:spTree>
    <p:extLst>
      <p:ext uri="{BB962C8B-B14F-4D97-AF65-F5344CB8AC3E}">
        <p14:creationId xmlns:p14="http://schemas.microsoft.com/office/powerpoint/2010/main" val="780000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ELECTRICAL CORD </a:t>
            </a:r>
            <a:r>
              <a:rPr lang="en-US" dirty="0" smtClean="0"/>
              <a:t>SAFETY (2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/>
              <a:t>When not in use, keep electrical cords off the floor to prevent tripping over them. </a:t>
            </a:r>
          </a:p>
          <a:p>
            <a:pPr lvl="2"/>
            <a:r>
              <a:rPr lang="en-US" dirty="0"/>
              <a:t>Tape the cords down if they are placed in high foot traffic </a:t>
            </a:r>
            <a:r>
              <a:rPr lang="en-US" dirty="0" smtClean="0"/>
              <a:t>areas.</a:t>
            </a:r>
          </a:p>
        </p:txBody>
      </p:sp>
    </p:spTree>
    <p:extLst>
      <p:ext uri="{BB962C8B-B14F-4D97-AF65-F5344CB8AC3E}">
        <p14:creationId xmlns:p14="http://schemas.microsoft.com/office/powerpoint/2010/main" val="32400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JUMP-STARTING AND BATTERY SAFETY</a:t>
            </a: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jump-start another vehicle with a dead battery, connect good-quality copper jumper cables or use a jump box. </a:t>
            </a:r>
          </a:p>
          <a:p>
            <a:r>
              <a:rPr lang="en-US" dirty="0" smtClean="0"/>
              <a:t>The last connection made should always be on the engine block or an engine bracket as far from the battery as possible.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80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OBJECTIVES</a:t>
            </a:r>
            <a:endParaRPr lang="en-US"/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7FA3"/>
                </a:solidFill>
              </a:rPr>
              <a:t>1.1</a:t>
            </a:r>
            <a:r>
              <a:rPr lang="en-US" dirty="0" smtClean="0"/>
              <a:t> Describe the personal protective equipment used by technicians.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FA3"/>
                </a:solidFill>
              </a:rPr>
              <a:t>1.2</a:t>
            </a:r>
            <a:r>
              <a:rPr lang="en-US" dirty="0" smtClean="0"/>
              <a:t> Explain the safety tips for technicians and the cleaning methods and processes used in vehicle service.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FA3"/>
                </a:solidFill>
              </a:rPr>
              <a:t>1.3</a:t>
            </a:r>
            <a:r>
              <a:rPr lang="en-US" dirty="0" smtClean="0"/>
              <a:t> Discuss shop safety procedures.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FA3"/>
                </a:solidFill>
              </a:rPr>
              <a:t>1.4</a:t>
            </a:r>
            <a:r>
              <a:rPr lang="en-US" b="1" dirty="0" smtClean="0">
                <a:solidFill>
                  <a:srgbClr val="005A70"/>
                </a:solidFill>
              </a:rPr>
              <a:t> </a:t>
            </a:r>
            <a:r>
              <a:rPr lang="en-US" dirty="0" smtClean="0"/>
              <a:t>Describe the purpose of fire extinguishers, fire blankets, and fire aid and eye washing stations.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035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FIGURE 1–11 The air pressure going to the nozzle should be reduced to 30 PSI or less.</a:t>
            </a:r>
          </a:p>
        </p:txBody>
      </p:sp>
      <p:grpSp>
        <p:nvGrpSpPr>
          <p:cNvPr id="36867" name="Group 7"/>
          <p:cNvGrpSpPr>
            <a:grpSpLocks/>
          </p:cNvGrpSpPr>
          <p:nvPr/>
        </p:nvGrpSpPr>
        <p:grpSpPr bwMode="auto">
          <a:xfrm>
            <a:off x="1828800" y="1600200"/>
            <a:ext cx="5410200" cy="4446588"/>
            <a:chOff x="1152" y="984"/>
            <a:chExt cx="3408" cy="2801"/>
          </a:xfrm>
        </p:grpSpPr>
        <p:pic>
          <p:nvPicPr>
            <p:cNvPr id="36868" name="Picture 4" descr="AAJKWQI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0" y="984"/>
              <a:ext cx="3390" cy="2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05" name="Rectangle 6"/>
            <p:cNvSpPr>
              <a:spLocks noChangeArrowheads="1"/>
            </p:cNvSpPr>
            <p:nvPr/>
          </p:nvSpPr>
          <p:spPr bwMode="auto">
            <a:xfrm>
              <a:off x="1152" y="3552"/>
              <a:ext cx="3408" cy="233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2693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EXTINGUISHERS (1 OF 3)</a:t>
            </a:r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four classes of fire extinguishers. </a:t>
            </a:r>
          </a:p>
          <a:p>
            <a:pPr lvl="1"/>
            <a:r>
              <a:rPr lang="en-US" dirty="0" smtClean="0"/>
              <a:t>Class A is designed for use on general combustibles, such as cloth, paper, and wood.</a:t>
            </a:r>
          </a:p>
          <a:p>
            <a:pPr lvl="1"/>
            <a:r>
              <a:rPr lang="en-US" dirty="0" smtClean="0"/>
              <a:t>Class B is designed for use on flammable liquids and greases, including gasoline, oil, thinners, and solvents.</a:t>
            </a:r>
          </a:p>
          <a:p>
            <a:pPr lvl="1"/>
            <a:r>
              <a:rPr lang="en-US" dirty="0" smtClean="0"/>
              <a:t>Class C is used only on electrical fires.</a:t>
            </a:r>
          </a:p>
        </p:txBody>
      </p:sp>
    </p:spTree>
    <p:extLst>
      <p:ext uri="{BB962C8B-B14F-4D97-AF65-F5344CB8AC3E}">
        <p14:creationId xmlns:p14="http://schemas.microsoft.com/office/powerpoint/2010/main" val="361208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EXTINGUISHERS (2 OF 3)</a:t>
            </a:r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Class D is effective only on combustible metals such as powdered aluminum, sodium, or magnesium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class rating is clearly marked on the side of every fire extinguisher. </a:t>
            </a:r>
          </a:p>
          <a:p>
            <a:r>
              <a:rPr lang="en-US" dirty="0" smtClean="0"/>
              <a:t>Many extinguishers are good for multiple types of fires.</a:t>
            </a:r>
          </a:p>
        </p:txBody>
      </p:sp>
    </p:spTree>
    <p:extLst>
      <p:ext uri="{BB962C8B-B14F-4D97-AF65-F5344CB8AC3E}">
        <p14:creationId xmlns:p14="http://schemas.microsoft.com/office/powerpoint/2010/main" val="204105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 </a:t>
            </a:r>
            <a:r>
              <a:rPr lang="en-US" dirty="0" smtClean="0"/>
              <a:t>EXTINGUISHERS (3 OF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 the word "PASS."</a:t>
            </a:r>
          </a:p>
          <a:p>
            <a:pPr lvl="1"/>
            <a:r>
              <a:rPr lang="en-US" dirty="0"/>
              <a:t>P  Pull the safety pin.</a:t>
            </a:r>
          </a:p>
          <a:p>
            <a:pPr lvl="1"/>
            <a:r>
              <a:rPr lang="en-US" dirty="0"/>
              <a:t>A  Aim the nozzle of the extinguisher at the base of the fire.</a:t>
            </a:r>
          </a:p>
          <a:p>
            <a:pPr lvl="1"/>
            <a:r>
              <a:rPr lang="en-US" dirty="0"/>
              <a:t>S  Squeeze the lever to actuate the extinguisher.</a:t>
            </a:r>
          </a:p>
          <a:p>
            <a:pPr lvl="1"/>
            <a:r>
              <a:rPr lang="en-US" dirty="0"/>
              <a:t>S  Sweep the nozzle from side to side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692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FIGURE 1–12 A typical fire extinguisher designed to be used on type class A, B, or C fires.</a:t>
            </a:r>
          </a:p>
        </p:txBody>
      </p:sp>
      <p:grpSp>
        <p:nvGrpSpPr>
          <p:cNvPr id="39939" name="Group 7"/>
          <p:cNvGrpSpPr>
            <a:grpSpLocks/>
          </p:cNvGrpSpPr>
          <p:nvPr/>
        </p:nvGrpSpPr>
        <p:grpSpPr bwMode="auto">
          <a:xfrm>
            <a:off x="1905000" y="1676400"/>
            <a:ext cx="5257800" cy="4313238"/>
            <a:chOff x="1200" y="1020"/>
            <a:chExt cx="3312" cy="2717"/>
          </a:xfrm>
        </p:grpSpPr>
        <p:pic>
          <p:nvPicPr>
            <p:cNvPr id="39940" name="Picture 4" descr="AAJKWQJ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8" y="1020"/>
              <a:ext cx="3294" cy="2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677" name="Rectangle 6"/>
            <p:cNvSpPr>
              <a:spLocks noChangeArrowheads="1"/>
            </p:cNvSpPr>
            <p:nvPr/>
          </p:nvSpPr>
          <p:spPr bwMode="auto">
            <a:xfrm>
              <a:off x="1200" y="3504"/>
              <a:ext cx="3264" cy="233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1740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FIRE BLANKETS</a:t>
            </a: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Fire blankets are required to be available in the shop areas.</a:t>
            </a:r>
          </a:p>
          <a:p>
            <a:r>
              <a:rPr lang="en-US" dirty="0" smtClean="0"/>
              <a:t>If a person is on fire, a fire blanket should be removed from its storage bag and thrown over and around the victim to smother the fire.</a:t>
            </a:r>
            <a:endParaRPr lang="en-US" dirty="0"/>
          </a:p>
        </p:txBody>
      </p:sp>
      <p:grpSp>
        <p:nvGrpSpPr>
          <p:cNvPr id="40964" name="Group 7"/>
          <p:cNvGrpSpPr>
            <a:grpSpLocks/>
          </p:cNvGrpSpPr>
          <p:nvPr/>
        </p:nvGrpSpPr>
        <p:grpSpPr bwMode="auto">
          <a:xfrm>
            <a:off x="4625975" y="1676400"/>
            <a:ext cx="4168775" cy="3895725"/>
            <a:chOff x="2914" y="1270"/>
            <a:chExt cx="2626" cy="2454"/>
          </a:xfrm>
        </p:grpSpPr>
        <p:pic>
          <p:nvPicPr>
            <p:cNvPr id="40965" name="Picture 4" descr="AAJKWQL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14" y="1270"/>
              <a:ext cx="2626" cy="19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26" name="Rectangle 6"/>
            <p:cNvSpPr>
              <a:spLocks noChangeArrowheads="1"/>
            </p:cNvSpPr>
            <p:nvPr/>
          </p:nvSpPr>
          <p:spPr bwMode="auto">
            <a:xfrm>
              <a:off x="2928" y="3264"/>
              <a:ext cx="2592" cy="460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b="1" dirty="0">
                  <a:cs typeface="+mn-cs"/>
                </a:rPr>
                <a:t>FIGURE 1–14 </a:t>
              </a:r>
              <a:r>
                <a:rPr lang="en-US" dirty="0">
                  <a:cs typeface="+mn-cs"/>
                </a:rPr>
                <a:t>A treated wool blanket is kept in this easy-to-open wall-mounted holder and should be placed in a centralized location in the shop.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310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FIRST AID AND EYE WASH STATIONS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All shop areas must be equipped with a first aid kit and an eye wash station centrally located and kept stocked with emergency supplies.</a:t>
            </a:r>
          </a:p>
          <a:p>
            <a:pPr lvl="1"/>
            <a:r>
              <a:rPr lang="en-US" dirty="0" smtClean="0"/>
              <a:t>First Aid Kit</a:t>
            </a:r>
          </a:p>
          <a:p>
            <a:pPr lvl="1"/>
            <a:r>
              <a:rPr lang="en-US" dirty="0" smtClean="0"/>
              <a:t>Eye Wash Station</a:t>
            </a:r>
            <a:endParaRPr lang="en-US" dirty="0"/>
          </a:p>
        </p:txBody>
      </p:sp>
      <p:grpSp>
        <p:nvGrpSpPr>
          <p:cNvPr id="41988" name="Group 7"/>
          <p:cNvGrpSpPr>
            <a:grpSpLocks/>
          </p:cNvGrpSpPr>
          <p:nvPr/>
        </p:nvGrpSpPr>
        <p:grpSpPr bwMode="auto">
          <a:xfrm>
            <a:off x="4625975" y="1752600"/>
            <a:ext cx="4168775" cy="3895725"/>
            <a:chOff x="2914" y="1270"/>
            <a:chExt cx="2626" cy="2454"/>
          </a:xfrm>
        </p:grpSpPr>
        <p:pic>
          <p:nvPicPr>
            <p:cNvPr id="41989" name="Picture 4" descr="AAJKWQM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14" y="1270"/>
              <a:ext cx="2626" cy="19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50" name="Rectangle 6"/>
            <p:cNvSpPr>
              <a:spLocks noChangeArrowheads="1"/>
            </p:cNvSpPr>
            <p:nvPr/>
          </p:nvSpPr>
          <p:spPr bwMode="auto">
            <a:xfrm>
              <a:off x="2928" y="3264"/>
              <a:ext cx="2592" cy="460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b="1" dirty="0">
                  <a:cs typeface="+mn-cs"/>
                </a:rPr>
                <a:t>FIGURE 1–15 </a:t>
              </a:r>
              <a:r>
                <a:rPr lang="en-US" dirty="0">
                  <a:cs typeface="+mn-cs"/>
                </a:rPr>
                <a:t>A first aid box should be centrally located in the shop and kept stocked with the recommended supplies.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821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(1 OF 2)</a:t>
            </a:r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service technicians should wear safety glasses that meet standard ANSI Z87.1.</a:t>
            </a:r>
          </a:p>
          <a:p>
            <a:r>
              <a:rPr lang="en-US" dirty="0" smtClean="0"/>
              <a:t>Ear protection should be worn anytime the noise level is at 90 decibels (dB) or higher.</a:t>
            </a:r>
          </a:p>
          <a:p>
            <a:r>
              <a:rPr lang="en-US" dirty="0" smtClean="0"/>
              <a:t>Safety should be exercised when working with electrical cords or when jump-starting another vehicle.</a:t>
            </a:r>
          </a:p>
        </p:txBody>
      </p:sp>
    </p:spTree>
    <p:extLst>
      <p:ext uri="{BB962C8B-B14F-4D97-AF65-F5344CB8AC3E}">
        <p14:creationId xmlns:p14="http://schemas.microsoft.com/office/powerpoint/2010/main" val="2932853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(2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fire extinguisher is needed, remember: Pull the safety pin, aim the nozzle, squeeze the lever, and sweep the nozzle from side-to-side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24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PROTECTIVE EQUIPMENT (1 OF 2)</a:t>
            </a:r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Safe work habits can reduce accidents and injuries, ease the workload, and keep employees pain free.</a:t>
            </a:r>
          </a:p>
          <a:p>
            <a:pPr lvl="1"/>
            <a:r>
              <a:rPr lang="en-US" dirty="0" smtClean="0"/>
              <a:t>Safety Glasses</a:t>
            </a:r>
          </a:p>
          <a:p>
            <a:pPr lvl="1"/>
            <a:r>
              <a:rPr lang="en-US" dirty="0" smtClean="0"/>
              <a:t>Steel-toed Shoes</a:t>
            </a:r>
          </a:p>
        </p:txBody>
      </p:sp>
    </p:spTree>
    <p:extLst>
      <p:ext uri="{BB962C8B-B14F-4D97-AF65-F5344CB8AC3E}">
        <p14:creationId xmlns:p14="http://schemas.microsoft.com/office/powerpoint/2010/main" val="4090446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PROTECTIVE </a:t>
            </a:r>
            <a:r>
              <a:rPr lang="en-US" dirty="0" smtClean="0"/>
              <a:t>EQUIPMENT (2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Gloves</a:t>
            </a:r>
          </a:p>
          <a:p>
            <a:pPr lvl="2"/>
            <a:r>
              <a:rPr lang="en-US" dirty="0"/>
              <a:t>Latex surgical gloves; Vinyl gloves; Polyurethane gloves; Nitrile gloves; Mechanic's gloves</a:t>
            </a:r>
          </a:p>
          <a:p>
            <a:pPr lvl="1"/>
            <a:r>
              <a:rPr lang="en-US" dirty="0"/>
              <a:t>Bump Cap</a:t>
            </a:r>
          </a:p>
          <a:p>
            <a:pPr lvl="1"/>
            <a:r>
              <a:rPr lang="en-US" dirty="0"/>
              <a:t>Hands, Jewelry, and Clothing</a:t>
            </a:r>
          </a:p>
        </p:txBody>
      </p:sp>
    </p:spTree>
    <p:extLst>
      <p:ext uri="{BB962C8B-B14F-4D97-AF65-F5344CB8AC3E}">
        <p14:creationId xmlns:p14="http://schemas.microsoft.com/office/powerpoint/2010/main" val="2732992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FIGURE 1–1 Safety glasses should be worn at all times when working on or around any vehicle or servicing any component.</a:t>
            </a:r>
          </a:p>
        </p:txBody>
      </p:sp>
      <p:pic>
        <p:nvPicPr>
          <p:cNvPr id="23556" name="Picture 8" descr="AAJKWPY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81200"/>
            <a:ext cx="6750050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2561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FIGURE 1–2 Steel-toed shoes are a worthwhile investment to help prevent foot injury due to falling objects. Even these well-worn shoes can protect the feet of this service technician.</a:t>
            </a:r>
          </a:p>
        </p:txBody>
      </p:sp>
      <p:grpSp>
        <p:nvGrpSpPr>
          <p:cNvPr id="24579" name="Group 8"/>
          <p:cNvGrpSpPr>
            <a:grpSpLocks/>
          </p:cNvGrpSpPr>
          <p:nvPr/>
        </p:nvGrpSpPr>
        <p:grpSpPr bwMode="auto">
          <a:xfrm>
            <a:off x="2057400" y="1752600"/>
            <a:ext cx="8229600" cy="3890963"/>
            <a:chOff x="192" y="1030"/>
            <a:chExt cx="5184" cy="2451"/>
          </a:xfrm>
        </p:grpSpPr>
        <p:pic>
          <p:nvPicPr>
            <p:cNvPr id="24580" name="Picture 5" descr="AAJKWPZ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1030"/>
              <a:ext cx="2626" cy="2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97" name="Rectangle 4"/>
            <p:cNvSpPr>
              <a:spLocks noChangeArrowheads="1"/>
            </p:cNvSpPr>
            <p:nvPr/>
          </p:nvSpPr>
          <p:spPr bwMode="auto">
            <a:xfrm>
              <a:off x="3120" y="1872"/>
              <a:ext cx="2256" cy="233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7315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FIGURE 1–3 Protective gloves such as these vinyl gloves are available in several sizes. Select the size that allows the gloves to fit snugly. Vinyl gloves last a long time and often can be worn all day to help protect your hands from dirt and possible hazardous materials.</a:t>
            </a:r>
          </a:p>
        </p:txBody>
      </p:sp>
      <p:grpSp>
        <p:nvGrpSpPr>
          <p:cNvPr id="25603" name="Group 7"/>
          <p:cNvGrpSpPr>
            <a:grpSpLocks/>
          </p:cNvGrpSpPr>
          <p:nvPr/>
        </p:nvGrpSpPr>
        <p:grpSpPr bwMode="auto">
          <a:xfrm>
            <a:off x="304800" y="2057400"/>
            <a:ext cx="8382000" cy="4071938"/>
            <a:chOff x="192" y="1260"/>
            <a:chExt cx="5280" cy="2565"/>
          </a:xfrm>
        </p:grpSpPr>
        <p:pic>
          <p:nvPicPr>
            <p:cNvPr id="25604" name="Picture 5" descr="AAJKWQA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1260"/>
              <a:ext cx="3150" cy="2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1" name="Rectangle 4"/>
            <p:cNvSpPr>
              <a:spLocks noChangeArrowheads="1"/>
            </p:cNvSpPr>
            <p:nvPr/>
          </p:nvSpPr>
          <p:spPr bwMode="auto">
            <a:xfrm>
              <a:off x="192" y="3592"/>
              <a:ext cx="5280" cy="233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square">
              <a:spAutoFit/>
            </a:bodyPr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1157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FIGURE 1–4 One version of a bump cap is this padded plastic insert that is worn inside a regular cloth cap.</a:t>
            </a:r>
          </a:p>
        </p:txBody>
      </p:sp>
      <p:grpSp>
        <p:nvGrpSpPr>
          <p:cNvPr id="26627" name="Group 7"/>
          <p:cNvGrpSpPr>
            <a:grpSpLocks/>
          </p:cNvGrpSpPr>
          <p:nvPr/>
        </p:nvGrpSpPr>
        <p:grpSpPr bwMode="auto">
          <a:xfrm>
            <a:off x="1600200" y="1676400"/>
            <a:ext cx="5867400" cy="4173538"/>
            <a:chOff x="1008" y="1060"/>
            <a:chExt cx="3696" cy="2629"/>
          </a:xfrm>
        </p:grpSpPr>
        <p:pic>
          <p:nvPicPr>
            <p:cNvPr id="26628" name="Picture 5" descr="AAJKWQB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6" y="1060"/>
              <a:ext cx="3678" cy="2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45" name="Rectangle 4"/>
            <p:cNvSpPr>
              <a:spLocks noChangeArrowheads="1"/>
            </p:cNvSpPr>
            <p:nvPr/>
          </p:nvSpPr>
          <p:spPr bwMode="auto">
            <a:xfrm>
              <a:off x="1008" y="3456"/>
              <a:ext cx="3696" cy="233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730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FIGURE 1–5 Remove all jewelry before performing service work on any vehicle.</a:t>
            </a:r>
          </a:p>
        </p:txBody>
      </p:sp>
      <p:grpSp>
        <p:nvGrpSpPr>
          <p:cNvPr id="27651" name="Group 7"/>
          <p:cNvGrpSpPr>
            <a:grpSpLocks/>
          </p:cNvGrpSpPr>
          <p:nvPr/>
        </p:nvGrpSpPr>
        <p:grpSpPr bwMode="auto">
          <a:xfrm>
            <a:off x="1828800" y="1447800"/>
            <a:ext cx="5410200" cy="4446588"/>
            <a:chOff x="1152" y="984"/>
            <a:chExt cx="3408" cy="2801"/>
          </a:xfrm>
        </p:grpSpPr>
        <p:pic>
          <p:nvPicPr>
            <p:cNvPr id="27652" name="Picture 5" descr="AAJKWQC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0" y="984"/>
              <a:ext cx="3390" cy="2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69" name="Rectangle 4"/>
            <p:cNvSpPr>
              <a:spLocks noChangeArrowheads="1"/>
            </p:cNvSpPr>
            <p:nvPr/>
          </p:nvSpPr>
          <p:spPr bwMode="auto">
            <a:xfrm>
              <a:off x="1152" y="3552"/>
              <a:ext cx="3408" cy="233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948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08 Lecture">
  <a:themeElements>
    <a:clrScheme name="Custom 4">
      <a:dk1>
        <a:srgbClr val="003057"/>
      </a:dk1>
      <a:lt1>
        <a:sysClr val="window" lastClr="FFFFFF"/>
      </a:lt1>
      <a:dk2>
        <a:srgbClr val="000000"/>
      </a:dk2>
      <a:lt2>
        <a:srgbClr val="EEEEEE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3C1581"/>
      </a:hlink>
      <a:folHlink>
        <a:srgbClr val="7F7F7F"/>
      </a:folHlink>
    </a:clrScheme>
    <a:fontScheme name="Office Classic 2">
      <a:majorFont>
        <a:latin typeface="Arial"/>
        <a:ea typeface=""/>
        <a:cs typeface=""/>
        <a:font script="Jpan" typeface="Arial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Arial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Pearson 508">
      <a:dk1>
        <a:sysClr val="windowText" lastClr="000000"/>
      </a:dk1>
      <a:lt1>
        <a:sysClr val="window" lastClr="FFFFFF"/>
      </a:lt1>
      <a:dk2>
        <a:srgbClr val="000000"/>
      </a:dk2>
      <a:lt2>
        <a:srgbClr val="EEEEEE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3C1581"/>
      </a:hlink>
      <a:folHlink>
        <a:srgbClr val="7F7F7F"/>
      </a:folHlink>
    </a:clrScheme>
    <a:fontScheme name="Office Classic 2">
      <a:majorFont>
        <a:latin typeface="Arial"/>
        <a:ea typeface=""/>
        <a:cs typeface=""/>
        <a:font script="Jpan" typeface="Arial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Arial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Pearson 508">
      <a:dk1>
        <a:sysClr val="windowText" lastClr="000000"/>
      </a:dk1>
      <a:lt1>
        <a:sysClr val="window" lastClr="FFFFFF"/>
      </a:lt1>
      <a:dk2>
        <a:srgbClr val="000000"/>
      </a:dk2>
      <a:lt2>
        <a:srgbClr val="EEEEEE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3C1581"/>
      </a:hlink>
      <a:folHlink>
        <a:srgbClr val="7F7F7F"/>
      </a:folHlink>
    </a:clrScheme>
    <a:fontScheme name="Office Classic 2">
      <a:majorFont>
        <a:latin typeface="Arial"/>
        <a:ea typeface=""/>
        <a:cs typeface=""/>
        <a:font script="Jpan" typeface="Arial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Arial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4229</TotalTime>
  <Words>1111</Words>
  <Application>Microsoft Macintosh PowerPoint</Application>
  <PresentationFormat>On-screen Show (4:3)</PresentationFormat>
  <Paragraphs>88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ＭＳ Ｐゴシック</vt:lpstr>
      <vt:lpstr>Tahoma</vt:lpstr>
      <vt:lpstr>Times New Roman</vt:lpstr>
      <vt:lpstr>Verdana</vt:lpstr>
      <vt:lpstr>Wingdings</vt:lpstr>
      <vt:lpstr>Arial</vt:lpstr>
      <vt:lpstr>508 Lecture</vt:lpstr>
      <vt:lpstr>Automotive Engines Theory and Servicing</vt:lpstr>
      <vt:lpstr>OBJECTIVES</vt:lpstr>
      <vt:lpstr>PERSONAL PROTECTIVE EQUIPMENT (1 OF 2)</vt:lpstr>
      <vt:lpstr>PERSONAL PROTECTIVE EQUIPMENT (2 OF 2)</vt:lpstr>
      <vt:lpstr>FIGURE 1–1 Safety glasses should be worn at all times when working on or around any vehicle or servicing any component.</vt:lpstr>
      <vt:lpstr>FIGURE 1–2 Steel-toed shoes are a worthwhile investment to help prevent foot injury due to falling objects. Even these well-worn shoes can protect the feet of this service technician.</vt:lpstr>
      <vt:lpstr>FIGURE 1–3 Protective gloves such as these vinyl gloves are available in several sizes. Select the size that allows the gloves to fit snugly. Vinyl gloves last a long time and often can be worn all day to help protect your hands from dirt and possible hazardous materials.</vt:lpstr>
      <vt:lpstr>FIGURE 1–4 One version of a bump cap is this padded plastic insert that is worn inside a regular cloth cap.</vt:lpstr>
      <vt:lpstr>FIGURE 1–5 Remove all jewelry before performing service work on any vehicle.</vt:lpstr>
      <vt:lpstr>SAFETY TIPS FOR TECHNICIANS (1 of 3)</vt:lpstr>
      <vt:lpstr>SAFETY TIPS FOR TECHNICIANS (2 OF 3)</vt:lpstr>
      <vt:lpstr>SAFETY TIPS FOR TECHNICIANS (3 OF 3)</vt:lpstr>
      <vt:lpstr>FIGURE 1–6 Always connect an exhaust hose to the tailpipe of the engine of a vehicle to be run inside a building.</vt:lpstr>
      <vt:lpstr>FIGURE 1–7 A magnetic tray is a helpful item to keep tools needed up where they can be easily reached without having to bend over saving time and energy over the course of a long day in the shop.</vt:lpstr>
      <vt:lpstr>FIGURE 1–8 An electric pusher used to push vehicles into or around the shop.</vt:lpstr>
      <vt:lpstr>CLEANING METHODS AND PROCESSES</vt:lpstr>
      <vt:lpstr>ELECTRICAL CORD SAFETY (1 OF 2)</vt:lpstr>
      <vt:lpstr>ELECTRICAL CORD SAFETY (2 OF 2)</vt:lpstr>
      <vt:lpstr>JUMP-STARTING AND BATTERY SAFETY</vt:lpstr>
      <vt:lpstr>FIGURE 1–11 The air pressure going to the nozzle should be reduced to 30 PSI or less.</vt:lpstr>
      <vt:lpstr>FIRE EXTINGUISHERS (1 OF 3)</vt:lpstr>
      <vt:lpstr>FIRE EXTINGUISHERS (2 OF 3)</vt:lpstr>
      <vt:lpstr>FIRE EXTINGUISHERS (3 OF 3)</vt:lpstr>
      <vt:lpstr>FIGURE 1–12 A typical fire extinguisher designed to be used on type class A, B, or C fires.</vt:lpstr>
      <vt:lpstr>FIRE BLANKETS</vt:lpstr>
      <vt:lpstr>FIRST AID AND EYE WASH STATIONS</vt:lpstr>
      <vt:lpstr>SUMMARY (1 OF 2)</vt:lpstr>
      <vt:lpstr>SUMMARY (2 OF 2)</vt:lpstr>
    </vt:vector>
  </TitlesOfParts>
  <Company>echosvoice</Company>
  <LinksUpToDate>false</LinksUpToDate>
  <SharedDoc>false</SharedDoc>
  <HyperlinkBase/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Shop Safety</dc:title>
  <dc:subject>Automotive Engines Theory and Servicing, Ninth Edition</dc:subject>
  <dc:creator>James D. Halderman</dc:creator>
  <cp:keywords>Automotive</cp:keywords>
  <cp:lastModifiedBy>Anthony Borsani</cp:lastModifiedBy>
  <cp:revision>200</cp:revision>
  <dcterms:created xsi:type="dcterms:W3CDTF">2014-07-14T20:04:21Z</dcterms:created>
  <dcterms:modified xsi:type="dcterms:W3CDTF">2018-03-15T12:37:07Z</dcterms:modified>
</cp:coreProperties>
</file>

<file path=userCustomization/customUI.xml><?xml version="1.0" encoding="utf-8"?>
<mso:customUI xmlns:doc="http://schemas.microsoft.com/office/2006/01/customui/currentDocument" xmlns:mso="http://schemas.microsoft.com/office/2006/01/customui">
  <mso:ribbon>
    <mso:qat>
      <mso:documentControls>
        <mso:button idQ="doc:_AE_09_Ch01_IB.pptm__Insert_Image_1" visible="true" label="'AE_09_Ch01_IB.pptm'!Insert_Image" onAction="'AE_09_Ch01_IB.pptm'!Insert_Image" imageMso="PersonaStatusBusy"/>
        <mso:button idQ="doc:_AE_09_Ch01_IB.pptm__Align_Images_1" visible="true" label="'AE_09_Ch01_IB.pptm'!Align_Images" onAction="'AE_09_Ch01_IB.pptm'!Align_Images" imageMso="PersonaStatusOnline"/>
      </mso:documentControls>
    </mso:qat>
  </mso:ribbon>
</mso:customUI>
</file>