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58" r:id="rId4"/>
    <p:sldId id="262" r:id="rId5"/>
    <p:sldId id="265" r:id="rId6"/>
    <p:sldId id="259" r:id="rId7"/>
    <p:sldId id="261" r:id="rId8"/>
    <p:sldId id="260" r:id="rId9"/>
    <p:sldId id="352" r:id="rId10"/>
    <p:sldId id="297" r:id="rId11"/>
    <p:sldId id="304" r:id="rId12"/>
    <p:sldId id="305" r:id="rId13"/>
    <p:sldId id="264" r:id="rId14"/>
    <p:sldId id="331" r:id="rId15"/>
    <p:sldId id="266" r:id="rId16"/>
    <p:sldId id="268" r:id="rId17"/>
    <p:sldId id="267" r:id="rId18"/>
    <p:sldId id="350" r:id="rId19"/>
    <p:sldId id="351" r:id="rId20"/>
    <p:sldId id="330" r:id="rId21"/>
    <p:sldId id="346" r:id="rId22"/>
    <p:sldId id="320" r:id="rId23"/>
    <p:sldId id="269" r:id="rId24"/>
    <p:sldId id="339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77" r:id="rId37"/>
    <p:sldId id="279" r:id="rId38"/>
    <p:sldId id="280" r:id="rId39"/>
    <p:sldId id="353" r:id="rId40"/>
    <p:sldId id="275" r:id="rId41"/>
    <p:sldId id="271" r:id="rId42"/>
    <p:sldId id="323" r:id="rId43"/>
    <p:sldId id="327" r:id="rId44"/>
    <p:sldId id="276" r:id="rId45"/>
    <p:sldId id="347" r:id="rId46"/>
    <p:sldId id="337" r:id="rId47"/>
    <p:sldId id="338" r:id="rId48"/>
    <p:sldId id="270" r:id="rId49"/>
    <p:sldId id="360" r:id="rId50"/>
    <p:sldId id="344" r:id="rId51"/>
    <p:sldId id="348" r:id="rId52"/>
    <p:sldId id="349" r:id="rId53"/>
    <p:sldId id="274" r:id="rId54"/>
    <p:sldId id="293" r:id="rId55"/>
    <p:sldId id="342" r:id="rId56"/>
    <p:sldId id="343" r:id="rId57"/>
    <p:sldId id="316" r:id="rId58"/>
    <p:sldId id="278" r:id="rId59"/>
    <p:sldId id="295" r:id="rId60"/>
    <p:sldId id="332" r:id="rId61"/>
    <p:sldId id="318" r:id="rId62"/>
    <p:sldId id="340" r:id="rId63"/>
    <p:sldId id="333" r:id="rId64"/>
    <p:sldId id="317" r:id="rId65"/>
    <p:sldId id="319" r:id="rId66"/>
    <p:sldId id="324" r:id="rId67"/>
    <p:sldId id="328" r:id="rId68"/>
    <p:sldId id="325" r:id="rId69"/>
    <p:sldId id="326" r:id="rId70"/>
    <p:sldId id="314" r:id="rId71"/>
    <p:sldId id="315" r:id="rId72"/>
    <p:sldId id="313" r:id="rId73"/>
    <p:sldId id="281" r:id="rId74"/>
    <p:sldId id="335" r:id="rId75"/>
    <p:sldId id="334" r:id="rId76"/>
    <p:sldId id="299" r:id="rId77"/>
    <p:sldId id="301" r:id="rId78"/>
    <p:sldId id="329" r:id="rId79"/>
    <p:sldId id="341" r:id="rId80"/>
    <p:sldId id="311" r:id="rId81"/>
    <p:sldId id="312" r:id="rId82"/>
    <p:sldId id="308" r:id="rId83"/>
    <p:sldId id="359" r:id="rId84"/>
    <p:sldId id="354" r:id="rId85"/>
    <p:sldId id="355" r:id="rId86"/>
    <p:sldId id="357" r:id="rId87"/>
    <p:sldId id="358" r:id="rId88"/>
    <p:sldId id="296" r:id="rId89"/>
    <p:sldId id="336" r:id="rId90"/>
    <p:sldId id="321" r:id="rId91"/>
    <p:sldId id="322" r:id="rId9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1" autoAdjust="0"/>
    <p:restoredTop sz="94681" autoAdjust="0"/>
  </p:normalViewPr>
  <p:slideViewPr>
    <p:cSldViewPr>
      <p:cViewPr varScale="1">
        <p:scale>
          <a:sx n="177" d="100"/>
          <a:sy n="177" d="100"/>
        </p:scale>
        <p:origin x="1152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FA6F3-8CD2-4217-AD44-F2D64543D641}" type="datetimeFigureOut">
              <a:rPr lang="en-US" smtClean="0"/>
              <a:t>4/19/19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FD727-C8B4-4095-BDF1-5F938F9D7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8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22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06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8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466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599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84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538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5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827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2882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1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037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614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46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703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26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1244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716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877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1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202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75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19994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828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4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004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8319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887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9613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0741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450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21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995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767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80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497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293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5278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310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599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94345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691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75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87336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2967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06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35072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1628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235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6069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972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821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8127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0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190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7750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7313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40014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4877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7053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03927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0166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8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8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41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65834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8521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06969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9770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6096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7213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19283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286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30728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2030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157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6635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84763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25980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451397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56369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561159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66757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50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FD727-C8B4-4095-BDF1-5F938F9D7B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99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A028E-1A2F-4BD1-826D-D06ADBDF5CF6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9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CCF40-1F8F-44BF-AD54-2542C35676E3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84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6B676-9D97-4371-B58E-4245C598F22F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8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C3ED7-5AE1-47D1-86B7-8FFF577D0243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11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B77FF-7F5C-4784-99AC-F28BAD6B6D6E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929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CFFA9-DBE6-44B5-9134-8EB6CEDC6B7C}" type="datetime1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93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3B902-A6DB-4A04-BD84-63F2C42FD9C1}" type="datetime1">
              <a:rPr lang="en-US" smtClean="0"/>
              <a:t>4/19/19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2D1D3-5175-4176-B336-A0A160C924B2}" type="datetime1">
              <a:rPr lang="en-US" smtClean="0"/>
              <a:t>4/19/19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1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17B5B-D36A-41C9-B597-9ABD26436A5D}" type="datetime1">
              <a:rPr lang="en-US" smtClean="0"/>
              <a:t>4/19/19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51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7738-36F3-4859-AC14-7F60CA88BA50}" type="datetime1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33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153C1-5032-4237-A36C-EC8770769882}" type="datetime1">
              <a:rPr lang="en-US" smtClean="0"/>
              <a:t>4/19/19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0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B84EE-4F8E-4E44-8565-9430D47C53F4}" type="datetime1">
              <a:rPr lang="en-US" smtClean="0"/>
              <a:t>4/19/19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E7CCE-5EA4-498A-B3EA-3FE243DE54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halderman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0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tif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halderman.com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6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4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meshalderman.com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6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7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9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7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em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0.em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3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Teaching Tires and Wheels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Jim Halderman</a:t>
            </a:r>
          </a:p>
          <a:p>
            <a:r>
              <a:rPr lang="en-US" dirty="0"/>
              <a:t>Brad Halderman</a:t>
            </a:r>
          </a:p>
        </p:txBody>
      </p:sp>
      <p:pic>
        <p:nvPicPr>
          <p:cNvPr id="6147" name="Picture 3" descr="C:\DATA\Jim's Stuff\5-12-2012 7-36-59 P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78" y="5084900"/>
            <a:ext cx="2821075" cy="16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4800"/>
            <a:ext cx="305796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8" y="4470400"/>
            <a:ext cx="2514600" cy="188595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01E3B0-9054-4393-B0CC-5A4B9DE54C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975" y="528637"/>
            <a:ext cx="1987225" cy="185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35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 and Yellow Dots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Yellow Dot- </a:t>
            </a:r>
            <a:r>
              <a:rPr lang="en-US" dirty="0"/>
              <a:t>Indicates  “the light (static) balance point of </a:t>
            </a:r>
            <a:r>
              <a:rPr lang="en-US"/>
              <a:t>the “</a:t>
            </a: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Red Dot- </a:t>
            </a:r>
            <a:r>
              <a:rPr lang="en-US" dirty="0"/>
              <a:t>Indicates the “radial force variation first harmonic maximum”</a:t>
            </a:r>
          </a:p>
          <a:p>
            <a:r>
              <a:rPr lang="en-US" dirty="0"/>
              <a:t>If a tire has both red and yellow dots, the </a:t>
            </a:r>
            <a:r>
              <a:rPr lang="en-US" dirty="0">
                <a:solidFill>
                  <a:srgbClr val="C00000"/>
                </a:solidFill>
              </a:rPr>
              <a:t>red dot has priority</a:t>
            </a:r>
            <a:r>
              <a:rPr lang="en-US" dirty="0"/>
              <a:t>. Match it to the wheel low point dimple or valve stem. Ignore the yellow dot.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192" y="2362200"/>
            <a:ext cx="4267199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465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RED 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red dot would more or less correspond to the “high point” or place where radial runout forces are greatest.</a:t>
            </a:r>
          </a:p>
          <a:p>
            <a:r>
              <a:rPr lang="en-US" dirty="0">
                <a:solidFill>
                  <a:srgbClr val="C00000"/>
                </a:solidFill>
              </a:rPr>
              <a:t>“Red Rules”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96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DOTS of any other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Blue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green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purple</a:t>
            </a:r>
            <a:r>
              <a:rPr lang="en-US" dirty="0"/>
              <a:t>, white,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pink</a:t>
            </a:r>
            <a:r>
              <a:rPr lang="en-US" dirty="0"/>
              <a:t> 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orange</a:t>
            </a:r>
            <a:r>
              <a:rPr lang="en-US" dirty="0"/>
              <a:t> dots?</a:t>
            </a:r>
          </a:p>
          <a:p>
            <a:r>
              <a:rPr lang="en-US" dirty="0"/>
              <a:t> Just ignore them. </a:t>
            </a:r>
          </a:p>
          <a:p>
            <a:r>
              <a:rPr lang="en-US" dirty="0"/>
              <a:t>They are ``mystery'' dots and are there for factory purposes. Once the tire leaves the manufacturing plant, dots of those colors have no use.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7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Size Designation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P</a:t>
            </a:r>
            <a:r>
              <a:rPr lang="en-US" dirty="0"/>
              <a:t>= passenger vehicle</a:t>
            </a:r>
          </a:p>
          <a:p>
            <a:r>
              <a:rPr lang="en-US" dirty="0">
                <a:solidFill>
                  <a:srgbClr val="C00000"/>
                </a:solidFill>
              </a:rPr>
              <a:t>LT</a:t>
            </a:r>
            <a:r>
              <a:rPr lang="en-US" dirty="0"/>
              <a:t>= light truck</a:t>
            </a:r>
          </a:p>
          <a:p>
            <a:r>
              <a:rPr lang="en-US" dirty="0">
                <a:solidFill>
                  <a:srgbClr val="C00000"/>
                </a:solidFill>
              </a:rPr>
              <a:t>245</a:t>
            </a:r>
            <a:r>
              <a:rPr lang="en-US" dirty="0"/>
              <a:t>= cross-sectional</a:t>
            </a:r>
          </a:p>
          <a:p>
            <a:pPr marL="0" indent="0">
              <a:buNone/>
            </a:pPr>
            <a:r>
              <a:rPr lang="en-US" dirty="0"/>
              <a:t>	width in mm</a:t>
            </a:r>
          </a:p>
          <a:p>
            <a:r>
              <a:rPr lang="en-US" dirty="0">
                <a:solidFill>
                  <a:srgbClr val="C00000"/>
                </a:solidFill>
              </a:rPr>
              <a:t>40</a:t>
            </a:r>
            <a:r>
              <a:rPr lang="en-US" dirty="0"/>
              <a:t>= aspect ratio</a:t>
            </a:r>
          </a:p>
          <a:p>
            <a:pPr lvl="1"/>
            <a:r>
              <a:rPr lang="en-US" dirty="0"/>
              <a:t>Sidewall height is 40% of the width (245 x 0.40 = 98mm)</a:t>
            </a:r>
          </a:p>
          <a:p>
            <a:r>
              <a:rPr lang="en-US" dirty="0">
                <a:solidFill>
                  <a:srgbClr val="C00000"/>
                </a:solidFill>
              </a:rPr>
              <a:t>17 </a:t>
            </a:r>
            <a:r>
              <a:rPr lang="en-US" dirty="0"/>
              <a:t>= rim diameter in inches</a:t>
            </a:r>
          </a:p>
          <a:p>
            <a:r>
              <a:rPr lang="en-US" dirty="0">
                <a:solidFill>
                  <a:srgbClr val="C00000"/>
                </a:solidFill>
              </a:rPr>
              <a:t>96</a:t>
            </a:r>
            <a:r>
              <a:rPr lang="en-US" dirty="0"/>
              <a:t> = load index</a:t>
            </a:r>
          </a:p>
          <a:p>
            <a:r>
              <a:rPr lang="en-US" dirty="0">
                <a:solidFill>
                  <a:srgbClr val="C00000"/>
                </a:solidFill>
              </a:rPr>
              <a:t>Z</a:t>
            </a:r>
            <a:r>
              <a:rPr lang="en-US" dirty="0"/>
              <a:t> = speed rating</a:t>
            </a:r>
          </a:p>
        </p:txBody>
      </p:sp>
      <p:pic>
        <p:nvPicPr>
          <p:cNvPr id="48132" name="Picture 4" descr="http://www.vintagewheelworks.com/images/tireDiagram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29100" y="1524000"/>
            <a:ext cx="4914900" cy="32766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499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“C” Tires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The new generation of vans such as the  Ford Transit and MB Sprinter use “C” tires.  </a:t>
            </a:r>
          </a:p>
          <a:p>
            <a:r>
              <a:rPr lang="en-US" dirty="0"/>
              <a:t>The Transit uses </a:t>
            </a:r>
            <a:r>
              <a:rPr lang="en-US" dirty="0">
                <a:solidFill>
                  <a:srgbClr val="C00000"/>
                </a:solidFill>
              </a:rPr>
              <a:t>235/65R16C</a:t>
            </a:r>
            <a:r>
              <a:rPr lang="en-US" dirty="0"/>
              <a:t> tires.  Not P-metric (P235), not LT (LT235).  The kicker is that the </a:t>
            </a:r>
            <a:r>
              <a:rPr lang="en-US" dirty="0">
                <a:solidFill>
                  <a:srgbClr val="C00000"/>
                </a:solidFill>
              </a:rPr>
              <a:t>“C” </a:t>
            </a:r>
            <a:r>
              <a:rPr lang="en-US" dirty="0"/>
              <a:t>stands for </a:t>
            </a:r>
            <a:r>
              <a:rPr lang="en-US" dirty="0">
                <a:solidFill>
                  <a:srgbClr val="C00000"/>
                </a:solidFill>
              </a:rPr>
              <a:t>Commercial</a:t>
            </a:r>
            <a:r>
              <a:rPr lang="en-US" dirty="0"/>
              <a:t>, NOT C load rating.  </a:t>
            </a:r>
          </a:p>
          <a:p>
            <a:r>
              <a:rPr lang="en-US" dirty="0"/>
              <a:t>This is causing a lot of consumer confusion because people may buy a P235/65R16 (101 load index) 1819lbs at 35psi.  The proper 235/65R16C tire has a load index of 115 (5357lbs at 69 psi !!).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92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Load Index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greater the amount (</a:t>
            </a:r>
            <a:r>
              <a:rPr lang="en-US" dirty="0">
                <a:solidFill>
                  <a:srgbClr val="C00000"/>
                </a:solidFill>
              </a:rPr>
              <a:t>volume</a:t>
            </a:r>
            <a:r>
              <a:rPr lang="en-US" dirty="0"/>
              <a:t>) of air in a tire, the greater the load carrying capacity</a:t>
            </a:r>
          </a:p>
          <a:p>
            <a:r>
              <a:rPr lang="en-US" dirty="0"/>
              <a:t>Using larger diameter wheels with a shorter aspect ratio can result in an overloaded tire.</a:t>
            </a:r>
          </a:p>
        </p:txBody>
      </p:sp>
      <p:pic>
        <p:nvPicPr>
          <p:cNvPr id="5122" name="Picture 2" descr="C:\DATA\A4- Suspension-Steering\Tires\DSCN1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"/>
            <a:ext cx="2151592" cy="161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084" name="Picture 4" descr="http://www.bfgoodrichtires.com/mediabin/Approved/BFGoodrich/Visuals/Raw%20Photography/2-1-3%20tire%20speed%20ratings_tread%20life_bfg_image_load-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1905000"/>
            <a:ext cx="4267200" cy="458724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5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Speed Rating</a:t>
            </a:r>
          </a:p>
        </p:txBody>
      </p:sp>
      <p:pic>
        <p:nvPicPr>
          <p:cNvPr id="8194" name="Picture 2" descr="C:\DATA\A4- Suspension-Steering\Tires\DSCN13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362200"/>
            <a:ext cx="3004608" cy="2253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58" name="Picture 2" descr="http://brownsalignment.com/wp-content/uploads/2014/02/tire-rating-chart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412" y="1267461"/>
            <a:ext cx="5513387" cy="4410709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79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Date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Four numbers</a:t>
            </a:r>
          </a:p>
          <a:p>
            <a:r>
              <a:rPr lang="en-US" dirty="0"/>
              <a:t>The first two= week of the year </a:t>
            </a:r>
          </a:p>
          <a:p>
            <a:r>
              <a:rPr lang="en-US" dirty="0">
                <a:solidFill>
                  <a:srgbClr val="C00000"/>
                </a:solidFill>
              </a:rPr>
              <a:t>05</a:t>
            </a:r>
            <a:r>
              <a:rPr lang="en-US" dirty="0"/>
              <a:t> = Fifth week</a:t>
            </a:r>
          </a:p>
          <a:p>
            <a:r>
              <a:rPr lang="en-US" dirty="0"/>
              <a:t>Last two = year</a:t>
            </a:r>
          </a:p>
          <a:p>
            <a:r>
              <a:rPr lang="en-US" dirty="0">
                <a:solidFill>
                  <a:srgbClr val="C00000"/>
                </a:solidFill>
              </a:rPr>
              <a:t>13 </a:t>
            </a:r>
            <a:r>
              <a:rPr lang="en-US" dirty="0"/>
              <a:t>= 2013</a:t>
            </a:r>
          </a:p>
          <a:p>
            <a:r>
              <a:rPr lang="en-US" dirty="0"/>
              <a:t>Many vehicle and tire manufacturers says that tires over </a:t>
            </a:r>
            <a:r>
              <a:rPr lang="en-US" dirty="0">
                <a:solidFill>
                  <a:srgbClr val="C00000"/>
                </a:solidFill>
              </a:rPr>
              <a:t>6 years old </a:t>
            </a:r>
            <a:r>
              <a:rPr lang="en-US" dirty="0"/>
              <a:t>should be replaced</a:t>
            </a:r>
          </a:p>
          <a:p>
            <a:endParaRPr lang="en-US" dirty="0"/>
          </a:p>
        </p:txBody>
      </p:sp>
      <p:pic>
        <p:nvPicPr>
          <p:cNvPr id="6147" name="Picture 3" descr="C:\DATA\A4- Suspension-Steering\Tires\DSCN5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57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8BBAB-3465-4D99-8F39-41CAAA34A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Life of Tires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FFE7D-E4FC-4EB4-94D1-7773B1E93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1" y="1443626"/>
            <a:ext cx="4038600" cy="4525963"/>
          </a:xfrm>
        </p:spPr>
        <p:txBody>
          <a:bodyPr/>
          <a:lstStyle/>
          <a:p>
            <a:r>
              <a:rPr lang="en-US" dirty="0"/>
              <a:t>Many  Vehicle manufacturers recommend replacing tires after </a:t>
            </a:r>
            <a:r>
              <a:rPr lang="en-US" dirty="0">
                <a:solidFill>
                  <a:srgbClr val="C00000"/>
                </a:solidFill>
              </a:rPr>
              <a:t>six years </a:t>
            </a:r>
            <a:r>
              <a:rPr lang="en-US" dirty="0"/>
              <a:t>regardless of tread depth.</a:t>
            </a:r>
          </a:p>
          <a:p>
            <a:r>
              <a:rPr lang="en-US" dirty="0"/>
              <a:t>Consumer's Digest recommends after </a:t>
            </a:r>
            <a:r>
              <a:rPr lang="en-US" dirty="0">
                <a:solidFill>
                  <a:srgbClr val="C00000"/>
                </a:solidFill>
              </a:rPr>
              <a:t>ten years.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5A9976D-0AE5-4667-8603-4E7C5F7B3A9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2" y="2209800"/>
            <a:ext cx="4223808" cy="3167856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4D148B-52FC-4035-B509-869FB3B3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127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EE600-19D4-4DEB-9535-70886DBB2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Factors that Affect Tire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36643-3DED-440F-98CF-8B1F687E38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Good for Tires</a:t>
            </a:r>
            <a:endParaRPr lang="en-US" dirty="0"/>
          </a:p>
          <a:p>
            <a:r>
              <a:rPr lang="en-US" dirty="0"/>
              <a:t>Cool and dry</a:t>
            </a:r>
          </a:p>
          <a:p>
            <a:r>
              <a:rPr lang="en-US" dirty="0"/>
              <a:t>Away for heat and the sun.</a:t>
            </a:r>
          </a:p>
          <a:p>
            <a:r>
              <a:rPr lang="en-US" dirty="0"/>
              <a:t>Away from ozone sources such as electric motors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42A88-5D31-4113-B703-6AFB3B4A226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C00000"/>
                </a:solidFill>
              </a:rPr>
              <a:t>Bad for Tires</a:t>
            </a:r>
          </a:p>
          <a:p>
            <a:r>
              <a:rPr lang="en-US" dirty="0"/>
              <a:t>Exposure to the sun</a:t>
            </a:r>
          </a:p>
          <a:p>
            <a:r>
              <a:rPr lang="en-US" dirty="0"/>
              <a:t>High temperatures</a:t>
            </a:r>
          </a:p>
          <a:p>
            <a:r>
              <a:rPr lang="en-US" dirty="0"/>
              <a:t>Exposed to ozone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322C1F-2F4B-4392-9369-FF7A0B849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C546A-C7E7-420D-B5E1-6928B983E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386" y="4623645"/>
            <a:ext cx="1962149" cy="20978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3605F9-1686-440F-A447-3D713AA6FFB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818" y="3863181"/>
            <a:ext cx="2544763" cy="254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25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82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Introductions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Jim Halderman</a:t>
            </a:r>
          </a:p>
          <a:p>
            <a:r>
              <a:rPr lang="en-US" dirty="0"/>
              <a:t>Former flat-rate technician and college instructor</a:t>
            </a:r>
          </a:p>
          <a:p>
            <a:r>
              <a:rPr lang="en-US" dirty="0"/>
              <a:t>Author of many automotive books and lives in Dayton, Ohio.</a:t>
            </a:r>
          </a:p>
          <a:p>
            <a:r>
              <a:rPr lang="en-US" sz="2400" dirty="0">
                <a:hlinkClick r:id="rId3"/>
              </a:rPr>
              <a:t>www.jameshalderman.com</a:t>
            </a:r>
            <a:endParaRPr lang="en-US" sz="2400" dirty="0"/>
          </a:p>
          <a:p>
            <a:endParaRPr lang="en-US" dirty="0"/>
          </a:p>
          <a:p>
            <a:endParaRPr lang="en-US" sz="26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E298F9-654F-4CE7-ADCD-5099ED75CC5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Brad Halderman</a:t>
            </a:r>
          </a:p>
          <a:p>
            <a:r>
              <a:rPr lang="en-US" dirty="0"/>
              <a:t>Tire development engineer</a:t>
            </a:r>
          </a:p>
          <a:p>
            <a:r>
              <a:rPr lang="en-US" dirty="0"/>
              <a:t>The Goodyear Tire &amp; Rubber Co </a:t>
            </a:r>
            <a:r>
              <a:rPr lang="mr-IN" dirty="0"/>
              <a:t>–</a:t>
            </a:r>
            <a:r>
              <a:rPr lang="en-US" dirty="0"/>
              <a:t> 16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 err="1"/>
              <a:t>Hankook</a:t>
            </a:r>
            <a:r>
              <a:rPr lang="en-US" dirty="0"/>
              <a:t> Tire Co. </a:t>
            </a:r>
            <a:r>
              <a:rPr lang="mr-IN" dirty="0"/>
              <a:t>–</a:t>
            </a:r>
            <a:r>
              <a:rPr lang="en-US" dirty="0"/>
              <a:t> 5 </a:t>
            </a:r>
            <a:r>
              <a:rPr lang="en-US" dirty="0" err="1"/>
              <a:t>yrs</a:t>
            </a:r>
            <a:endParaRPr lang="en-US" dirty="0"/>
          </a:p>
          <a:p>
            <a:r>
              <a:rPr lang="en-US" dirty="0"/>
              <a:t>Lives in Akron, Ohio</a:t>
            </a:r>
          </a:p>
        </p:txBody>
      </p:sp>
    </p:spTree>
    <p:extLst>
      <p:ext uri="{BB962C8B-B14F-4D97-AF65-F5344CB8AC3E}">
        <p14:creationId xmlns:p14="http://schemas.microsoft.com/office/powerpoint/2010/main" val="417462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OE Tire Markings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TPC</a:t>
            </a:r>
            <a:r>
              <a:rPr lang="en-US" dirty="0"/>
              <a:t> </a:t>
            </a:r>
            <a:r>
              <a:rPr lang="en-US" sz="2000" dirty="0"/>
              <a:t>(Tire Performance Criteria)-</a:t>
            </a:r>
            <a:r>
              <a:rPr lang="en-US" dirty="0"/>
              <a:t>GM </a:t>
            </a:r>
          </a:p>
          <a:p>
            <a:r>
              <a:rPr lang="en-US" dirty="0">
                <a:solidFill>
                  <a:srgbClr val="C00000"/>
                </a:solidFill>
              </a:rPr>
              <a:t>MO</a:t>
            </a:r>
            <a:r>
              <a:rPr lang="en-US" dirty="0"/>
              <a:t>- Mercedes Original</a:t>
            </a:r>
          </a:p>
          <a:p>
            <a:r>
              <a:rPr lang="en-US" dirty="0">
                <a:solidFill>
                  <a:srgbClr val="C00000"/>
                </a:solidFill>
              </a:rPr>
              <a:t>NO</a:t>
            </a:r>
            <a:r>
              <a:rPr lang="en-US" dirty="0"/>
              <a:t>- Porsche</a:t>
            </a:r>
          </a:p>
          <a:p>
            <a:r>
              <a:rPr lang="en-US" dirty="0">
                <a:solidFill>
                  <a:srgbClr val="C00000"/>
                </a:solidFill>
              </a:rPr>
              <a:t>Star</a:t>
            </a:r>
            <a:r>
              <a:rPr lang="en-US" dirty="0"/>
              <a:t>- BMW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3657600" cy="27432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43400"/>
            <a:ext cx="2844800" cy="2133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351176"/>
            <a:ext cx="2255660" cy="21436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968" y="4351176"/>
            <a:ext cx="2834432" cy="2125824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1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a “Rim Protector”?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Many vehicle manufacturers specify a tire that has an </a:t>
            </a:r>
            <a:r>
              <a:rPr lang="en-US" dirty="0">
                <a:solidFill>
                  <a:srgbClr val="C00000"/>
                </a:solidFill>
              </a:rPr>
              <a:t>extended sidewall </a:t>
            </a:r>
            <a:r>
              <a:rPr lang="en-US" dirty="0"/>
              <a:t>to help protect the wheel from curb damage.</a:t>
            </a:r>
          </a:p>
          <a:p>
            <a:r>
              <a:rPr lang="en-US" dirty="0"/>
              <a:t>Try to purchase replacement tires with this feature.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2514600"/>
            <a:ext cx="4470400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41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Inspection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Check </a:t>
            </a:r>
            <a:r>
              <a:rPr lang="en-US" dirty="0">
                <a:solidFill>
                  <a:srgbClr val="C00000"/>
                </a:solidFill>
              </a:rPr>
              <a:t>inflation pressure</a:t>
            </a:r>
          </a:p>
          <a:p>
            <a:r>
              <a:rPr lang="en-US" dirty="0"/>
              <a:t>Check </a:t>
            </a:r>
            <a:r>
              <a:rPr lang="en-US" dirty="0">
                <a:solidFill>
                  <a:srgbClr val="C00000"/>
                </a:solidFill>
              </a:rPr>
              <a:t>tread depth</a:t>
            </a:r>
          </a:p>
          <a:p>
            <a:r>
              <a:rPr lang="en-US" dirty="0"/>
              <a:t>Visual inspection</a:t>
            </a:r>
          </a:p>
          <a:p>
            <a:r>
              <a:rPr lang="en-US" dirty="0">
                <a:solidFill>
                  <a:srgbClr val="C00000"/>
                </a:solidFill>
              </a:rPr>
              <a:t>Rotate wheels </a:t>
            </a:r>
            <a:r>
              <a:rPr lang="en-US" dirty="0"/>
              <a:t>and observe tread and sidewall checking for shifted belts or bulges etc.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15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Placard Inflation Pressure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2697039-EE50-476A-AEE5-067A1CDE91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52" y="2286000"/>
            <a:ext cx="7815247" cy="3743438"/>
          </a:xfrm>
        </p:spPr>
      </p:pic>
    </p:spTree>
    <p:extLst>
      <p:ext uri="{BB962C8B-B14F-4D97-AF65-F5344CB8AC3E}">
        <p14:creationId xmlns:p14="http://schemas.microsoft.com/office/powerpoint/2010/main" val="8808968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MAX Pressure on Sidewall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Higher inflations most likely create a smaller footprint area and will change the wear characteristics (not always for the better) but can also reduce braking traction available.  </a:t>
            </a:r>
          </a:p>
          <a:p>
            <a:r>
              <a:rPr lang="en-US" dirty="0"/>
              <a:t>Keep to the door placard inflation pressure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:\DATA\A4- Suspension-Steering\Tires\DSCN5611- cropped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7603612" cy="2115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58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100% Inflation</a:t>
            </a:r>
          </a:p>
        </p:txBody>
      </p:sp>
      <p:pic>
        <p:nvPicPr>
          <p:cNvPr id="3075" name="Picture 3" descr="C:\DATA\CAT-Fall 2015\TPMS PPT-10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7269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836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90% Inflation</a:t>
            </a:r>
          </a:p>
        </p:txBody>
      </p:sp>
      <p:pic>
        <p:nvPicPr>
          <p:cNvPr id="4098" name="Picture 2" descr="C:\DATA\CAT-Fall 2015\TPMS PPT-9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584144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9359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80% Inflation</a:t>
            </a:r>
          </a:p>
        </p:txBody>
      </p:sp>
      <p:pic>
        <p:nvPicPr>
          <p:cNvPr id="5122" name="Picture 2" descr="C:\DATA\CAT-Fall 2015\TPMS PPT-8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648" y="1905000"/>
            <a:ext cx="5841444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008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70% Inflation</a:t>
            </a:r>
          </a:p>
        </p:txBody>
      </p:sp>
      <p:pic>
        <p:nvPicPr>
          <p:cNvPr id="6146" name="Picture 2" descr="C:\DATA\CAT-Fall 2015\TPMS PPT-7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72" y="1828800"/>
            <a:ext cx="5955981" cy="396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62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60% Inflation</a:t>
            </a:r>
          </a:p>
        </p:txBody>
      </p:sp>
      <p:pic>
        <p:nvPicPr>
          <p:cNvPr id="7170" name="Picture 2" descr="C:\DATA\CAT-Fall 2015\TPMS PPT-6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52600"/>
            <a:ext cx="5763267" cy="3834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53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Topics to be Discussed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Tire construction</a:t>
            </a:r>
          </a:p>
          <a:p>
            <a:r>
              <a:rPr lang="en-US" dirty="0"/>
              <a:t>Tire sizes/Rim widths</a:t>
            </a:r>
          </a:p>
          <a:p>
            <a:r>
              <a:rPr lang="en-US" dirty="0"/>
              <a:t>Load rating</a:t>
            </a:r>
          </a:p>
          <a:p>
            <a:r>
              <a:rPr lang="en-US" dirty="0"/>
              <a:t>Speed rating</a:t>
            </a:r>
          </a:p>
          <a:p>
            <a:r>
              <a:rPr lang="en-US" dirty="0"/>
              <a:t>Match mounting</a:t>
            </a:r>
          </a:p>
          <a:p>
            <a:r>
              <a:rPr lang="en-US" dirty="0"/>
              <a:t>Balancing</a:t>
            </a:r>
          </a:p>
          <a:p>
            <a:r>
              <a:rPr lang="en-US" dirty="0"/>
              <a:t>Wheel weights</a:t>
            </a:r>
          </a:p>
          <a:p>
            <a:r>
              <a:rPr lang="en-US" dirty="0"/>
              <a:t>Wheels</a:t>
            </a:r>
          </a:p>
          <a:p>
            <a:r>
              <a:rPr lang="en-US" dirty="0"/>
              <a:t>TPMS</a:t>
            </a:r>
          </a:p>
          <a:p>
            <a:endParaRPr lang="en-US" dirty="0"/>
          </a:p>
        </p:txBody>
      </p:sp>
      <p:pic>
        <p:nvPicPr>
          <p:cNvPr id="9218" name="Picture 2" descr="C:\DATA\A4- Suspension-Steering\Tires\IMG_02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34406"/>
            <a:ext cx="4191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401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50% Inflation</a:t>
            </a:r>
          </a:p>
        </p:txBody>
      </p:sp>
      <p:pic>
        <p:nvPicPr>
          <p:cNvPr id="8194" name="Picture 2" descr="C:\DATA\CAT-Fall 2015\TPMS PPT-5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71" y="1828800"/>
            <a:ext cx="5648729" cy="37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94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40% Inflation</a:t>
            </a:r>
          </a:p>
        </p:txBody>
      </p:sp>
      <p:pic>
        <p:nvPicPr>
          <p:cNvPr id="9218" name="Picture 2" descr="C:\DATA\CAT-Fall 2015\TPMS PPT-4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09" y="1905000"/>
            <a:ext cx="5534191" cy="368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805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30% Inflation</a:t>
            </a:r>
          </a:p>
        </p:txBody>
      </p:sp>
      <p:pic>
        <p:nvPicPr>
          <p:cNvPr id="10242" name="Picture 2" descr="C:\DATA\CAT-Fall 2015\TPMS PPT-3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35406"/>
            <a:ext cx="5791199" cy="38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64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20% Inflation</a:t>
            </a:r>
          </a:p>
        </p:txBody>
      </p:sp>
      <p:pic>
        <p:nvPicPr>
          <p:cNvPr id="11266" name="Picture 2" descr="C:\DATA\CAT-Fall 2015\TPMS PPT-2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771" y="1752600"/>
            <a:ext cx="5612368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93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10% Inflation</a:t>
            </a:r>
          </a:p>
        </p:txBody>
      </p:sp>
      <p:pic>
        <p:nvPicPr>
          <p:cNvPr id="12290" name="Picture 2" descr="C:\DATA\CAT-Fall 2015\TPMS PPT-10%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71" y="1828800"/>
            <a:ext cx="5724929" cy="380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70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100% vs 40%</a:t>
            </a:r>
          </a:p>
        </p:txBody>
      </p:sp>
      <p:pic>
        <p:nvPicPr>
          <p:cNvPr id="13314" name="Picture 2" descr="C:\DATA\CAT-Fall 2015\TPMS PPT-100%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9780"/>
            <a:ext cx="4038600" cy="26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ATA\CAT-Fall 2015\TPMS PPT-40%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9780"/>
            <a:ext cx="4038600" cy="2686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955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TREAD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Effective 2007 and newer model year (MY).</a:t>
            </a:r>
          </a:p>
          <a:p>
            <a:r>
              <a:rPr lang="en-US" dirty="0"/>
              <a:t>Requires that a warning light when pressure drops </a:t>
            </a:r>
            <a:r>
              <a:rPr lang="en-US" dirty="0">
                <a:solidFill>
                  <a:srgbClr val="C00000"/>
                </a:solidFill>
              </a:rPr>
              <a:t>25% </a:t>
            </a:r>
            <a:r>
              <a:rPr lang="en-US" dirty="0"/>
              <a:t>of the cold inflation pressure as shown on the door placard</a:t>
            </a:r>
          </a:p>
        </p:txBody>
      </p:sp>
      <p:pic>
        <p:nvPicPr>
          <p:cNvPr id="3074" name="Picture 2" descr="C:\DATA\A4- Suspension-Steering\TPMS Photos\DSCN3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883" y="40386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ATA\A4- Suspension-Steering\TPMS Photos\DSCN064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143000"/>
            <a:ext cx="3323167" cy="249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313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Pressure and Temperature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Cold Placard Inflation pressure</a:t>
            </a:r>
          </a:p>
          <a:p>
            <a:r>
              <a:rPr lang="en-US" dirty="0"/>
              <a:t>Tire pressure changes </a:t>
            </a:r>
            <a:r>
              <a:rPr lang="en-US" dirty="0">
                <a:solidFill>
                  <a:srgbClr val="C00000"/>
                </a:solidFill>
              </a:rPr>
              <a:t>1 PSI for each 10 degree </a:t>
            </a:r>
            <a:r>
              <a:rPr lang="en-US" dirty="0"/>
              <a:t>(F) change in temperature.</a:t>
            </a:r>
          </a:p>
          <a:p>
            <a:r>
              <a:rPr lang="en-US" dirty="0"/>
              <a:t>From 70 degrees down to 30 degrees means a drop of 4 PSI.</a:t>
            </a:r>
          </a:p>
        </p:txBody>
      </p:sp>
      <p:pic>
        <p:nvPicPr>
          <p:cNvPr id="5122" name="Picture 2" descr="C:\Users\client\Desktop\ScreenHunter_170 Aug. 27 20.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987" y="1828800"/>
            <a:ext cx="429789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45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TPMS Warning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tread act specifies that the warning light come on when the pressure drops </a:t>
            </a:r>
            <a:r>
              <a:rPr lang="en-US" dirty="0">
                <a:solidFill>
                  <a:srgbClr val="C00000"/>
                </a:solidFill>
              </a:rPr>
              <a:t>25%.</a:t>
            </a:r>
          </a:p>
          <a:p>
            <a:endParaRPr lang="en-US" dirty="0"/>
          </a:p>
          <a:p>
            <a:r>
              <a:rPr lang="en-US" dirty="0"/>
              <a:t>This usually means when the pressure drops </a:t>
            </a:r>
            <a:r>
              <a:rPr lang="en-US" dirty="0">
                <a:solidFill>
                  <a:srgbClr val="C00000"/>
                </a:solidFill>
              </a:rPr>
              <a:t>8 PSI</a:t>
            </a:r>
            <a:r>
              <a:rPr lang="en-US" dirty="0"/>
              <a:t>.</a:t>
            </a:r>
          </a:p>
        </p:txBody>
      </p:sp>
      <p:pic>
        <p:nvPicPr>
          <p:cNvPr id="6146" name="Picture 2" descr="C:\Users\client\Desktop\ScreenHunter_171 Aug. 27 20.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828800"/>
            <a:ext cx="4422113" cy="408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62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CAC67-5DB8-42A1-A375-BD63EF09A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Pressure Gauge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4B651-9FB0-4C73-AA9B-6DD5071729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Avoid using this pencil type pressure gauge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4BF2AD-541B-4928-9A34-35641BC8D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A96621-2683-449D-B377-3B1419B9C2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2971800"/>
            <a:ext cx="3219450" cy="280035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082C85-8633-458F-AFAA-862C91844C6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Digital gauges are best and most accurate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88366A-DED9-40AD-8F97-A8BC035C0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500" y="2812257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17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Akron, Ohio- The Rubber 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Location of Research and Development Centers for 13 Global tire companies</a:t>
            </a:r>
          </a:p>
          <a:p>
            <a:pPr lvl="1"/>
            <a:r>
              <a:rPr lang="en-US" dirty="0"/>
              <a:t>Goodyear</a:t>
            </a:r>
          </a:p>
          <a:p>
            <a:pPr lvl="1"/>
            <a:r>
              <a:rPr lang="en-US" dirty="0"/>
              <a:t>Bridgestone/Firestone</a:t>
            </a:r>
          </a:p>
          <a:p>
            <a:pPr lvl="1"/>
            <a:r>
              <a:rPr lang="en-US" dirty="0"/>
              <a:t>Hankook</a:t>
            </a:r>
          </a:p>
          <a:p>
            <a:pPr lvl="1"/>
            <a:r>
              <a:rPr lang="en-US" dirty="0" err="1"/>
              <a:t>Nexen</a:t>
            </a:r>
            <a:endParaRPr lang="en-US" dirty="0"/>
          </a:p>
          <a:p>
            <a:pPr lvl="1"/>
            <a:r>
              <a:rPr lang="en-US" dirty="0" err="1"/>
              <a:t>GiTi</a:t>
            </a:r>
            <a:r>
              <a:rPr lang="en-US" dirty="0"/>
              <a:t> (GT Radial brand)</a:t>
            </a:r>
          </a:p>
          <a:p>
            <a:pPr lvl="1"/>
            <a:r>
              <a:rPr lang="en-US" dirty="0" err="1"/>
              <a:t>Kenda</a:t>
            </a:r>
            <a:endParaRPr lang="en-US" dirty="0"/>
          </a:p>
          <a:p>
            <a:pPr lvl="1"/>
            <a:r>
              <a:rPr lang="en-US" dirty="0" err="1"/>
              <a:t>Kumho</a:t>
            </a:r>
            <a:endParaRPr lang="en-US" dirty="0"/>
          </a:p>
          <a:p>
            <a:pPr lvl="1"/>
            <a:r>
              <a:rPr lang="en-US" dirty="0" err="1"/>
              <a:t>Linglong</a:t>
            </a:r>
            <a:endParaRPr lang="en-US" dirty="0"/>
          </a:p>
          <a:p>
            <a:pPr lvl="1"/>
            <a:r>
              <a:rPr lang="en-US" dirty="0"/>
              <a:t>Triangle</a:t>
            </a:r>
          </a:p>
          <a:p>
            <a:pPr lvl="1"/>
            <a:r>
              <a:rPr lang="en-US" dirty="0"/>
              <a:t>etc</a:t>
            </a:r>
          </a:p>
          <a:p>
            <a:r>
              <a:rPr lang="en-US" dirty="0"/>
              <a:t>No tires are now built in Akron except race tires</a:t>
            </a:r>
          </a:p>
          <a:p>
            <a:r>
              <a:rPr lang="en-US" dirty="0">
                <a:solidFill>
                  <a:srgbClr val="C00000"/>
                </a:solidFill>
              </a:rPr>
              <a:t>Cooper Tire </a:t>
            </a:r>
            <a:r>
              <a:rPr lang="en-US" dirty="0"/>
              <a:t>R&amp;D and tire mfr in Findley</a:t>
            </a:r>
          </a:p>
        </p:txBody>
      </p:sp>
      <p:pic>
        <p:nvPicPr>
          <p:cNvPr id="1027" name="Picture 3" descr="C:\DATA\CAT-Fall 2015\map2pc-sm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02283"/>
            <a:ext cx="4403942" cy="4822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87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Nitrogen Inflation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Air contains about 78% nitrogen, 21% oxygen, and 1% other gases. </a:t>
            </a:r>
          </a:p>
          <a:p>
            <a:r>
              <a:rPr lang="en-US" dirty="0"/>
              <a:t>The nitrogen molecule is </a:t>
            </a:r>
            <a:r>
              <a:rPr lang="en-US" dirty="0">
                <a:solidFill>
                  <a:srgbClr val="C00000"/>
                </a:solidFill>
              </a:rPr>
              <a:t>slightly larger </a:t>
            </a:r>
            <a:r>
              <a:rPr lang="en-US" dirty="0"/>
              <a:t>than the oxygen molecule</a:t>
            </a:r>
          </a:p>
          <a:p>
            <a:r>
              <a:rPr lang="en-US" dirty="0"/>
              <a:t>An oxygen molecule is </a:t>
            </a:r>
            <a:r>
              <a:rPr lang="en-US" dirty="0">
                <a:solidFill>
                  <a:srgbClr val="C00000"/>
                </a:solidFill>
              </a:rPr>
              <a:t>0.29 nanometers </a:t>
            </a:r>
            <a:r>
              <a:rPr lang="en-US" dirty="0"/>
              <a:t>in diameter and a nitrogen molecule is </a:t>
            </a:r>
            <a:r>
              <a:rPr lang="en-US" dirty="0">
                <a:solidFill>
                  <a:srgbClr val="C00000"/>
                </a:solidFill>
              </a:rPr>
              <a:t>0.31 nanometers</a:t>
            </a:r>
            <a:r>
              <a:rPr lang="en-US" dirty="0"/>
              <a:t>. A nanometer is a billionth of a meter.</a:t>
            </a:r>
          </a:p>
          <a:p>
            <a:r>
              <a:rPr lang="en-US" dirty="0"/>
              <a:t>Compressed nitrogen contains </a:t>
            </a:r>
            <a:r>
              <a:rPr lang="en-US" dirty="0">
                <a:solidFill>
                  <a:srgbClr val="C00000"/>
                </a:solidFill>
              </a:rPr>
              <a:t>less moisture </a:t>
            </a:r>
            <a:r>
              <a:rPr lang="en-US" dirty="0"/>
              <a:t>than compressed air.</a:t>
            </a:r>
          </a:p>
        </p:txBody>
      </p:sp>
      <p:pic>
        <p:nvPicPr>
          <p:cNvPr id="1026" name="Picture 2" descr="C:\DATA\A4- Suspension-Steering\Tires\IMG_34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81400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ATA\A4- Suspension-Steering\Tires\IMG_808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478" y="4343400"/>
            <a:ext cx="304831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901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Quality Rating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UTQG </a:t>
            </a:r>
            <a:r>
              <a:rPr lang="en-US" dirty="0"/>
              <a:t>(Uniform Tire Quality Grade)</a:t>
            </a:r>
          </a:p>
          <a:p>
            <a:r>
              <a:rPr lang="en-US" dirty="0">
                <a:solidFill>
                  <a:srgbClr val="C00000"/>
                </a:solidFill>
              </a:rPr>
              <a:t>Treadwear</a:t>
            </a:r>
            <a:r>
              <a:rPr lang="en-US" dirty="0"/>
              <a:t>- </a:t>
            </a:r>
          </a:p>
          <a:p>
            <a:pPr lvl="1"/>
            <a:r>
              <a:rPr lang="en-US" dirty="0"/>
              <a:t>200, 360, etc.</a:t>
            </a:r>
          </a:p>
          <a:p>
            <a:pPr lvl="1"/>
            <a:r>
              <a:rPr lang="en-US" dirty="0"/>
              <a:t>Relative ranking of wear rate</a:t>
            </a:r>
          </a:p>
          <a:p>
            <a:pPr lvl="1"/>
            <a:r>
              <a:rPr lang="en-US" dirty="0"/>
              <a:t>100 has 2X wear rate of 200</a:t>
            </a:r>
          </a:p>
          <a:p>
            <a:pPr lvl="1"/>
            <a:r>
              <a:rPr lang="en-US" dirty="0"/>
              <a:t>Some correlation to mfr tread wear warranties, little correlation to actual tread wear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Traction</a:t>
            </a:r>
            <a:r>
              <a:rPr lang="en-US" dirty="0"/>
              <a:t>- AA, A, B or C (wet braking traction only!)</a:t>
            </a:r>
          </a:p>
          <a:p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Temperature </a:t>
            </a:r>
            <a:r>
              <a:rPr lang="en-US" dirty="0"/>
              <a:t>(</a:t>
            </a:r>
            <a:r>
              <a:rPr lang="en-US" sz="2200" dirty="0"/>
              <a:t>Temperature build-up</a:t>
            </a:r>
            <a:r>
              <a:rPr lang="en-US" dirty="0"/>
              <a:t>)-</a:t>
            </a:r>
          </a:p>
          <a:p>
            <a:pPr marL="0" indent="0">
              <a:buNone/>
            </a:pPr>
            <a:r>
              <a:rPr lang="en-US" dirty="0"/>
              <a:t>	A, B or C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 descr="C:\DATA\A4- Suspension-Steering\Tires\IMG_81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09800"/>
            <a:ext cx="3715808" cy="278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76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New Tire Labeling standards 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958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Details still under discussion (Maybe 2017?)</a:t>
            </a:r>
          </a:p>
          <a:p>
            <a:r>
              <a:rPr lang="en-US" dirty="0"/>
              <a:t>Patterned after current labeling rules in the </a:t>
            </a:r>
            <a:r>
              <a:rPr lang="en-US" sz="5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EU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Rolling Resistance</a:t>
            </a:r>
          </a:p>
          <a:p>
            <a:pPr lvl="1"/>
            <a:r>
              <a:rPr lang="en-US" dirty="0"/>
              <a:t>Energy lost when a tire is rolling </a:t>
            </a:r>
          </a:p>
          <a:p>
            <a:pPr lvl="1"/>
            <a:r>
              <a:rPr lang="en-US" dirty="0"/>
              <a:t>Difference from </a:t>
            </a:r>
            <a:r>
              <a:rPr lang="en-US" sz="2900" b="1" dirty="0">
                <a:solidFill>
                  <a:srgbClr val="00B050"/>
                </a:solidFill>
              </a:rPr>
              <a:t>A</a:t>
            </a:r>
            <a:r>
              <a:rPr lang="en-US" dirty="0"/>
              <a:t> to </a:t>
            </a:r>
            <a:r>
              <a:rPr lang="en-US" sz="2900" b="1" dirty="0">
                <a:solidFill>
                  <a:srgbClr val="FF0000"/>
                </a:solidFill>
              </a:rPr>
              <a:t>G</a:t>
            </a:r>
            <a:r>
              <a:rPr lang="en-US" dirty="0"/>
              <a:t> is 7.5%</a:t>
            </a:r>
          </a:p>
          <a:p>
            <a:pPr lvl="1"/>
            <a:r>
              <a:rPr lang="en-US" dirty="0"/>
              <a:t>Approximately 2 mpg for a typical car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Wet Grip</a:t>
            </a:r>
          </a:p>
          <a:p>
            <a:pPr lvl="1"/>
            <a:r>
              <a:rPr lang="en-US" dirty="0"/>
              <a:t>Combination of actual vehicle stopping distance testing and skid trailer testing = </a:t>
            </a:r>
            <a:r>
              <a:rPr lang="en-US" dirty="0">
                <a:solidFill>
                  <a:srgbClr val="C00000"/>
                </a:solidFill>
              </a:rPr>
              <a:t>WGI</a:t>
            </a:r>
            <a:r>
              <a:rPr lang="en-US" dirty="0"/>
              <a:t> (wet grip index)</a:t>
            </a:r>
          </a:p>
          <a:p>
            <a:pPr lvl="1"/>
            <a:r>
              <a:rPr lang="en-US" dirty="0"/>
              <a:t>Difference from </a:t>
            </a:r>
            <a:r>
              <a:rPr lang="en-US" sz="2900" b="1" dirty="0">
                <a:solidFill>
                  <a:srgbClr val="00B050"/>
                </a:solidFill>
              </a:rPr>
              <a:t>A</a:t>
            </a:r>
            <a:r>
              <a:rPr lang="en-US" dirty="0"/>
              <a:t> to </a:t>
            </a:r>
            <a:r>
              <a:rPr lang="en-US" sz="2900" b="1" dirty="0">
                <a:solidFill>
                  <a:srgbClr val="FF0000"/>
                </a:solidFill>
              </a:rPr>
              <a:t>G</a:t>
            </a:r>
            <a:r>
              <a:rPr lang="en-US" dirty="0"/>
              <a:t> is approximately 4 car lengths</a:t>
            </a:r>
          </a:p>
          <a:p>
            <a:pPr lvl="1">
              <a:buNone/>
            </a:pPr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Noise levels</a:t>
            </a:r>
          </a:p>
          <a:p>
            <a:pPr lvl="1"/>
            <a:r>
              <a:rPr lang="en-US" dirty="0"/>
              <a:t>Tires exterior noise level</a:t>
            </a:r>
          </a:p>
          <a:p>
            <a:pPr lvl="1"/>
            <a:r>
              <a:rPr lang="en-US" dirty="0"/>
              <a:t>Environmental noise pollution</a:t>
            </a:r>
          </a:p>
          <a:p>
            <a:pPr lvl="1"/>
            <a:r>
              <a:rPr lang="en-US" dirty="0"/>
              <a:t>Measured at side of test track as vehicle coasts by (engine off) at 50mph</a:t>
            </a:r>
          </a:p>
          <a:p>
            <a:r>
              <a:rPr lang="en-US" sz="3600" dirty="0"/>
              <a:t>USA most likely to use a </a:t>
            </a:r>
            <a:r>
              <a:rPr lang="en-US" sz="3600" dirty="0">
                <a:solidFill>
                  <a:srgbClr val="C00000"/>
                </a:solidFill>
              </a:rPr>
              <a:t>1-5 star rating</a:t>
            </a:r>
            <a:br>
              <a:rPr lang="en-US" dirty="0"/>
            </a:br>
            <a:endParaRPr lang="en-US" dirty="0"/>
          </a:p>
        </p:txBody>
      </p:sp>
      <p:pic>
        <p:nvPicPr>
          <p:cNvPr id="78850" name="Picture 2" descr="https://upload.wikimedia.org/wikipedia/commons/thumb/3/3c/EC_tyre_label_CA.svg/2000px-EC_tyre_label_CA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219200"/>
            <a:ext cx="3725478" cy="54578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776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Mandatory Tire 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Congress has passed a bill (2015)requiring:</a:t>
            </a:r>
          </a:p>
          <a:p>
            <a:r>
              <a:rPr lang="en-US" dirty="0"/>
              <a:t>Tire registration for </a:t>
            </a:r>
            <a:r>
              <a:rPr lang="en-US" dirty="0">
                <a:solidFill>
                  <a:srgbClr val="C00000"/>
                </a:solidFill>
              </a:rPr>
              <a:t>sellers</a:t>
            </a:r>
            <a:r>
              <a:rPr lang="en-US" dirty="0"/>
              <a:t> not owned by a tire manufacturer</a:t>
            </a:r>
          </a:p>
          <a:p>
            <a:r>
              <a:rPr lang="en-US" dirty="0"/>
              <a:t>Creation of a public tire recall database for consumers</a:t>
            </a:r>
          </a:p>
          <a:p>
            <a:r>
              <a:rPr lang="en-US" dirty="0">
                <a:solidFill>
                  <a:srgbClr val="C00000"/>
                </a:solidFill>
              </a:rPr>
              <a:t>No timeline </a:t>
            </a:r>
            <a:r>
              <a:rPr lang="en-US" dirty="0"/>
              <a:t>was included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2" y="2209800"/>
            <a:ext cx="4376208" cy="32821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87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Tread Depth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New tires = </a:t>
            </a:r>
            <a:r>
              <a:rPr lang="en-US" dirty="0">
                <a:solidFill>
                  <a:srgbClr val="C00000"/>
                </a:solidFill>
              </a:rPr>
              <a:t>11/32 inch+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>
                <a:solidFill>
                  <a:srgbClr val="C00000"/>
                </a:solidFill>
              </a:rPr>
              <a:t>6/32 inch or more= </a:t>
            </a:r>
            <a:r>
              <a:rPr lang="en-US" dirty="0"/>
              <a:t>OK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5/32 - 4/32 inch= </a:t>
            </a:r>
            <a:r>
              <a:rPr lang="en-US" dirty="0"/>
              <a:t>Consider replacement</a:t>
            </a:r>
          </a:p>
          <a:p>
            <a:pPr marL="0" indent="0">
              <a:buNone/>
            </a:pPr>
            <a:r>
              <a:rPr lang="en-US" sz="2100" dirty="0"/>
              <a:t>( Washington’s head on a </a:t>
            </a:r>
            <a:r>
              <a:rPr lang="en-US" sz="2100" dirty="0">
                <a:solidFill>
                  <a:srgbClr val="C00000"/>
                </a:solidFill>
              </a:rPr>
              <a:t>quarter</a:t>
            </a:r>
            <a:r>
              <a:rPr lang="en-US" sz="2100" dirty="0"/>
              <a:t>)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C00000"/>
                </a:solidFill>
              </a:rPr>
              <a:t>3/32 inch or less= </a:t>
            </a:r>
            <a:r>
              <a:rPr lang="en-US" sz="2400" dirty="0"/>
              <a:t>Replace</a:t>
            </a:r>
          </a:p>
          <a:p>
            <a:endParaRPr lang="en-US" sz="2400" dirty="0"/>
          </a:p>
          <a:p>
            <a:r>
              <a:rPr lang="en-US" dirty="0">
                <a:solidFill>
                  <a:srgbClr val="C00000"/>
                </a:solidFill>
              </a:rPr>
              <a:t>2/32 inch </a:t>
            </a:r>
            <a:r>
              <a:rPr lang="en-US" sz="2400" dirty="0"/>
              <a:t>is the legal limit</a:t>
            </a:r>
          </a:p>
          <a:p>
            <a:pPr marL="0" indent="0">
              <a:buNone/>
            </a:pPr>
            <a:r>
              <a:rPr lang="en-US" sz="1900" dirty="0"/>
              <a:t>(Lincoln’s head on a </a:t>
            </a:r>
            <a:r>
              <a:rPr lang="en-US" sz="1900" dirty="0">
                <a:solidFill>
                  <a:srgbClr val="C00000"/>
                </a:solidFill>
              </a:rPr>
              <a:t>penny</a:t>
            </a:r>
            <a:r>
              <a:rPr lang="en-US" sz="1900" dirty="0"/>
              <a:t>)</a:t>
            </a:r>
          </a:p>
          <a:p>
            <a:endParaRPr lang="en-US" dirty="0"/>
          </a:p>
        </p:txBody>
      </p:sp>
      <p:pic>
        <p:nvPicPr>
          <p:cNvPr id="2050" name="Picture 2" descr="C:\DATA\A4- Suspension-Steering\Tires\DSCN52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092" y="1241713"/>
            <a:ext cx="3179618" cy="238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ATA\ASSA-7th\Figures\Figure 5-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657600"/>
            <a:ext cx="3309710" cy="303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0651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AWD Concerns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 tires must be within </a:t>
            </a:r>
            <a:r>
              <a:rPr lang="en-US" dirty="0">
                <a:solidFill>
                  <a:srgbClr val="C00000"/>
                </a:solidFill>
              </a:rPr>
              <a:t>1/16 (2/32)inch </a:t>
            </a:r>
            <a:r>
              <a:rPr lang="en-US" dirty="0"/>
              <a:t>of tread depth for the proper operation on an all-wheel drive (AWD)vehicle.</a:t>
            </a:r>
          </a:p>
          <a:p>
            <a:r>
              <a:rPr lang="en-US" dirty="0"/>
              <a:t>If a tire has </a:t>
            </a:r>
            <a:r>
              <a:rPr lang="en-US"/>
              <a:t>2/32 in. </a:t>
            </a:r>
            <a:r>
              <a:rPr lang="en-US" dirty="0"/>
              <a:t>less tread depth, this means the circumference is 0.4 inches smaller and the tire over </a:t>
            </a:r>
            <a:r>
              <a:rPr lang="en-US" dirty="0">
                <a:solidFill>
                  <a:srgbClr val="C00000"/>
                </a:solidFill>
              </a:rPr>
              <a:t>one mile </a:t>
            </a:r>
            <a:r>
              <a:rPr lang="en-US" dirty="0"/>
              <a:t>of travel will make  </a:t>
            </a:r>
            <a:r>
              <a:rPr lang="en-US" dirty="0">
                <a:solidFill>
                  <a:srgbClr val="C00000"/>
                </a:solidFill>
              </a:rPr>
              <a:t>four additional rotations </a:t>
            </a:r>
            <a:r>
              <a:rPr lang="en-US" dirty="0"/>
              <a:t>than the other tires.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462072"/>
            <a:ext cx="4343400" cy="2889809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6217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Wear Bars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Molded into the tread</a:t>
            </a:r>
          </a:p>
          <a:p>
            <a:r>
              <a:rPr lang="en-US" dirty="0"/>
              <a:t>Designed to be level with the tread at a depth of </a:t>
            </a:r>
            <a:r>
              <a:rPr lang="en-US" dirty="0">
                <a:solidFill>
                  <a:srgbClr val="C00000"/>
                </a:solidFill>
              </a:rPr>
              <a:t>2/32 inch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81400"/>
            <a:ext cx="2324100" cy="3098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26" y="2286000"/>
            <a:ext cx="4787541" cy="36093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792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Hunter Tread Measuring Unit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8600"/>
            <a:ext cx="3581400" cy="2387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4038600" cy="22717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01" y="2286000"/>
            <a:ext cx="4219697" cy="29843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7756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Summer tires-  </a:t>
            </a:r>
            <a:r>
              <a:rPr lang="en-US" dirty="0"/>
              <a:t>Always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above 45 ° F then summer-type tires can be used. </a:t>
            </a:r>
          </a:p>
          <a:p>
            <a:r>
              <a:rPr lang="en-US" dirty="0">
                <a:solidFill>
                  <a:srgbClr val="C00000"/>
                </a:solidFill>
              </a:rPr>
              <a:t>Winter tires-</a:t>
            </a:r>
            <a:r>
              <a:rPr lang="en-US" dirty="0"/>
              <a:t> Always below 45 ° F then winter tires can be used.  </a:t>
            </a:r>
          </a:p>
          <a:p>
            <a:r>
              <a:rPr lang="en-US" dirty="0">
                <a:solidFill>
                  <a:srgbClr val="C00000"/>
                </a:solidFill>
              </a:rPr>
              <a:t>All-Season tires- </a:t>
            </a:r>
            <a:r>
              <a:rPr lang="en-US" dirty="0"/>
              <a:t>Both above and below  45 ° F then all-season type tires should be selected. </a:t>
            </a:r>
          </a:p>
          <a:p>
            <a:r>
              <a:rPr lang="en-US" dirty="0">
                <a:solidFill>
                  <a:srgbClr val="FF0000"/>
                </a:solidFill>
              </a:rPr>
              <a:t>M + S rated tires-  </a:t>
            </a:r>
            <a:r>
              <a:rPr lang="en-US" dirty="0"/>
              <a:t>Does NOT indicate the tires work well in mud and snow. It’s ONLY based on </a:t>
            </a:r>
            <a:r>
              <a:rPr lang="en-US" dirty="0">
                <a:solidFill>
                  <a:srgbClr val="C00000"/>
                </a:solidFill>
              </a:rPr>
              <a:t>void ratio </a:t>
            </a:r>
            <a:r>
              <a:rPr lang="en-US" dirty="0"/>
              <a:t>of the tread pattern (tread to groove ratio)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C495D6-B753-4C70-AB59-167C25FF07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4" name="Picture 2" descr="C:\DATA\A4- Suspension-Steering\Tires\IMG_346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57" y="2191542"/>
            <a:ext cx="4088344" cy="3066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725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BD94-2775-48EA-A499-F8FAE5A1A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Questions-</a:t>
            </a:r>
            <a:r>
              <a:rPr lang="en-US" sz="3200" dirty="0">
                <a:solidFill>
                  <a:srgbClr val="C00000"/>
                </a:solidFill>
              </a:rPr>
              <a:t>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C0B947-D860-4D55-8BB3-6FC6B8CC74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114800" cy="4876800"/>
          </a:xfrm>
        </p:spPr>
        <p:txBody>
          <a:bodyPr>
            <a:normAutofit fontScale="55000" lnSpcReduction="20000"/>
          </a:bodyPr>
          <a:lstStyle/>
          <a:p>
            <a:r>
              <a:rPr lang="en-US" sz="3300" dirty="0">
                <a:solidFill>
                  <a:srgbClr val="C00000"/>
                </a:solidFill>
              </a:rPr>
              <a:t>All Terrain tires- </a:t>
            </a:r>
            <a:r>
              <a:rPr lang="en-US" sz="3300" dirty="0"/>
              <a:t>AT designates a performance category for marketing differentiation, </a:t>
            </a:r>
            <a:r>
              <a:rPr lang="en-US" sz="3300" dirty="0">
                <a:solidFill>
                  <a:srgbClr val="C00000"/>
                </a:solidFill>
              </a:rPr>
              <a:t>not</a:t>
            </a:r>
            <a:r>
              <a:rPr lang="en-US" sz="3300" dirty="0"/>
              <a:t> actual performance</a:t>
            </a:r>
          </a:p>
          <a:p>
            <a:pPr lvl="1"/>
            <a:r>
              <a:rPr lang="en-US" sz="3300" dirty="0"/>
              <a:t>AS, Touring, AS HP, SU Touring, SU HP, AT, HWY, XAT, MT, etc.</a:t>
            </a:r>
          </a:p>
          <a:p>
            <a:r>
              <a:rPr lang="en-US" sz="3300" dirty="0">
                <a:solidFill>
                  <a:srgbClr val="C00000"/>
                </a:solidFill>
              </a:rPr>
              <a:t>4-Season tires?- </a:t>
            </a:r>
            <a:r>
              <a:rPr lang="en-US" sz="3300" dirty="0"/>
              <a:t>Isn’t that ALL the seasons?</a:t>
            </a:r>
          </a:p>
          <a:p>
            <a:pPr lvl="1"/>
            <a:r>
              <a:rPr lang="en-US" sz="3300" dirty="0"/>
              <a:t>“New” category created by tire companies</a:t>
            </a:r>
          </a:p>
          <a:p>
            <a:pPr lvl="1"/>
            <a:r>
              <a:rPr lang="en-US" sz="3300" dirty="0"/>
              <a:t>Same as All-Season tires except most of these are also </a:t>
            </a:r>
            <a:r>
              <a:rPr lang="en-US" sz="3300" dirty="0">
                <a:solidFill>
                  <a:srgbClr val="C00000"/>
                </a:solidFill>
              </a:rPr>
              <a:t>3 Peak Mountain Snowflake (3PMSF)</a:t>
            </a:r>
          </a:p>
          <a:p>
            <a:pPr lvl="1"/>
            <a:r>
              <a:rPr lang="en-US" sz="3300" dirty="0"/>
              <a:t>Has a minimum snow traction ability tested vs an industry standard reference test tire (SRTT) - minimum 110 rating</a:t>
            </a:r>
          </a:p>
          <a:p>
            <a:pPr lvl="1"/>
            <a:r>
              <a:rPr lang="en-US" sz="3300" dirty="0"/>
              <a:t>Dec 15-March 15 Quebec: All vehicles </a:t>
            </a:r>
            <a:r>
              <a:rPr lang="en-US" sz="3300" dirty="0">
                <a:solidFill>
                  <a:srgbClr val="C00000"/>
                </a:solidFill>
              </a:rPr>
              <a:t>must</a:t>
            </a:r>
            <a:r>
              <a:rPr lang="en-US" sz="3300" dirty="0"/>
              <a:t> have 3PMSF marked tires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58612-ABD5-4455-A35D-2AF38075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B97CA37-2BB3-46A4-A4EE-350C583FC2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53000" y="2133600"/>
            <a:ext cx="341865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57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What is a Tire?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Round, black and full of air</a:t>
            </a:r>
          </a:p>
          <a:p>
            <a:r>
              <a:rPr lang="en-US" dirty="0"/>
              <a:t>A container for air</a:t>
            </a:r>
          </a:p>
          <a:p>
            <a:r>
              <a:rPr lang="en-US" dirty="0"/>
              <a:t>Supports the weight of the vehicle</a:t>
            </a:r>
          </a:p>
          <a:p>
            <a:r>
              <a:rPr lang="en-US" dirty="0"/>
              <a:t>Is the first part of the suspension system</a:t>
            </a:r>
          </a:p>
          <a:p>
            <a:r>
              <a:rPr lang="en-US" dirty="0"/>
              <a:t>All of the above?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C:\DATA\A4- Suspension-Steering\Tires\2015-01-12 09.38.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04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Same Tire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If winter tires are needed (below 45 degrees), install on </a:t>
            </a:r>
            <a:r>
              <a:rPr lang="en-US" i="1" dirty="0"/>
              <a:t>all four wheels</a:t>
            </a:r>
            <a:r>
              <a:rPr lang="en-US" dirty="0"/>
              <a:t>.</a:t>
            </a:r>
          </a:p>
          <a:p>
            <a:r>
              <a:rPr lang="en-US" dirty="0">
                <a:solidFill>
                  <a:srgbClr val="C00000"/>
                </a:solidFill>
              </a:rPr>
              <a:t>Russ Ferguson </a:t>
            </a:r>
            <a:r>
              <a:rPr lang="en-US" dirty="0"/>
              <a:t>found out what happens when winter tires are only used on the drive wheels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520294"/>
            <a:ext cx="2895600" cy="21717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19200"/>
            <a:ext cx="2363366" cy="31511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507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Tires Chains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vehicles are designed to work with tire chains. </a:t>
            </a:r>
          </a:p>
          <a:p>
            <a:r>
              <a:rPr lang="en-US" dirty="0"/>
              <a:t>If the vehicle has been </a:t>
            </a:r>
            <a:r>
              <a:rPr lang="en-US" dirty="0">
                <a:solidFill>
                  <a:srgbClr val="C00000"/>
                </a:solidFill>
              </a:rPr>
              <a:t>lowered</a:t>
            </a:r>
            <a:r>
              <a:rPr lang="en-US" dirty="0"/>
              <a:t> or larger wheels and/or tires installed, this may be an issue.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Most effective when installed on the </a:t>
            </a:r>
            <a:r>
              <a:rPr lang="en-US" dirty="0">
                <a:solidFill>
                  <a:srgbClr val="C00000"/>
                </a:solidFill>
              </a:rPr>
              <a:t>drive wheels.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232" y="3581400"/>
            <a:ext cx="4408884" cy="2667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826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If only two new tires?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Mount them at the </a:t>
            </a:r>
            <a:r>
              <a:rPr lang="en-US" dirty="0">
                <a:solidFill>
                  <a:srgbClr val="C00000"/>
                </a:solidFill>
              </a:rPr>
              <a:t>rear</a:t>
            </a:r>
          </a:p>
          <a:p>
            <a:r>
              <a:rPr lang="en-US" dirty="0"/>
              <a:t>The driver has </a:t>
            </a:r>
            <a:r>
              <a:rPr lang="en-US" dirty="0">
                <a:solidFill>
                  <a:srgbClr val="C00000"/>
                </a:solidFill>
              </a:rPr>
              <a:t>“direct control” </a:t>
            </a:r>
            <a:r>
              <a:rPr lang="en-US" dirty="0"/>
              <a:t>of the front wheels</a:t>
            </a:r>
          </a:p>
          <a:p>
            <a:r>
              <a:rPr lang="en-US"/>
              <a:t>The driver </a:t>
            </a:r>
            <a:r>
              <a:rPr lang="en-US" dirty="0"/>
              <a:t>only has </a:t>
            </a:r>
            <a:r>
              <a:rPr lang="en-US" dirty="0">
                <a:solidFill>
                  <a:srgbClr val="C00000"/>
                </a:solidFill>
              </a:rPr>
              <a:t>“indirect control” </a:t>
            </a:r>
            <a:r>
              <a:rPr lang="en-US" dirty="0"/>
              <a:t>of the rear wheels.</a:t>
            </a:r>
          </a:p>
          <a:p>
            <a:r>
              <a:rPr lang="en-US" dirty="0"/>
              <a:t>May be a </a:t>
            </a:r>
            <a:r>
              <a:rPr lang="en-US" dirty="0">
                <a:solidFill>
                  <a:srgbClr val="C00000"/>
                </a:solidFill>
              </a:rPr>
              <a:t>legal issue </a:t>
            </a:r>
            <a:r>
              <a:rPr lang="en-US" dirty="0"/>
              <a:t>if two new tires are mounted in the front.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2" y="2209800"/>
            <a:ext cx="4572000" cy="3429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9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Overall Diameter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Wheel and tire diameter affects the </a:t>
            </a:r>
            <a:r>
              <a:rPr lang="en-US" dirty="0">
                <a:solidFill>
                  <a:srgbClr val="C00000"/>
                </a:solidFill>
              </a:rPr>
              <a:t>speedometer</a:t>
            </a:r>
            <a:r>
              <a:rPr lang="en-US" dirty="0"/>
              <a:t> and </a:t>
            </a:r>
            <a:r>
              <a:rPr lang="en-US" dirty="0">
                <a:solidFill>
                  <a:srgbClr val="C00000"/>
                </a:solidFill>
              </a:rPr>
              <a:t>odometer </a:t>
            </a:r>
            <a:r>
              <a:rPr lang="en-US" dirty="0"/>
              <a:t>readings.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Larger diameter tires</a:t>
            </a:r>
            <a:r>
              <a:rPr lang="en-US" dirty="0"/>
              <a:t>. The speed showing on the speedometer is </a:t>
            </a:r>
            <a:r>
              <a:rPr lang="en-US" dirty="0">
                <a:solidFill>
                  <a:srgbClr val="C00000"/>
                </a:solidFill>
              </a:rPr>
              <a:t>slower</a:t>
            </a:r>
            <a:r>
              <a:rPr lang="en-US" dirty="0"/>
              <a:t> than the actual speed.</a:t>
            </a:r>
          </a:p>
          <a:p>
            <a:pPr marL="0" indent="0">
              <a:buNone/>
            </a:pPr>
            <a:r>
              <a:rPr lang="en-US" dirty="0"/>
              <a:t>The odometer reading will show </a:t>
            </a:r>
            <a:r>
              <a:rPr lang="en-US" dirty="0">
                <a:solidFill>
                  <a:srgbClr val="C00000"/>
                </a:solidFill>
              </a:rPr>
              <a:t>fewer miles </a:t>
            </a:r>
            <a:r>
              <a:rPr lang="en-US" dirty="0"/>
              <a:t>than actual.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Smaller diameter tires</a:t>
            </a:r>
            <a:r>
              <a:rPr lang="en-US" dirty="0"/>
              <a:t>. The speed showing on the speedometer is </a:t>
            </a:r>
            <a:r>
              <a:rPr lang="en-US" dirty="0">
                <a:solidFill>
                  <a:srgbClr val="C00000"/>
                </a:solidFill>
              </a:rPr>
              <a:t>faster </a:t>
            </a:r>
            <a:r>
              <a:rPr lang="en-US" dirty="0"/>
              <a:t>than the actual speed. </a:t>
            </a:r>
          </a:p>
          <a:p>
            <a:pPr marL="0" indent="0">
              <a:buNone/>
            </a:pPr>
            <a:r>
              <a:rPr lang="en-US" dirty="0"/>
              <a:t>The odometer reading will show </a:t>
            </a:r>
            <a:r>
              <a:rPr lang="en-US" dirty="0">
                <a:solidFill>
                  <a:srgbClr val="C00000"/>
                </a:solidFill>
              </a:rPr>
              <a:t>more miles </a:t>
            </a:r>
            <a:r>
              <a:rPr lang="en-US" dirty="0"/>
              <a:t>than actual.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94280"/>
            <a:ext cx="3547127" cy="22071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242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and Wheel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Rotational Inertia</a:t>
            </a:r>
          </a:p>
          <a:p>
            <a:r>
              <a:rPr lang="en-US" dirty="0"/>
              <a:t>Larger wheels and tires weigh more</a:t>
            </a:r>
          </a:p>
          <a:p>
            <a:r>
              <a:rPr lang="en-US" dirty="0"/>
              <a:t>Can affect </a:t>
            </a:r>
            <a:r>
              <a:rPr lang="en-US" dirty="0">
                <a:solidFill>
                  <a:srgbClr val="C00000"/>
                </a:solidFill>
              </a:rPr>
              <a:t>braking distance</a:t>
            </a:r>
          </a:p>
          <a:p>
            <a:r>
              <a:rPr lang="en-US" dirty="0"/>
              <a:t>Requires more force to </a:t>
            </a:r>
            <a:r>
              <a:rPr lang="en-US" dirty="0">
                <a:solidFill>
                  <a:srgbClr val="C00000"/>
                </a:solidFill>
              </a:rPr>
              <a:t>accelerate</a:t>
            </a:r>
          </a:p>
        </p:txBody>
      </p:sp>
      <p:pic>
        <p:nvPicPr>
          <p:cNvPr id="14338" name="Picture 2" descr="C:\Users\client\Desktop\ScreenHunter_174 Aug. 31 11.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3505200" cy="241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client\Desktop\ScreenHunter_175 Aug. 31 11.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348637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661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Wheel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Make sure that the wheels are installed correctly.</a:t>
            </a:r>
          </a:p>
          <a:p>
            <a:r>
              <a:rPr lang="en-US" dirty="0"/>
              <a:t>Holes in the wheel are tapered.</a:t>
            </a:r>
          </a:p>
          <a:p>
            <a:r>
              <a:rPr lang="en-US" dirty="0"/>
              <a:t>Tapered end of the lug nut </a:t>
            </a:r>
            <a:r>
              <a:rPr lang="en-US" dirty="0">
                <a:solidFill>
                  <a:srgbClr val="C00000"/>
                </a:solidFill>
              </a:rPr>
              <a:t>TOWARD</a:t>
            </a:r>
            <a:r>
              <a:rPr lang="en-US" dirty="0"/>
              <a:t> </a:t>
            </a:r>
            <a:r>
              <a:rPr lang="en-US"/>
              <a:t>the wheel.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2" y="2209800"/>
            <a:ext cx="4223808" cy="31678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003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Lug Nut Tightening Sequence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Star pattern</a:t>
            </a:r>
          </a:p>
          <a:p>
            <a:r>
              <a:rPr lang="en-US" dirty="0"/>
              <a:t>Tighten one, skip one</a:t>
            </a:r>
          </a:p>
          <a:p>
            <a:r>
              <a:rPr lang="en-US" dirty="0"/>
              <a:t>Repeat clockwise</a:t>
            </a:r>
          </a:p>
          <a:p>
            <a:r>
              <a:rPr lang="en-US" dirty="0"/>
              <a:t>Best to do in two steps</a:t>
            </a:r>
          </a:p>
          <a:p>
            <a:r>
              <a:rPr lang="en-US" dirty="0"/>
              <a:t>Tighten lug nuts to the specified torque.</a:t>
            </a:r>
          </a:p>
          <a:p>
            <a:r>
              <a:rPr lang="en-US" dirty="0"/>
              <a:t>Check under “Jim's favorites” and “A4” for lug nut chart at </a:t>
            </a:r>
            <a:r>
              <a:rPr lang="en-US" sz="2200" dirty="0">
                <a:hlinkClick r:id="rId3"/>
              </a:rPr>
              <a:t>www.jameshalderman.com</a:t>
            </a:r>
            <a:endParaRPr lang="en-US" sz="2200" dirty="0"/>
          </a:p>
          <a:p>
            <a:endParaRPr lang="en-US" sz="22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client\Desktop\ScreenHunter_204 Dec. 27 22.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85" y="2209800"/>
            <a:ext cx="3564021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7491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Use a Torque Wrench</a:t>
            </a:r>
          </a:p>
        </p:txBody>
      </p:sp>
      <p:pic>
        <p:nvPicPr>
          <p:cNvPr id="4098" name="Picture 2" descr="C:\DATA\CAT-Fall 2015\Figure 5-15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7745"/>
            <a:ext cx="4038600" cy="30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ATA\CAT-Fall 2015\M05_HALD3651_07_SE_C05- reviewed.b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7745"/>
            <a:ext cx="4038600" cy="30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29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Rotation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Front to rear</a:t>
            </a:r>
          </a:p>
          <a:p>
            <a:endParaRPr lang="en-US" dirty="0"/>
          </a:p>
          <a:p>
            <a:r>
              <a:rPr lang="en-US"/>
              <a:t>X pattern</a:t>
            </a:r>
          </a:p>
          <a:p>
            <a:endParaRPr lang="en-US" dirty="0"/>
          </a:p>
          <a:p>
            <a:r>
              <a:rPr lang="en-US" dirty="0"/>
              <a:t>Modified X</a:t>
            </a:r>
          </a:p>
        </p:txBody>
      </p:sp>
      <p:pic>
        <p:nvPicPr>
          <p:cNvPr id="7170" name="Picture 2" descr="C:\Users\client\Desktop\ScreenHunter_172 Aug. 27 20.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19200"/>
            <a:ext cx="2895600" cy="552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0741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Forging</a:t>
            </a:r>
            <a:r>
              <a:rPr lang="en-US" dirty="0"/>
              <a:t> is the metalworking process in which a slug of heated metal is forced into the desired shape over a die by the impact of a mating die driven by a machine. </a:t>
            </a:r>
          </a:p>
          <a:p>
            <a:endParaRPr lang="en-US" dirty="0"/>
          </a:p>
          <a:p>
            <a:r>
              <a:rPr lang="en-US" dirty="0"/>
              <a:t>The resulting grain structure adds strength.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Casting</a:t>
            </a:r>
            <a:r>
              <a:rPr lang="en-US" dirty="0"/>
              <a:t> is where molten metal is poured or forced under pressure into a mold to create the desired shape. </a:t>
            </a:r>
          </a:p>
          <a:p>
            <a:r>
              <a:rPr lang="en-US" dirty="0"/>
              <a:t>Casting wheels is relatively easier and cheaper than forging.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10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Radial Tire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Complex, highly engineered product containing 13+ components</a:t>
            </a:r>
          </a:p>
          <a:p>
            <a:pPr lvl="1"/>
            <a:r>
              <a:rPr lang="en-US" dirty="0"/>
              <a:t>Tread</a:t>
            </a:r>
          </a:p>
          <a:p>
            <a:pPr lvl="2"/>
            <a:r>
              <a:rPr lang="en-US" dirty="0"/>
              <a:t>Wearing surface of tire</a:t>
            </a:r>
          </a:p>
          <a:p>
            <a:pPr lvl="2"/>
            <a:r>
              <a:rPr lang="en-US" dirty="0"/>
              <a:t>1-4 different compounds</a:t>
            </a:r>
          </a:p>
          <a:p>
            <a:pPr lvl="2"/>
            <a:r>
              <a:rPr lang="en-US" dirty="0"/>
              <a:t>Vary across the tire or as depth changes</a:t>
            </a:r>
          </a:p>
          <a:p>
            <a:pPr lvl="1"/>
            <a:r>
              <a:rPr lang="en-US" dirty="0"/>
              <a:t>Cap ply (1-4 layers separating belts and </a:t>
            </a:r>
            <a:r>
              <a:rPr lang="en-US" dirty="0" err="1"/>
              <a:t>undertread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 layers of steel belts</a:t>
            </a:r>
          </a:p>
          <a:p>
            <a:pPr lvl="1"/>
            <a:r>
              <a:rPr lang="en-US" dirty="0"/>
              <a:t>Radial body plies (1 or 2)</a:t>
            </a:r>
          </a:p>
          <a:p>
            <a:pPr lvl="1"/>
            <a:r>
              <a:rPr lang="en-US" dirty="0"/>
              <a:t>Beads</a:t>
            </a:r>
          </a:p>
          <a:p>
            <a:pPr lvl="2"/>
            <a:r>
              <a:rPr lang="en-US" dirty="0"/>
              <a:t>Strands of wound high strength steel</a:t>
            </a:r>
          </a:p>
          <a:p>
            <a:pPr lvl="1"/>
            <a:r>
              <a:rPr lang="en-US" dirty="0"/>
              <a:t>Bead filler/apex</a:t>
            </a:r>
          </a:p>
          <a:p>
            <a:pPr lvl="2"/>
            <a:r>
              <a:rPr lang="en-US" dirty="0"/>
              <a:t>Gives strength and rigidity to sidewall</a:t>
            </a:r>
          </a:p>
          <a:p>
            <a:pPr lvl="1"/>
            <a:r>
              <a:rPr lang="en-US" dirty="0"/>
              <a:t>Inner liner</a:t>
            </a:r>
          </a:p>
          <a:p>
            <a:pPr lvl="2"/>
            <a:r>
              <a:rPr lang="en-US" dirty="0"/>
              <a:t>Air retention</a:t>
            </a:r>
          </a:p>
          <a:p>
            <a:pPr lvl="2"/>
            <a:r>
              <a:rPr lang="en-US" dirty="0"/>
              <a:t>Prevents moisture from contaminating inner components of the tire (fabrics, belt and bead wires)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60418" name="Picture 2" descr="http://www.discounttire.com/images/helpTireConstructio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5625" y="2209800"/>
            <a:ext cx="4537602" cy="37338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28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Japan Wheel Light Metal Mark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symbol </a:t>
            </a:r>
            <a:r>
              <a:rPr lang="en-US" sz="2400" dirty="0">
                <a:solidFill>
                  <a:srgbClr val="C00000"/>
                </a:solidFill>
              </a:rPr>
              <a:t>JWL</a:t>
            </a:r>
            <a:r>
              <a:rPr lang="en-US" sz="2400" dirty="0"/>
              <a:t>, for the Japan Wheel Light Metal Standard Mark, means that the wheel meets the  technical standards for passenger-car light-alloy wheels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7800"/>
            <a:ext cx="4038600" cy="30289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253182"/>
            <a:ext cx="3200400" cy="24003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814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Dimensions of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replacing wheels, try to keep the same:</a:t>
            </a:r>
          </a:p>
          <a:p>
            <a:r>
              <a:rPr lang="en-US" dirty="0"/>
              <a:t>Backspacing </a:t>
            </a:r>
          </a:p>
          <a:p>
            <a:r>
              <a:rPr lang="en-US" dirty="0"/>
              <a:t> Offset</a:t>
            </a:r>
          </a:p>
          <a:p>
            <a:pPr marL="0" indent="0">
              <a:buNone/>
            </a:pPr>
            <a:r>
              <a:rPr lang="en-US" dirty="0"/>
              <a:t>If going larger in diameter, keep tire size the same outside diameter (O.D.)</a:t>
            </a:r>
          </a:p>
        </p:txBody>
      </p:sp>
      <p:pic>
        <p:nvPicPr>
          <p:cNvPr id="6146" name="Picture 2" descr="C:\Users\client\Desktop\ScreenHunter_187 Sep. 13 12.2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10" y="1070599"/>
            <a:ext cx="3889415" cy="5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7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Use same Offset and Backspacing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not, it affects:</a:t>
            </a:r>
          </a:p>
          <a:p>
            <a:r>
              <a:rPr lang="en-US" dirty="0"/>
              <a:t>Handling</a:t>
            </a:r>
          </a:p>
          <a:p>
            <a:r>
              <a:rPr lang="en-US" dirty="0"/>
              <a:t>Scrub radius</a:t>
            </a:r>
          </a:p>
          <a:p>
            <a:r>
              <a:rPr lang="en-US" dirty="0"/>
              <a:t>Tire wear</a:t>
            </a:r>
          </a:p>
          <a:p>
            <a:r>
              <a:rPr lang="en-US" dirty="0"/>
              <a:t>Wheel bearing life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14800"/>
            <a:ext cx="2288517" cy="252034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610" y="1447800"/>
            <a:ext cx="511427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502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Check Bolt Circle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measuring tool if looking for wheels at a flea market or wrecking (recycling) yard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054" y="1828800"/>
            <a:ext cx="4141946" cy="305396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7600"/>
            <a:ext cx="3509319" cy="2286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924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How much bigger can I go?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Each tire has it own designated rim width.</a:t>
            </a:r>
          </a:p>
          <a:p>
            <a:r>
              <a:rPr lang="en-US" dirty="0"/>
              <a:t>Rule-of-thumb is width of </a:t>
            </a:r>
            <a:r>
              <a:rPr lang="en-US" dirty="0">
                <a:solidFill>
                  <a:srgbClr val="C00000"/>
                </a:solidFill>
              </a:rPr>
              <a:t>rim width </a:t>
            </a:r>
            <a:r>
              <a:rPr lang="en-US" dirty="0"/>
              <a:t>times </a:t>
            </a:r>
            <a:r>
              <a:rPr lang="en-US" dirty="0">
                <a:solidFill>
                  <a:srgbClr val="C00000"/>
                </a:solidFill>
              </a:rPr>
              <a:t>33.55 </a:t>
            </a:r>
            <a:r>
              <a:rPr lang="en-US" dirty="0"/>
              <a:t>equals cross-sectional width of tire.</a:t>
            </a:r>
          </a:p>
          <a:p>
            <a:r>
              <a:rPr lang="en-US" dirty="0"/>
              <a:t>7 inch wide rim X 33.55 = 234.9 mm(235 mm)</a:t>
            </a:r>
          </a:p>
        </p:txBody>
      </p:sp>
      <p:pic>
        <p:nvPicPr>
          <p:cNvPr id="5122" name="Picture 2" descr="C:\Users\client\Desktop\ScreenHunter_186 Sep. 13 12.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955" y="2667000"/>
            <a:ext cx="3859802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0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Plus One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a wheel diameter is increased one inch, then the aspect ratio has to be reduced to keep the same outside diameter.</a:t>
            </a:r>
          </a:p>
          <a:p>
            <a:r>
              <a:rPr lang="en-US" dirty="0"/>
              <a:t>Use a tire calculator found on the Internet</a:t>
            </a:r>
          </a:p>
          <a:p>
            <a:r>
              <a:rPr lang="en-US" sz="2400" dirty="0">
                <a:hlinkClick r:id="rId3"/>
              </a:rPr>
              <a:t>www.jameshalderman.com</a:t>
            </a:r>
            <a:endParaRPr lang="en-US" sz="2400" dirty="0"/>
          </a:p>
          <a:p>
            <a:endParaRPr lang="en-US" dirty="0"/>
          </a:p>
        </p:txBody>
      </p:sp>
      <p:pic>
        <p:nvPicPr>
          <p:cNvPr id="1026" name="Picture 2" descr="C:\Users\client\Desktop\ScreenHunter_188 Sep. 13 13.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17736"/>
            <a:ext cx="4833334" cy="236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2585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O.D. should be within 3%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Tire Industry Association </a:t>
            </a:r>
            <a:r>
              <a:rPr lang="en-US" dirty="0"/>
              <a:t>(</a:t>
            </a:r>
            <a:r>
              <a:rPr lang="en-US" dirty="0">
                <a:solidFill>
                  <a:srgbClr val="C00000"/>
                </a:solidFill>
              </a:rPr>
              <a:t>TIA</a:t>
            </a:r>
            <a:r>
              <a:rPr lang="en-US" dirty="0"/>
              <a:t>) recommends that replacement tires should be within </a:t>
            </a:r>
            <a:r>
              <a:rPr lang="en-US" dirty="0">
                <a:solidFill>
                  <a:srgbClr val="C00000"/>
                </a:solidFill>
              </a:rPr>
              <a:t>3% </a:t>
            </a:r>
            <a:r>
              <a:rPr lang="en-US" dirty="0"/>
              <a:t>of the of the diameter of of the original equipment tire.</a:t>
            </a:r>
          </a:p>
          <a:p>
            <a:r>
              <a:rPr lang="en-US" dirty="0"/>
              <a:t>Could be a </a:t>
            </a:r>
            <a:r>
              <a:rPr lang="en-US" dirty="0">
                <a:solidFill>
                  <a:srgbClr val="C00000"/>
                </a:solidFill>
              </a:rPr>
              <a:t>legal issue </a:t>
            </a:r>
            <a:r>
              <a:rPr lang="en-US" dirty="0"/>
              <a:t>if not within 3%.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2434431"/>
            <a:ext cx="3810000" cy="28575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36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If nothing rubs, you are good to go!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Right?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7543800" cy="50868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1405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CASE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Winter tires </a:t>
            </a:r>
            <a:r>
              <a:rPr lang="en-US" dirty="0"/>
              <a:t>mounted on </a:t>
            </a:r>
            <a:r>
              <a:rPr lang="en-US" dirty="0">
                <a:solidFill>
                  <a:srgbClr val="C00000"/>
                </a:solidFill>
              </a:rPr>
              <a:t>aftermarket rims</a:t>
            </a:r>
            <a:r>
              <a:rPr lang="en-US" dirty="0"/>
              <a:t>. Customer hit a curb and took it the dealer to check the suspension due to a vibration. Was told wheel was cracked. A new wheel was ordered and installed. The </a:t>
            </a:r>
            <a:r>
              <a:rPr lang="en-US" dirty="0">
                <a:solidFill>
                  <a:srgbClr val="C00000"/>
                </a:solidFill>
              </a:rPr>
              <a:t>vibration problem continued</a:t>
            </a:r>
            <a:r>
              <a:rPr lang="en-US" dirty="0"/>
              <a:t> in spite of alignment, balancing, etc.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285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CASE STUDY- </a:t>
            </a:r>
            <a:r>
              <a:rPr lang="en-US" sz="3200" dirty="0">
                <a:solidFill>
                  <a:srgbClr val="C00000"/>
                </a:solidFill>
              </a:rPr>
              <a:t>Root Cause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Three different service departments pulled the wheels since this started.</a:t>
            </a:r>
          </a:p>
          <a:p>
            <a:r>
              <a:rPr lang="en-US" dirty="0"/>
              <a:t>Finally an independent shop discovered the </a:t>
            </a:r>
            <a:r>
              <a:rPr lang="en-US" dirty="0">
                <a:solidFill>
                  <a:srgbClr val="C00000"/>
                </a:solidFill>
              </a:rPr>
              <a:t>“hub centric ring” </a:t>
            </a:r>
            <a:r>
              <a:rPr lang="en-US" dirty="0"/>
              <a:t>was missing.</a:t>
            </a:r>
          </a:p>
          <a:p>
            <a:r>
              <a:rPr lang="en-US" dirty="0"/>
              <a:t>Customer retrieved the ring from the cracked wheel and problem solved.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28" y="1143000"/>
            <a:ext cx="3327400" cy="2495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40" y="3733800"/>
            <a:ext cx="2909888" cy="2971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34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Molding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After the tire has been assembled, it is called a </a:t>
            </a:r>
            <a:r>
              <a:rPr lang="en-US" dirty="0">
                <a:solidFill>
                  <a:srgbClr val="C00000"/>
                </a:solidFill>
              </a:rPr>
              <a:t>green tire</a:t>
            </a:r>
            <a:r>
              <a:rPr lang="en-US" dirty="0"/>
              <a:t>.</a:t>
            </a:r>
          </a:p>
          <a:p>
            <a:r>
              <a:rPr lang="en-US" dirty="0"/>
              <a:t>The completed green tire is then placed in a mold where its shape, tread design, and all sidewall markings are formed.</a:t>
            </a:r>
          </a:p>
          <a:p>
            <a:r>
              <a:rPr lang="en-US" dirty="0"/>
              <a:t>About 300° F for 30 minutes </a:t>
            </a:r>
            <a:r>
              <a:rPr lang="en-US"/>
              <a:t>to vulcanize the tire.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4" name="Picture 4" descr="C:\Users\client\Desktop\ScreenHunter_155 Aug. 15 11.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7" y="1905794"/>
            <a:ext cx="3438525" cy="391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818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Clean the Wheels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a fiber pad</a:t>
            </a:r>
          </a:p>
          <a:p>
            <a:r>
              <a:rPr lang="en-US" dirty="0"/>
              <a:t>Avoid using a steel wire brush.</a:t>
            </a:r>
          </a:p>
          <a:p>
            <a:r>
              <a:rPr lang="en-US" dirty="0"/>
              <a:t>Clean both tire </a:t>
            </a:r>
            <a:r>
              <a:rPr lang="en-US" dirty="0">
                <a:solidFill>
                  <a:srgbClr val="C00000"/>
                </a:solidFill>
              </a:rPr>
              <a:t>bead seats </a:t>
            </a:r>
            <a:r>
              <a:rPr lang="en-US" dirty="0"/>
              <a:t>and</a:t>
            </a:r>
            <a:r>
              <a:rPr lang="en-US" dirty="0">
                <a:solidFill>
                  <a:srgbClr val="C00000"/>
                </a:solidFill>
              </a:rPr>
              <a:t> flanges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2050" name="Picture 2" descr="C:\DATA\ASSA-7th\Figures\Figure 5-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95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TPMS Sensors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 new sensors or a “kit” that includes new washers and nuts.</a:t>
            </a:r>
          </a:p>
          <a:p>
            <a:r>
              <a:rPr lang="en-US" dirty="0"/>
              <a:t>Install correctly</a:t>
            </a:r>
          </a:p>
          <a:p>
            <a:r>
              <a:rPr lang="en-US" dirty="0"/>
              <a:t>Use torque wrench</a:t>
            </a:r>
          </a:p>
        </p:txBody>
      </p:sp>
      <p:pic>
        <p:nvPicPr>
          <p:cNvPr id="3074" name="Picture 2" descr="C:\Users\client\Desktop\ScreenHunter_185 Sep. 13 11.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740" y="2971800"/>
            <a:ext cx="4061706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6626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Mounting Tires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Asymmetric</a:t>
            </a:r>
            <a:r>
              <a:rPr lang="en-US" dirty="0"/>
              <a:t> tires have sidewall lettering indicating which side of the tire has to face outward.</a:t>
            </a:r>
          </a:p>
          <a:p>
            <a:r>
              <a:rPr lang="en-US" dirty="0">
                <a:solidFill>
                  <a:srgbClr val="C00000"/>
                </a:solidFill>
              </a:rPr>
              <a:t>Directional</a:t>
            </a:r>
            <a:r>
              <a:rPr lang="en-US" dirty="0"/>
              <a:t> and asymmetric tires have “side facing outwards”</a:t>
            </a:r>
          </a:p>
          <a:p>
            <a:pPr marL="0" indent="0">
              <a:buNone/>
            </a:pPr>
            <a:r>
              <a:rPr lang="en-US" dirty="0"/>
              <a:t>    and a rotation arrow.</a:t>
            </a:r>
          </a:p>
        </p:txBody>
      </p:sp>
      <p:pic>
        <p:nvPicPr>
          <p:cNvPr id="1026" name="Picture 2" descr="C:\DATA\ASSA-7th\Figures\Figure 5-25.e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7" y="2743200"/>
            <a:ext cx="470401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5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 Lead Wheel Weight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800" dirty="0"/>
              <a:t>CALIFORNIA</a:t>
            </a:r>
          </a:p>
          <a:p>
            <a:r>
              <a:rPr lang="en-US" sz="1800" dirty="0"/>
              <a:t>ILLINOIS</a:t>
            </a:r>
          </a:p>
          <a:p>
            <a:r>
              <a:rPr lang="en-US" sz="1800" dirty="0"/>
              <a:t>MAINE</a:t>
            </a:r>
          </a:p>
          <a:p>
            <a:r>
              <a:rPr lang="en-US" sz="1800" dirty="0"/>
              <a:t>NEW YORK</a:t>
            </a:r>
          </a:p>
          <a:p>
            <a:r>
              <a:rPr lang="en-US" sz="1800" dirty="0"/>
              <a:t>WASHINGTON</a:t>
            </a:r>
          </a:p>
          <a:p>
            <a:r>
              <a:rPr lang="en-US" sz="1800" dirty="0"/>
              <a:t>VERMONT</a:t>
            </a:r>
          </a:p>
          <a:p>
            <a:r>
              <a:rPr lang="en-US" sz="1800" dirty="0"/>
              <a:t>New Jersey</a:t>
            </a:r>
          </a:p>
          <a:p>
            <a:r>
              <a:rPr lang="en-US" sz="1800" dirty="0"/>
              <a:t>MINNESOTA</a:t>
            </a:r>
          </a:p>
          <a:p>
            <a:r>
              <a:rPr lang="en-US" sz="1800" dirty="0"/>
              <a:t>Many fleets ban lead, including the government fleets in Lexington, Kentucky; Ann Arbor, Michigan; Clark County, Nevada and others. </a:t>
            </a:r>
          </a:p>
          <a:p>
            <a:r>
              <a:rPr lang="en-US" sz="1800" dirty="0"/>
              <a:t>There are also policies in place for the United States Post Office and the United States Air Force.</a:t>
            </a:r>
          </a:p>
        </p:txBody>
      </p:sp>
      <p:pic>
        <p:nvPicPr>
          <p:cNvPr id="4098" name="Picture 2" descr="C:\DATA\CAT-Fall 2015\1736lead_wheel_weight_legislation_tracker_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600"/>
            <a:ext cx="4191000" cy="342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0229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Wheel Weights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Lead</a:t>
            </a:r>
            <a:r>
              <a:rPr lang="en-US" dirty="0"/>
              <a:t> </a:t>
            </a:r>
            <a:r>
              <a:rPr lang="en-US" sz="1800" dirty="0"/>
              <a:t>(Chemical symbol </a:t>
            </a:r>
            <a:r>
              <a:rPr lang="en-US" sz="1800" dirty="0" err="1">
                <a:solidFill>
                  <a:srgbClr val="C00000"/>
                </a:solidFill>
              </a:rPr>
              <a:t>Pb</a:t>
            </a:r>
            <a:r>
              <a:rPr lang="en-US" sz="1800" dirty="0"/>
              <a:t>)</a:t>
            </a:r>
            <a:r>
              <a:rPr lang="en-US" dirty="0"/>
              <a:t> </a:t>
            </a:r>
            <a:r>
              <a:rPr lang="en-US"/>
              <a:t>- Being </a:t>
            </a:r>
            <a:r>
              <a:rPr lang="en-US" dirty="0"/>
              <a:t>phased out. (stick-on and clip-on designs)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Zinc</a:t>
            </a:r>
            <a:r>
              <a:rPr lang="en-US" dirty="0"/>
              <a:t> </a:t>
            </a:r>
            <a:r>
              <a:rPr lang="en-US" sz="1800" dirty="0"/>
              <a:t>(Chemical symbol </a:t>
            </a:r>
            <a:r>
              <a:rPr lang="en-US" sz="1800" dirty="0">
                <a:solidFill>
                  <a:srgbClr val="C00000"/>
                </a:solidFill>
              </a:rPr>
              <a:t>Zn</a:t>
            </a:r>
            <a:r>
              <a:rPr lang="en-US" sz="1800" dirty="0"/>
              <a:t>)</a:t>
            </a:r>
            <a:r>
              <a:rPr lang="en-US" dirty="0"/>
              <a:t> - (stick-on and clip-on designs)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>
                <a:solidFill>
                  <a:srgbClr val="C00000"/>
                </a:solidFill>
              </a:rPr>
              <a:t>Steel</a:t>
            </a:r>
            <a:r>
              <a:rPr lang="en-US" dirty="0"/>
              <a:t> </a:t>
            </a:r>
            <a:r>
              <a:rPr lang="en-US" sz="1800" dirty="0"/>
              <a:t>(Chemical symbol </a:t>
            </a:r>
            <a:r>
              <a:rPr lang="en-US" sz="1800" dirty="0">
                <a:solidFill>
                  <a:srgbClr val="C00000"/>
                </a:solidFill>
              </a:rPr>
              <a:t>Fe</a:t>
            </a:r>
            <a:r>
              <a:rPr lang="en-US" sz="1800" dirty="0"/>
              <a:t>)</a:t>
            </a:r>
            <a:r>
              <a:rPr lang="en-US" dirty="0"/>
              <a:t> - (stick-on and clip-on designs)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114800"/>
            <a:ext cx="3387307" cy="2540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47800"/>
            <a:ext cx="4389410" cy="227171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08312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Plastic Wheel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3M Thermoplastic Polypropylene- high specific gravity plastic (stick-on only)</a:t>
            </a:r>
          </a:p>
          <a:p>
            <a:r>
              <a:rPr lang="en-US" dirty="0"/>
              <a:t>Reduces the number </a:t>
            </a:r>
            <a:r>
              <a:rPr lang="en-US" dirty="0">
                <a:solidFill>
                  <a:srgbClr val="C00000"/>
                </a:solidFill>
              </a:rPr>
              <a:t>SKU</a:t>
            </a:r>
            <a:r>
              <a:rPr lang="en-US" dirty="0"/>
              <a:t>s (stock keeping units)</a:t>
            </a:r>
          </a:p>
          <a:p>
            <a:r>
              <a:rPr lang="en-US" dirty="0"/>
              <a:t>Very cost effective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219200"/>
            <a:ext cx="3835400" cy="28765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419600"/>
            <a:ext cx="2895600" cy="2171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797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Wheel Flange Gauge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“MC” </a:t>
            </a:r>
            <a:r>
              <a:rPr lang="en-US" dirty="0"/>
              <a:t>is the wheel flange shape that is used on most domestic </a:t>
            </a:r>
            <a:r>
              <a:rPr lang="en-US"/>
              <a:t>alloy rims(“most </a:t>
            </a:r>
            <a:r>
              <a:rPr lang="en-US" dirty="0"/>
              <a:t>cars”). </a:t>
            </a:r>
          </a:p>
          <a:p>
            <a:r>
              <a:rPr lang="en-US" dirty="0">
                <a:solidFill>
                  <a:srgbClr val="C00000"/>
                </a:solidFill>
              </a:rPr>
              <a:t>“AW” </a:t>
            </a:r>
            <a:r>
              <a:rPr lang="en-US" dirty="0"/>
              <a:t>which is used on older GM, Ford and Chrysler alloy rim </a:t>
            </a:r>
          </a:p>
          <a:p>
            <a:r>
              <a:rPr lang="en-US" dirty="0"/>
              <a:t> </a:t>
            </a:r>
            <a:r>
              <a:rPr lang="en-US" dirty="0">
                <a:solidFill>
                  <a:srgbClr val="C00000"/>
                </a:solidFill>
              </a:rPr>
              <a:t>“FN” </a:t>
            </a:r>
            <a:r>
              <a:rPr lang="en-US" dirty="0"/>
              <a:t>which is used on many Acura, Honda, Nissan and Toyotas since about 1990. </a:t>
            </a:r>
          </a:p>
        </p:txBody>
      </p:sp>
      <p:pic>
        <p:nvPicPr>
          <p:cNvPr id="1026" name="Picture 2" descr="C:\DATA\A4- Suspension-Steering\Wheels\2015-05-13 09.39.5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5311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Plastic Clad Wheels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7745"/>
            <a:ext cx="4038600" cy="303087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7745"/>
            <a:ext cx="4038600" cy="3030873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458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Pin Plate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All chrome clad wheels </a:t>
            </a:r>
            <a:r>
              <a:rPr lang="en-US" dirty="0">
                <a:solidFill>
                  <a:srgbClr val="C00000"/>
                </a:solidFill>
              </a:rPr>
              <a:t>must </a:t>
            </a:r>
            <a:r>
              <a:rPr lang="en-US" dirty="0"/>
              <a:t>use a pin plate.</a:t>
            </a:r>
          </a:p>
          <a:p>
            <a:r>
              <a:rPr lang="en-US" dirty="0"/>
              <a:t>Tire Rack always use pin plates when balancing wheels.</a:t>
            </a:r>
          </a:p>
          <a:p>
            <a:r>
              <a:rPr lang="en-US" dirty="0"/>
              <a:t>It takes the operator out of the balancing process.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812" y="2590800"/>
            <a:ext cx="4192662" cy="27431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366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Air Leak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Soapy water from a spray bottle works</a:t>
            </a:r>
          </a:p>
          <a:p>
            <a:r>
              <a:rPr lang="en-US" dirty="0"/>
              <a:t>Visual Inspection</a:t>
            </a:r>
          </a:p>
          <a:p>
            <a:r>
              <a:rPr lang="en-US" dirty="0"/>
              <a:t>Valve stem area</a:t>
            </a:r>
          </a:p>
          <a:p>
            <a:r>
              <a:rPr lang="en-US" dirty="0"/>
              <a:t>Bead area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0" y="2286000"/>
            <a:ext cx="5080000" cy="381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3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Major Splice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the tire </a:t>
            </a:r>
            <a:r>
              <a:rPr lang="en-US"/>
              <a:t>is assembled, </a:t>
            </a:r>
            <a:r>
              <a:rPr lang="en-US" dirty="0"/>
              <a:t>the body plies, belts, and tread rubber are spliced together.</a:t>
            </a:r>
          </a:p>
          <a:p>
            <a:r>
              <a:rPr lang="en-US" dirty="0"/>
              <a:t> The fabric overlaps. </a:t>
            </a:r>
          </a:p>
          <a:p>
            <a:r>
              <a:rPr lang="en-US" dirty="0"/>
              <a:t>The point where the  majority of these overlaps occur is called the </a:t>
            </a:r>
            <a:r>
              <a:rPr lang="en-US" dirty="0">
                <a:solidFill>
                  <a:srgbClr val="C00000"/>
                </a:solidFill>
              </a:rPr>
              <a:t>major splice</a:t>
            </a:r>
            <a:r>
              <a:rPr lang="en-US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81400"/>
            <a:ext cx="376517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8300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Tread punctures, nail holes, or cuts up to </a:t>
            </a:r>
            <a:r>
              <a:rPr lang="en-US" dirty="0">
                <a:solidFill>
                  <a:srgbClr val="C00000"/>
                </a:solidFill>
              </a:rPr>
              <a:t>1/4 inch</a:t>
            </a:r>
            <a:r>
              <a:rPr lang="en-US" dirty="0"/>
              <a:t> (2.6 mm) can be repaired only within the tire repair area.</a:t>
            </a:r>
          </a:p>
          <a:p>
            <a:r>
              <a:rPr lang="en-US" dirty="0"/>
              <a:t>Repairs should be done from the </a:t>
            </a:r>
            <a:r>
              <a:rPr lang="en-US" dirty="0">
                <a:solidFill>
                  <a:srgbClr val="C00000"/>
                </a:solidFill>
              </a:rPr>
              <a:t>inside of the tire </a:t>
            </a:r>
            <a:r>
              <a:rPr lang="en-US" dirty="0"/>
              <a:t>using plugs or patches.</a:t>
            </a:r>
          </a:p>
          <a:p>
            <a:r>
              <a:rPr lang="en-US" dirty="0"/>
              <a:t>The tire should be </a:t>
            </a:r>
            <a:r>
              <a:rPr lang="en-US" dirty="0">
                <a:solidFill>
                  <a:srgbClr val="C00000"/>
                </a:solidFill>
              </a:rPr>
              <a:t>removed from the rim </a:t>
            </a:r>
            <a:r>
              <a:rPr lang="en-US" dirty="0"/>
              <a:t>to</a:t>
            </a:r>
          </a:p>
          <a:p>
            <a:pPr marL="0" indent="0">
              <a:buNone/>
            </a:pPr>
            <a:r>
              <a:rPr lang="en-US" dirty="0"/>
              <a:t>     make the repair.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796" y="2133600"/>
            <a:ext cx="4427622" cy="3657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1596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Patch or Plug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57400"/>
            <a:ext cx="4280170" cy="33528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61" y="2362200"/>
            <a:ext cx="4311695" cy="2895599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30811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Tire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Tire looses its </a:t>
            </a:r>
            <a:r>
              <a:rPr lang="en-US" dirty="0">
                <a:solidFill>
                  <a:srgbClr val="C00000"/>
                </a:solidFill>
              </a:rPr>
              <a:t>speed rating </a:t>
            </a:r>
            <a:r>
              <a:rPr lang="en-US" dirty="0"/>
              <a:t>when repaired</a:t>
            </a:r>
          </a:p>
          <a:p>
            <a:r>
              <a:rPr lang="en-US" dirty="0"/>
              <a:t>Disclaimer: </a:t>
            </a:r>
          </a:p>
          <a:p>
            <a:pPr marL="0" indent="0">
              <a:buNone/>
            </a:pPr>
            <a:r>
              <a:rPr lang="en-US" dirty="0"/>
              <a:t>“</a:t>
            </a:r>
            <a:r>
              <a:rPr lang="en-US" i="1" dirty="0"/>
              <a:t>Depending on the severity of the puncture, the patch plug may not seal properly and the tire will need to be replaced</a:t>
            </a:r>
            <a:r>
              <a:rPr lang="en-US" dirty="0"/>
              <a:t>”.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992" y="2209800"/>
            <a:ext cx="4223808" cy="31678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66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Noise Reducing Tires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9144000" cy="685800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525963"/>
          </a:xfrm>
        </p:spPr>
        <p:txBody>
          <a:bodyPr>
            <a:normAutofit/>
          </a:bodyPr>
          <a:lstStyle/>
          <a:p>
            <a:r>
              <a:rPr lang="en-US" dirty="0"/>
              <a:t>Purpose is to reduce a VERY SPECIFIC frequency range: </a:t>
            </a:r>
            <a:r>
              <a:rPr lang="en-US" dirty="0">
                <a:solidFill>
                  <a:srgbClr val="C00000"/>
                </a:solidFill>
              </a:rPr>
              <a:t>130-240Hz</a:t>
            </a:r>
          </a:p>
          <a:p>
            <a:r>
              <a:rPr lang="en-US" dirty="0"/>
              <a:t>Structure-borne noise path</a:t>
            </a:r>
          </a:p>
          <a:p>
            <a:r>
              <a:rPr lang="en-US" dirty="0"/>
              <a:t>Not airborne noise (which is an airborne noise)</a:t>
            </a:r>
          </a:p>
          <a:p>
            <a:r>
              <a:rPr lang="en-US" dirty="0"/>
              <a:t>“Coke bottle” resonance</a:t>
            </a:r>
          </a:p>
          <a:p>
            <a:pPr lvl="1"/>
            <a:r>
              <a:rPr lang="en-US" dirty="0"/>
              <a:t>The sound you get when blowing across a partially filled glass Coke bottle</a:t>
            </a:r>
          </a:p>
          <a:p>
            <a:r>
              <a:rPr lang="en-US" dirty="0"/>
              <a:t>More noticeable with EV vehicles (no drivetrain noise to drown out the resonance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28784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Noise Reducing Tires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22318" y="421142"/>
            <a:ext cx="5299364" cy="685800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42312" y="4679950"/>
            <a:ext cx="3657600" cy="1676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Sometimes combined with sealant tire technology</a:t>
            </a:r>
          </a:p>
          <a:p>
            <a:pPr lvl="1"/>
            <a:r>
              <a:rPr lang="en-US" dirty="0"/>
              <a:t>Conti Silent + Conti Seal</a:t>
            </a:r>
          </a:p>
        </p:txBody>
      </p:sp>
    </p:spTree>
    <p:extLst>
      <p:ext uri="{BB962C8B-B14F-4D97-AF65-F5344CB8AC3E}">
        <p14:creationId xmlns:p14="http://schemas.microsoft.com/office/powerpoint/2010/main" val="59601849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Noise Reducing Tires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85</a:t>
            </a:fld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2875" y="1986045"/>
            <a:ext cx="4800600" cy="36004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169833" y="2362200"/>
            <a:ext cx="4766733" cy="357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98616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Noise Reducing Tires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37556" y="2027238"/>
            <a:ext cx="4876800" cy="365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59287" y="2178247"/>
            <a:ext cx="4559300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55026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Noise Reducing Tires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6261" y="1858139"/>
            <a:ext cx="3737759" cy="28033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31788" y="3181268"/>
            <a:ext cx="3873500" cy="2905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24252" y="2189163"/>
            <a:ext cx="3492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05147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Vehicles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When storing a vehicle:</a:t>
            </a:r>
          </a:p>
          <a:p>
            <a:r>
              <a:rPr lang="en-US" dirty="0"/>
              <a:t>Overinflate tires</a:t>
            </a:r>
          </a:p>
          <a:p>
            <a:r>
              <a:rPr lang="en-US" dirty="0"/>
              <a:t>Raise vehicle off the ground</a:t>
            </a:r>
          </a:p>
          <a:p>
            <a:r>
              <a:rPr lang="en-US" dirty="0"/>
              <a:t>Use a curved foam cushion block (</a:t>
            </a:r>
            <a:r>
              <a:rPr lang="en-US" dirty="0">
                <a:solidFill>
                  <a:srgbClr val="C00000"/>
                </a:solidFill>
              </a:rPr>
              <a:t>Flat-Stoppers™</a:t>
            </a:r>
            <a:r>
              <a:rPr lang="en-US" dirty="0"/>
              <a:t>)</a:t>
            </a:r>
          </a:p>
          <a:p>
            <a:r>
              <a:rPr lang="en-US" dirty="0"/>
              <a:t>If tires only, store in a </a:t>
            </a:r>
            <a:r>
              <a:rPr lang="en-US" dirty="0">
                <a:solidFill>
                  <a:srgbClr val="C00000"/>
                </a:solidFill>
              </a:rPr>
              <a:t>black plastic bag </a:t>
            </a:r>
            <a:r>
              <a:rPr lang="en-US" dirty="0"/>
              <a:t>in a </a:t>
            </a:r>
            <a:r>
              <a:rPr lang="en-US" dirty="0">
                <a:solidFill>
                  <a:srgbClr val="C00000"/>
                </a:solidFill>
              </a:rPr>
              <a:t>cool dry </a:t>
            </a:r>
            <a:r>
              <a:rPr lang="en-US" dirty="0"/>
              <a:t>place. </a:t>
            </a:r>
          </a:p>
        </p:txBody>
      </p:sp>
      <p:pic>
        <p:nvPicPr>
          <p:cNvPr id="16386" name="Picture 2" descr="C:\DATA\A4- Suspension-Steering\Tires\DSCN808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622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38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Future?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524000"/>
            <a:ext cx="6248400" cy="4686300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DDBBC-B7FE-4263-9AE7-8CB65274D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Steel vs Alloy Wheels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A2BA1-083B-43DC-B85E-7E7B499680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Often not round</a:t>
            </a:r>
          </a:p>
          <a:p>
            <a:r>
              <a:rPr lang="en-US" dirty="0"/>
              <a:t>Valve stem hole drilled at the smallest diameter of the wheel.</a:t>
            </a:r>
          </a:p>
          <a:p>
            <a:r>
              <a:rPr lang="en-US" dirty="0"/>
              <a:t>Valve stem/TPMS sensor weighs about 1.5 oz.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27BEC3-26A5-4532-A195-0E2CE2C830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Alloy wheels are usually very round.</a:t>
            </a:r>
          </a:p>
          <a:p>
            <a:r>
              <a:rPr lang="en-US" dirty="0"/>
              <a:t>Valve stem hole is drilled anywhere that is logical and not aligned with the wheel diameter.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F9854-CF21-44D6-8577-663D1B77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F71E78-BDD8-4030-9538-8EE79426AA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7826" y="4725987"/>
            <a:ext cx="1933574" cy="1904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C9F2074-F7E0-413A-8B78-DBC8F3A9A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0" y="4705562"/>
            <a:ext cx="2628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51894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Check tire Inflation and use the cold inflation pressure placard pressure.</a:t>
            </a:r>
          </a:p>
          <a:p>
            <a:r>
              <a:rPr lang="en-US" dirty="0"/>
              <a:t>Check tread depth and record on work order</a:t>
            </a:r>
          </a:p>
          <a:p>
            <a:r>
              <a:rPr lang="en-US" dirty="0"/>
              <a:t>Mount new tires using the specified rim width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44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E7CCE-5EA4-498A-B3EA-3FE243DE5483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6F696-6B59-4AC7-B9BF-D03F16F9A2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91933"/>
            <a:ext cx="5943600" cy="539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90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37938</TotalTime>
  <Words>3127</Words>
  <Application>Microsoft Macintosh PowerPoint</Application>
  <PresentationFormat>On-screen Show (4:3)</PresentationFormat>
  <Paragraphs>580</Paragraphs>
  <Slides>91</Slides>
  <Notes>86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5" baseType="lpstr">
      <vt:lpstr>Arial</vt:lpstr>
      <vt:lpstr>Calibri</vt:lpstr>
      <vt:lpstr>Mangal</vt:lpstr>
      <vt:lpstr>Office Theme</vt:lpstr>
      <vt:lpstr>Teaching Tires and Wheels</vt:lpstr>
      <vt:lpstr>Introductions </vt:lpstr>
      <vt:lpstr>Topics to be Discussed</vt:lpstr>
      <vt:lpstr>Akron, Ohio- The Rubber City</vt:lpstr>
      <vt:lpstr>What is a Tire?</vt:lpstr>
      <vt:lpstr>Radial Tire Construction</vt:lpstr>
      <vt:lpstr>Tire Molding</vt:lpstr>
      <vt:lpstr>Major Splice</vt:lpstr>
      <vt:lpstr>Steel vs Alloy Wheels</vt:lpstr>
      <vt:lpstr>Red and Yellow Dots</vt:lpstr>
      <vt:lpstr>RED DOT</vt:lpstr>
      <vt:lpstr>DOTS of any other color</vt:lpstr>
      <vt:lpstr>Tire Size Designation</vt:lpstr>
      <vt:lpstr>“C” Tires</vt:lpstr>
      <vt:lpstr>Load Index</vt:lpstr>
      <vt:lpstr>Speed Rating</vt:lpstr>
      <vt:lpstr>Date Code</vt:lpstr>
      <vt:lpstr>Life of Tires</vt:lpstr>
      <vt:lpstr>Factors that Affect Tire Life</vt:lpstr>
      <vt:lpstr>OE Tire Markings</vt:lpstr>
      <vt:lpstr>What is a “Rim Protector”?</vt:lpstr>
      <vt:lpstr>Tire Inspection </vt:lpstr>
      <vt:lpstr>Placard Inflation Pressure</vt:lpstr>
      <vt:lpstr>MAX Pressure on Sidewall</vt:lpstr>
      <vt:lpstr>100% Inflation</vt:lpstr>
      <vt:lpstr>90% Inflation</vt:lpstr>
      <vt:lpstr>80% Inflation</vt:lpstr>
      <vt:lpstr>70% Inflation</vt:lpstr>
      <vt:lpstr>60% Inflation</vt:lpstr>
      <vt:lpstr>50% Inflation</vt:lpstr>
      <vt:lpstr>40% Inflation</vt:lpstr>
      <vt:lpstr>30% Inflation</vt:lpstr>
      <vt:lpstr>20% Inflation</vt:lpstr>
      <vt:lpstr>10% Inflation</vt:lpstr>
      <vt:lpstr>100% vs 40%</vt:lpstr>
      <vt:lpstr>TREAD ACT</vt:lpstr>
      <vt:lpstr>Pressure and Temperature</vt:lpstr>
      <vt:lpstr>TPMS Warning Pressure</vt:lpstr>
      <vt:lpstr>Tire Pressure Gauge</vt:lpstr>
      <vt:lpstr>Nitrogen Inflation</vt:lpstr>
      <vt:lpstr>Tire Quality Rating</vt:lpstr>
      <vt:lpstr>New Tire Labeling standards coming</vt:lpstr>
      <vt:lpstr>Mandatory Tire Registration</vt:lpstr>
      <vt:lpstr>Tread Depth</vt:lpstr>
      <vt:lpstr>AWD Concerns</vt:lpstr>
      <vt:lpstr>Wear Bars</vt:lpstr>
      <vt:lpstr>Hunter Tread Measuring Unit</vt:lpstr>
      <vt:lpstr>Questions</vt:lpstr>
      <vt:lpstr>Questions-Continued</vt:lpstr>
      <vt:lpstr>Same Tire Design</vt:lpstr>
      <vt:lpstr>Tires Chains</vt:lpstr>
      <vt:lpstr>If only two new tires?</vt:lpstr>
      <vt:lpstr>Overall Diameter</vt:lpstr>
      <vt:lpstr>Tire and Wheel Size</vt:lpstr>
      <vt:lpstr>Wheel Installation</vt:lpstr>
      <vt:lpstr>Lug Nut Tightening Sequence</vt:lpstr>
      <vt:lpstr>Use a Torque Wrench</vt:lpstr>
      <vt:lpstr>Tire Rotation</vt:lpstr>
      <vt:lpstr>Wheels</vt:lpstr>
      <vt:lpstr>Japan Wheel Light Metal Mark</vt:lpstr>
      <vt:lpstr>Dimensions of Wheels</vt:lpstr>
      <vt:lpstr>Use same Offset and Backspacing</vt:lpstr>
      <vt:lpstr>Check Bolt Circle</vt:lpstr>
      <vt:lpstr>How much bigger can I go?</vt:lpstr>
      <vt:lpstr>Plus One Concept</vt:lpstr>
      <vt:lpstr>O.D. should be within 3%</vt:lpstr>
      <vt:lpstr>If nothing rubs, you are good to go! Right?</vt:lpstr>
      <vt:lpstr>CASE STUDY</vt:lpstr>
      <vt:lpstr>CASE STUDY- Root Cause</vt:lpstr>
      <vt:lpstr>Clean the Wheels</vt:lpstr>
      <vt:lpstr>TPMS Sensors</vt:lpstr>
      <vt:lpstr>Mounting Tires</vt:lpstr>
      <vt:lpstr>No Lead Wheel Weight States</vt:lpstr>
      <vt:lpstr>Wheel Weights</vt:lpstr>
      <vt:lpstr>Plastic Wheel Weights</vt:lpstr>
      <vt:lpstr>Wheel Flange Gauge</vt:lpstr>
      <vt:lpstr>Plastic Clad Wheels</vt:lpstr>
      <vt:lpstr>Pin Plate</vt:lpstr>
      <vt:lpstr>Air Leak Detection</vt:lpstr>
      <vt:lpstr>Tire Repair</vt:lpstr>
      <vt:lpstr>Tire Patch or Plug</vt:lpstr>
      <vt:lpstr>Tire Repair</vt:lpstr>
      <vt:lpstr>Noise Reducing Tires</vt:lpstr>
      <vt:lpstr>PowerPoint Presentation</vt:lpstr>
      <vt:lpstr>Noise Reducing Tires</vt:lpstr>
      <vt:lpstr>Noise Reducing Tires</vt:lpstr>
      <vt:lpstr>Noise Reducing Tires</vt:lpstr>
      <vt:lpstr>Vehicles Storage</vt:lpstr>
      <vt:lpstr>The Future?</vt:lpstr>
      <vt:lpstr>Summary</vt:lpstr>
      <vt:lpstr>Contact Information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Tires and Wheels</dc:title>
  <dc:creator>Jim</dc:creator>
  <cp:lastModifiedBy>Microsoft Office User</cp:lastModifiedBy>
  <cp:revision>346</cp:revision>
  <dcterms:created xsi:type="dcterms:W3CDTF">2015-08-15T14:55:03Z</dcterms:created>
  <dcterms:modified xsi:type="dcterms:W3CDTF">2019-04-19T11:24:07Z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86135841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D7.0.2</vt:lpwstr>
  </property>
</Properties>
</file>